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95" r:id="rId1"/>
  </p:sldMasterIdLst>
  <p:notesMasterIdLst>
    <p:notesMasterId r:id="rId78"/>
  </p:notesMasterIdLst>
  <p:sldIdLst>
    <p:sldId id="256" r:id="rId2"/>
    <p:sldId id="288" r:id="rId3"/>
    <p:sldId id="273" r:id="rId4"/>
    <p:sldId id="339" r:id="rId5"/>
    <p:sldId id="341" r:id="rId6"/>
    <p:sldId id="345" r:id="rId7"/>
    <p:sldId id="344" r:id="rId8"/>
    <p:sldId id="289" r:id="rId9"/>
    <p:sldId id="340" r:id="rId10"/>
    <p:sldId id="337" r:id="rId11"/>
    <p:sldId id="346" r:id="rId12"/>
    <p:sldId id="338" r:id="rId13"/>
    <p:sldId id="353" r:id="rId14"/>
    <p:sldId id="291" r:id="rId15"/>
    <p:sldId id="348" r:id="rId16"/>
    <p:sldId id="292" r:id="rId17"/>
    <p:sldId id="293" r:id="rId18"/>
    <p:sldId id="294" r:id="rId19"/>
    <p:sldId id="295" r:id="rId20"/>
    <p:sldId id="342" r:id="rId21"/>
    <p:sldId id="296" r:id="rId22"/>
    <p:sldId id="349" r:id="rId23"/>
    <p:sldId id="298" r:id="rId24"/>
    <p:sldId id="299" r:id="rId25"/>
    <p:sldId id="354" r:id="rId26"/>
    <p:sldId id="355" r:id="rId27"/>
    <p:sldId id="356" r:id="rId28"/>
    <p:sldId id="300" r:id="rId29"/>
    <p:sldId id="351" r:id="rId30"/>
    <p:sldId id="301" r:id="rId31"/>
    <p:sldId id="262" r:id="rId32"/>
    <p:sldId id="263" r:id="rId33"/>
    <p:sldId id="303" r:id="rId34"/>
    <p:sldId id="304" r:id="rId35"/>
    <p:sldId id="305" r:id="rId36"/>
    <p:sldId id="306" r:id="rId37"/>
    <p:sldId id="307" r:id="rId38"/>
    <p:sldId id="308" r:id="rId39"/>
    <p:sldId id="310" r:id="rId40"/>
    <p:sldId id="358" r:id="rId41"/>
    <p:sldId id="357" r:id="rId42"/>
    <p:sldId id="264" r:id="rId43"/>
    <p:sldId id="266" r:id="rId44"/>
    <p:sldId id="318" r:id="rId45"/>
    <p:sldId id="284" r:id="rId46"/>
    <p:sldId id="285" r:id="rId47"/>
    <p:sldId id="286" r:id="rId48"/>
    <p:sldId id="311" r:id="rId49"/>
    <p:sldId id="312" r:id="rId50"/>
    <p:sldId id="313" r:id="rId51"/>
    <p:sldId id="319" r:id="rId52"/>
    <p:sldId id="320" r:id="rId53"/>
    <p:sldId id="321" r:id="rId54"/>
    <p:sldId id="314" r:id="rId55"/>
    <p:sldId id="350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3" r:id="rId67"/>
    <p:sldId id="334" r:id="rId68"/>
    <p:sldId id="335" r:id="rId69"/>
    <p:sldId id="352" r:id="rId70"/>
    <p:sldId id="332" r:id="rId71"/>
    <p:sldId id="267" r:id="rId72"/>
    <p:sldId id="271" r:id="rId73"/>
    <p:sldId id="270" r:id="rId74"/>
    <p:sldId id="272" r:id="rId75"/>
    <p:sldId id="359" r:id="rId76"/>
    <p:sldId id="336" r:id="rId7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CCECFF"/>
    <a:srgbClr val="FFFF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13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5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Foglio1!$D$1</c:f>
              <c:strCache>
                <c:ptCount val="1"/>
                <c:pt idx="0">
                  <c:v>Serie1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453-440E-9F76-C2D159CB14A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E453-440E-9F76-C2D159CB14A6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AB4-4BA0-B570-C98179AD4CBE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453-440E-9F76-C2D159CB14A6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AB4-4BA0-B570-C98179AD4CBE}"/>
              </c:ext>
            </c:extLst>
          </c:dPt>
          <c:dLbls>
            <c:dLbl>
              <c:idx val="0"/>
              <c:layout>
                <c:manualLayout>
                  <c:x val="-6.6910063976378012E-2"/>
                  <c:y val="0.1688402332160289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53-440E-9F76-C2D159CB14A6}"/>
                </c:ext>
              </c:extLst>
            </c:dLbl>
            <c:dLbl>
              <c:idx val="1"/>
              <c:layout>
                <c:manualLayout>
                  <c:x val="-0.13562893700787401"/>
                  <c:y val="-2.196259707415134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53-440E-9F76-C2D159CB14A6}"/>
                </c:ext>
              </c:extLst>
            </c:dLbl>
            <c:dLbl>
              <c:idx val="2"/>
              <c:layout>
                <c:manualLayout>
                  <c:x val="-9.2223794291338576E-2"/>
                  <c:y val="-0.1031264700340508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AB4-4BA0-B570-C98179AD4CBE}"/>
                </c:ext>
              </c:extLst>
            </c:dLbl>
            <c:dLbl>
              <c:idx val="3"/>
              <c:layout>
                <c:manualLayout>
                  <c:x val="0.15738115157480315"/>
                  <c:y val="-1.394235888641985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53-440E-9F76-C2D159CB14A6}"/>
                </c:ext>
              </c:extLst>
            </c:dLbl>
            <c:dLbl>
              <c:idx val="4"/>
              <c:layout>
                <c:manualLayout>
                  <c:x val="5.2610728346456637E-2"/>
                  <c:y val="0.1292020712843213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AB4-4BA0-B570-C98179AD4CBE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Foglio1!$A$2:$A$6</c:f>
              <c:strCache>
                <c:ptCount val="5"/>
                <c:pt idx="0">
                  <c:v>acqua</c:v>
                </c:pt>
                <c:pt idx="1">
                  <c:v>proteine</c:v>
                </c:pt>
                <c:pt idx="2">
                  <c:v>amminoacidi liberi</c:v>
                </c:pt>
                <c:pt idx="3">
                  <c:v>zuccheri</c:v>
                </c:pt>
                <c:pt idx="4">
                  <c:v>altre sostanze</c:v>
                </c:pt>
              </c:strCache>
              <c:extLst/>
            </c:strRef>
          </c:cat>
          <c:val>
            <c:numRef>
              <c:f>Foglio1!$D$2:$D$6</c:f>
              <c:numCache>
                <c:formatCode>General</c:formatCode>
                <c:ptCount val="5"/>
                <c:pt idx="0">
                  <c:v>16</c:v>
                </c:pt>
                <c:pt idx="1">
                  <c:v>20</c:v>
                </c:pt>
                <c:pt idx="2">
                  <c:v>22</c:v>
                </c:pt>
                <c:pt idx="3">
                  <c:v>37</c:v>
                </c:pt>
                <c:pt idx="4">
                  <c:v>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E453-440E-9F76-C2D159CB14A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267CD-084A-4AAB-AF88-DE95292111C5}" type="datetimeFigureOut">
              <a:rPr lang="it-IT" smtClean="0"/>
              <a:t>29/02/2024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9A640-B170-4CFE-A878-C2600F21A37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731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9A640-B170-4CFE-A878-C2600F21A37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0406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9A640-B170-4CFE-A878-C2600F21A37A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95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9A640-B170-4CFE-A878-C2600F21A37A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278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FB65-FD43-4F4C-9E85-C5217DB9C7AF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13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B868-2F8E-4DD4-8F83-3E7AFEEF9208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37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116A3-8BB9-492E-9FBA-372A334F0BF9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2906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76E9C-18BA-4138-B2BD-CEF4F3028252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286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FF22-39FD-4CC6-8B3F-2A68DC527236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1370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21476-491C-4B22-B10B-A1D9D0D4DBFB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599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54C03-80CB-4A70-B2C2-CD7F44694E4D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9935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F406E-C639-40AA-8E41-7FD9CAEBA94D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607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Alimentazione e massa grassa dell'ape: Rosario Sica 2024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7B1E1-DCD3-4FBF-ADCA-46B18D390FA4}" type="datetime1">
              <a:rPr lang="en-US" smtClean="0"/>
              <a:t>2/29/2024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013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46E30-8060-4AC1-9973-F06AF6B292EC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84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23189-85E2-456A-9F90-DE0E2FA6524C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14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0E996-8C50-413C-B766-62EE9F415176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637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3CDD-8C89-472E-8315-AD3337B7B22C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73CD-167A-4C25-AB44-D6317636734D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2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5A4E7-DCD9-4551-B36E-20823FC23FE9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885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83315-78FA-49A2-BE79-73C4FC3926BC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3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D6388-93A4-443E-9A3C-F4F10EB56563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02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8624D-524E-46BB-9B79-4FE5DE6F65A2}" type="datetime1">
              <a:rPr lang="en-US" smtClean="0"/>
              <a:t>2/29/2024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94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icarosario@hotmail.i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it.wikipedia.org/wiki/File:Astragalus_frigidus.JPG" TargetMode="External"/><Relationship Id="rId3" Type="http://schemas.openxmlformats.org/officeDocument/2006/relationships/image" Target="../media/image42.jpeg"/><Relationship Id="rId7" Type="http://schemas.openxmlformats.org/officeDocument/2006/relationships/image" Target="../media/image44.jpeg"/><Relationship Id="rId2" Type="http://schemas.openxmlformats.org/officeDocument/2006/relationships/hyperlink" Target="http://it.wikipedia.org/wiki/File:Aesculus_hippocastanum(01)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t.wikipedia.org/wiki/File:Ranunculus_acris1.jpg" TargetMode="External"/><Relationship Id="rId5" Type="http://schemas.openxmlformats.org/officeDocument/2006/relationships/image" Target="../media/image43.jpeg"/><Relationship Id="rId4" Type="http://schemas.openxmlformats.org/officeDocument/2006/relationships/hyperlink" Target="http://en.wikipedia.org/wiki/File:Cuscuta_europaea_2005.06.12_15.07.24.jpg" TargetMode="External"/><Relationship Id="rId9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Sistema_immunitario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t.wikipedia.org/wiki/Fertilit%C3%A0" TargetMode="Externa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mailto:sicarosario@hotmail.it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182813" y="0"/>
            <a:ext cx="8915399" cy="2262781"/>
          </a:xfrm>
        </p:spPr>
        <p:txBody>
          <a:bodyPr/>
          <a:lstStyle/>
          <a:p>
            <a:r>
              <a:rPr lang="it-IT" dirty="0"/>
              <a:t>Alimentazione e massa grassa dell’ape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64177" y="5924266"/>
            <a:ext cx="9527823" cy="807155"/>
          </a:xfrm>
        </p:spPr>
        <p:txBody>
          <a:bodyPr>
            <a:normAutofit fontScale="55000" lnSpcReduction="20000"/>
          </a:bodyPr>
          <a:lstStyle/>
          <a:p>
            <a:r>
              <a:rPr lang="de-DE" sz="2600" b="1" dirty="0"/>
              <a:t>Rosario Sica</a:t>
            </a:r>
          </a:p>
          <a:p>
            <a:r>
              <a:rPr lang="de-DE" dirty="0">
                <a:hlinkClick r:id="rId3"/>
              </a:rPr>
              <a:t>sicarosario@hotmail.it</a:t>
            </a:r>
            <a:endParaRPr lang="de-DE" dirty="0"/>
          </a:p>
          <a:p>
            <a:r>
              <a:rPr lang="de-DE" dirty="0"/>
              <a:t>2024</a:t>
            </a:r>
            <a:endParaRPr lang="en-US" dirty="0"/>
          </a:p>
        </p:txBody>
      </p:sp>
      <p:sp>
        <p:nvSpPr>
          <p:cNvPr id="4" name="Rettangolo 3"/>
          <p:cNvSpPr/>
          <p:nvPr/>
        </p:nvSpPr>
        <p:spPr>
          <a:xfrm>
            <a:off x="2664177" y="3279650"/>
            <a:ext cx="65701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lato"/>
              </a:rPr>
              <a:t>Cenni di morfologia delle api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lato"/>
              </a:rPr>
              <a:t>Cenni sui bisogni nutritivi e fisiologici delle api;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lato"/>
              </a:rPr>
              <a:t>Il fabbisogno alimentare: covata, operaie, fuchi e regine;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lato"/>
              </a:rPr>
              <a:t>Gli alimenti zuccherini;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lato"/>
              </a:rPr>
              <a:t>Gli alimenti proteici;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lato"/>
              </a:rPr>
              <a:t>Massa grassa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solidFill>
                <a:srgbClr val="000000"/>
              </a:solidFill>
              <a:latin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4203260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571489" y="1900749"/>
            <a:ext cx="18976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>
                <a:solidFill>
                  <a:srgbClr val="003399"/>
                </a:solidFill>
              </a:rPr>
              <a:t>NETTARI EXTRAFIORALI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29413" y="1968686"/>
            <a:ext cx="4286280" cy="264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ttangolo 6"/>
          <p:cNvSpPr/>
          <p:nvPr/>
        </p:nvSpPr>
        <p:spPr>
          <a:xfrm>
            <a:off x="3480776" y="4628853"/>
            <a:ext cx="43349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it-IT" sz="1600" i="1" dirty="0"/>
              <a:t>Apis</a:t>
            </a:r>
            <a:r>
              <a:rPr lang="it-IT" sz="1600" dirty="0"/>
              <a:t> </a:t>
            </a:r>
            <a:r>
              <a:rPr lang="it-IT" sz="1600" i="1" dirty="0"/>
              <a:t>mellifera</a:t>
            </a:r>
            <a:r>
              <a:rPr lang="it-IT" sz="1600" dirty="0"/>
              <a:t> L. </a:t>
            </a:r>
          </a:p>
          <a:p>
            <a:pPr algn="l"/>
            <a:r>
              <a:rPr lang="it-IT" sz="1600" dirty="0"/>
              <a:t>intenta a suggere il néttare di un </a:t>
            </a:r>
            <a:r>
              <a:rPr lang="it-IT" sz="1600" dirty="0" err="1"/>
              <a:t>nettàrio</a:t>
            </a:r>
            <a:r>
              <a:rPr lang="it-IT" sz="1600" dirty="0"/>
              <a:t> extrafiorale di mimosa </a:t>
            </a:r>
          </a:p>
          <a:p>
            <a:pPr algn="l"/>
            <a:r>
              <a:rPr lang="it-IT" sz="1600" dirty="0"/>
              <a:t>(</a:t>
            </a:r>
            <a:r>
              <a:rPr lang="it-IT" sz="1600" i="1" dirty="0"/>
              <a:t>Acacia</a:t>
            </a:r>
            <a:r>
              <a:rPr lang="it-IT" sz="1600" dirty="0"/>
              <a:t> </a:t>
            </a:r>
            <a:r>
              <a:rPr lang="it-IT" sz="1600" i="1" dirty="0"/>
              <a:t>dealbata</a:t>
            </a:r>
            <a:r>
              <a:rPr lang="it-IT" sz="1600" dirty="0"/>
              <a:t> )</a:t>
            </a:r>
          </a:p>
        </p:txBody>
      </p:sp>
      <p:pic>
        <p:nvPicPr>
          <p:cNvPr id="1026" name="Picture 2" descr="C:\Users\Emilio\Pictures\Immagine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3514" y="1986143"/>
            <a:ext cx="1728192" cy="2715730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9686095" y="1399299"/>
            <a:ext cx="1818966" cy="338554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it-IT" sz="1600" b="1" dirty="0"/>
              <a:t> </a:t>
            </a:r>
            <a:r>
              <a:rPr lang="it-IT" sz="1600" b="1" dirty="0" err="1"/>
              <a:t>Nettàrio</a:t>
            </a:r>
            <a:r>
              <a:rPr lang="it-IT" sz="1600" b="1" dirty="0"/>
              <a:t> inattivo</a:t>
            </a:r>
          </a:p>
        </p:txBody>
      </p:sp>
      <p:sp>
        <p:nvSpPr>
          <p:cNvPr id="8" name="Rettangolo 7"/>
          <p:cNvSpPr/>
          <p:nvPr/>
        </p:nvSpPr>
        <p:spPr>
          <a:xfrm>
            <a:off x="1571489" y="2760773"/>
            <a:ext cx="19341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hanno la funzione di attirare insetti a scopo di difesa.</a:t>
            </a:r>
          </a:p>
        </p:txBody>
      </p:sp>
      <p:sp>
        <p:nvSpPr>
          <p:cNvPr id="13" name="Segnaposto piè di pagina 12"/>
          <p:cNvSpPr>
            <a:spLocks noGrp="1"/>
          </p:cNvSpPr>
          <p:nvPr>
            <p:ph type="ftr" sz="quarter" idx="11"/>
          </p:nvPr>
        </p:nvSpPr>
        <p:spPr>
          <a:xfrm>
            <a:off x="2495600" y="6561241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5" name="Rettangolo 14"/>
          <p:cNvSpPr/>
          <p:nvPr/>
        </p:nvSpPr>
        <p:spPr>
          <a:xfrm>
            <a:off x="9686095" y="4970491"/>
            <a:ext cx="2396721" cy="338554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it-IT" sz="1600" b="1" dirty="0"/>
              <a:t> </a:t>
            </a:r>
            <a:r>
              <a:rPr lang="it-IT" sz="1600" b="1" dirty="0" err="1"/>
              <a:t>Nettàrio</a:t>
            </a:r>
            <a:r>
              <a:rPr lang="it-IT" sz="1600" b="1" dirty="0"/>
              <a:t> in secrezione</a:t>
            </a:r>
          </a:p>
        </p:txBody>
      </p:sp>
      <p:cxnSp>
        <p:nvCxnSpPr>
          <p:cNvPr id="16" name="Connettore 2 15"/>
          <p:cNvCxnSpPr>
            <a:stCxn id="9" idx="2"/>
          </p:cNvCxnSpPr>
          <p:nvPr/>
        </p:nvCxnSpPr>
        <p:spPr>
          <a:xfrm flipH="1">
            <a:off x="9457897" y="1737853"/>
            <a:ext cx="1137681" cy="705092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/>
          <p:cNvCxnSpPr>
            <a:stCxn id="15" idx="0"/>
          </p:cNvCxnSpPr>
          <p:nvPr/>
        </p:nvCxnSpPr>
        <p:spPr>
          <a:xfrm flipH="1" flipV="1">
            <a:off x="9457898" y="4369655"/>
            <a:ext cx="1426558" cy="600836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"/>
          <p:cNvSpPr txBox="1">
            <a:spLocks/>
          </p:cNvSpPr>
          <p:nvPr/>
        </p:nvSpPr>
        <p:spPr>
          <a:xfrm>
            <a:off x="2155271" y="122742"/>
            <a:ext cx="8911687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b="1" dirty="0">
                <a:solidFill>
                  <a:srgbClr val="FF0000"/>
                </a:solidFill>
              </a:rPr>
              <a:t>NETTARE provenienza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667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sellaDiTesto 16"/>
          <p:cNvSpPr txBox="1"/>
          <p:nvPr/>
        </p:nvSpPr>
        <p:spPr>
          <a:xfrm>
            <a:off x="3775937" y="2747041"/>
            <a:ext cx="77683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/>
              <a:t>Il nettare viene secreto a partire dalla </a:t>
            </a:r>
            <a:r>
              <a:rPr lang="it-IT" sz="2000" b="1" dirty="0"/>
              <a:t>linfa floematica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b="1" dirty="0"/>
              <a:t>Quantità </a:t>
            </a:r>
            <a:r>
              <a:rPr lang="it-IT" sz="2000" dirty="0"/>
              <a:t>giornaliera di nettare prodotta è molto variabile               </a:t>
            </a:r>
            <a:r>
              <a:rPr lang="it-IT" sz="2000" dirty="0">
                <a:solidFill>
                  <a:srgbClr val="FF0000"/>
                </a:solidFill>
              </a:rPr>
              <a:t>(0,1 mg – 1g) per fiore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/>
              <a:t>Inoltre ci sono piante che producono nettare per l’intera giornata, altre </a:t>
            </a:r>
            <a:r>
              <a:rPr lang="it-IT" sz="2000" b="1" dirty="0"/>
              <a:t>solo per alcune ore </a:t>
            </a:r>
            <a:r>
              <a:rPr lang="it-IT" sz="2000" dirty="0"/>
              <a:t>(es. lo </a:t>
            </a:r>
            <a:r>
              <a:rPr lang="it-IT" sz="2000" dirty="0">
                <a:solidFill>
                  <a:srgbClr val="FF0000"/>
                </a:solidFill>
              </a:rPr>
              <a:t>zucchino</a:t>
            </a:r>
            <a:r>
              <a:rPr lang="it-IT" sz="2000" dirty="0"/>
              <a:t> fino alle ore 10 del mattino)</a:t>
            </a:r>
            <a:endParaRPr lang="it-IT" sz="2000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/>
          </a:p>
        </p:txBody>
      </p:sp>
      <p:pic>
        <p:nvPicPr>
          <p:cNvPr id="16" name="Picture 2" descr="http://static.panoramio.com/photos/original/30689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83757" y="2295489"/>
            <a:ext cx="2755754" cy="3504725"/>
          </a:xfrm>
          <a:prstGeom prst="rect">
            <a:avLst/>
          </a:prstGeom>
          <a:noFill/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528286" y="6349206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5" name="Titolo 1"/>
          <p:cNvSpPr txBox="1">
            <a:spLocks/>
          </p:cNvSpPr>
          <p:nvPr/>
        </p:nvSpPr>
        <p:spPr>
          <a:xfrm>
            <a:off x="2229291" y="-8636"/>
            <a:ext cx="8911687" cy="128089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b="1" dirty="0">
                <a:solidFill>
                  <a:srgbClr val="FF0000"/>
                </a:solidFill>
              </a:rPr>
              <a:t>NETTARE provenienza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723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6855631" y="3053633"/>
            <a:ext cx="5086161" cy="255454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it-IT" sz="2000" dirty="0"/>
              <a:t>La </a:t>
            </a:r>
            <a:r>
              <a:rPr lang="it-IT" sz="2000" dirty="0">
                <a:solidFill>
                  <a:srgbClr val="FF0000"/>
                </a:solidFill>
              </a:rPr>
              <a:t>borsa melaria </a:t>
            </a:r>
            <a:r>
              <a:rPr lang="it-IT" sz="2000" dirty="0"/>
              <a:t>può contenere circa </a:t>
            </a:r>
            <a:r>
              <a:rPr lang="it-IT" sz="2000" dirty="0">
                <a:solidFill>
                  <a:srgbClr val="FF0000"/>
                </a:solidFill>
              </a:rPr>
              <a:t>40 </a:t>
            </a:r>
            <a:r>
              <a:rPr lang="it-IT" sz="2000" dirty="0">
                <a:solidFill>
                  <a:srgbClr val="FF0000"/>
                </a:solidFill>
                <a:cs typeface="Arial" charset="0"/>
              </a:rPr>
              <a:t>mg </a:t>
            </a:r>
            <a:r>
              <a:rPr lang="it-IT" sz="2000" dirty="0">
                <a:cs typeface="Arial" charset="0"/>
              </a:rPr>
              <a:t>di nettare</a:t>
            </a:r>
          </a:p>
          <a:p>
            <a:pPr marL="342900" indent="-342900"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it-IT" sz="2000" dirty="0">
                <a:cs typeface="Arial" charset="0"/>
              </a:rPr>
              <a:t>per la raccolta di </a:t>
            </a:r>
            <a:r>
              <a:rPr lang="it-IT" sz="2000" dirty="0">
                <a:solidFill>
                  <a:srgbClr val="FF0000"/>
                </a:solidFill>
                <a:cs typeface="Arial" charset="0"/>
              </a:rPr>
              <a:t>un kg </a:t>
            </a:r>
            <a:r>
              <a:rPr lang="it-IT" sz="2000" dirty="0">
                <a:cs typeface="Arial" charset="0"/>
              </a:rPr>
              <a:t>occorrono ben </a:t>
            </a:r>
            <a:r>
              <a:rPr lang="it-IT" sz="2000" dirty="0">
                <a:solidFill>
                  <a:srgbClr val="FF0000"/>
                </a:solidFill>
                <a:cs typeface="Arial" charset="0"/>
              </a:rPr>
              <a:t>25.000 viaggi</a:t>
            </a:r>
          </a:p>
          <a:p>
            <a:pPr marL="342900" indent="-342900"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FF0000"/>
                </a:solidFill>
                <a:cs typeface="Arial" charset="0"/>
              </a:rPr>
              <a:t>Gli enzimi </a:t>
            </a:r>
            <a:r>
              <a:rPr lang="it-IT" sz="2000" dirty="0">
                <a:cs typeface="Arial" charset="0"/>
              </a:rPr>
              <a:t>agiscono sul nettare catalizzandone la trasformazione in miele</a:t>
            </a:r>
            <a:endParaRPr lang="el-GR" sz="2000" dirty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52" y="2319245"/>
            <a:ext cx="6107689" cy="402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486181" y="6519614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2148842" y="0"/>
            <a:ext cx="10287000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b="1" dirty="0">
                <a:solidFill>
                  <a:srgbClr val="FF0000"/>
                </a:solidFill>
              </a:rPr>
              <a:t>NETTARE </a:t>
            </a:r>
            <a:r>
              <a:rPr lang="it-IT" dirty="0">
                <a:solidFill>
                  <a:srgbClr val="FF0000"/>
                </a:solidFill>
              </a:rPr>
              <a:t>raccolta, trasporto e consumo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055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985309" y="648043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grpSp>
        <p:nvGrpSpPr>
          <p:cNvPr id="6" name="Gruppo 5"/>
          <p:cNvGrpSpPr/>
          <p:nvPr/>
        </p:nvGrpSpPr>
        <p:grpSpPr>
          <a:xfrm>
            <a:off x="3472123" y="2725073"/>
            <a:ext cx="2260894" cy="1974634"/>
            <a:chOff x="600816" y="3015183"/>
            <a:chExt cx="2260894" cy="1974634"/>
          </a:xfrm>
        </p:grpSpPr>
        <p:sp>
          <p:nvSpPr>
            <p:cNvPr id="19" name="object 3"/>
            <p:cNvSpPr/>
            <p:nvPr/>
          </p:nvSpPr>
          <p:spPr>
            <a:xfrm>
              <a:off x="606527" y="3015183"/>
              <a:ext cx="2242484" cy="1974634"/>
            </a:xfrm>
            <a:prstGeom prst="rect">
              <a:avLst/>
            </a:prstGeom>
            <a:blipFill>
              <a:blip r:embed="rId3" cstate="print"/>
              <a:srcRect/>
              <a:stretch>
                <a:fillRect t="8" r="-390806" b="-76834"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5" name="Text Box 9"/>
            <p:cNvSpPr txBox="1">
              <a:spLocks noChangeArrowheads="1"/>
            </p:cNvSpPr>
            <p:nvPr/>
          </p:nvSpPr>
          <p:spPr bwMode="auto">
            <a:xfrm>
              <a:off x="600816" y="4245107"/>
              <a:ext cx="2260894" cy="646331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dirty="0"/>
                <a:t> (rimanente a 100%) ACQUA</a:t>
              </a:r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315889" y="2784605"/>
            <a:ext cx="2512015" cy="1974634"/>
            <a:chOff x="3380636" y="2749396"/>
            <a:chExt cx="2512015" cy="1974634"/>
          </a:xfrm>
        </p:grpSpPr>
        <p:pic>
          <p:nvPicPr>
            <p:cNvPr id="20" name="Picture 8" descr="Saccarosio: cos'è, pro e contro di questo zucchero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031" b="66745"/>
            <a:stretch/>
          </p:blipFill>
          <p:spPr bwMode="auto">
            <a:xfrm>
              <a:off x="3464714" y="2749396"/>
              <a:ext cx="2427937" cy="1974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6" name="Text Box 10"/>
            <p:cNvSpPr txBox="1">
              <a:spLocks noChangeArrowheads="1"/>
            </p:cNvSpPr>
            <p:nvPr/>
          </p:nvSpPr>
          <p:spPr bwMode="auto">
            <a:xfrm>
              <a:off x="3380636" y="3143120"/>
              <a:ext cx="2512015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dirty="0"/>
                <a:t>ZUCCHERI  (5-80%)</a:t>
              </a:r>
            </a:p>
          </p:txBody>
        </p:sp>
      </p:grp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2985309" y="3587256"/>
            <a:ext cx="4489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dirty="0"/>
              <a:t>+</a:t>
            </a:r>
          </a:p>
        </p:txBody>
      </p:sp>
      <p:grpSp>
        <p:nvGrpSpPr>
          <p:cNvPr id="3" name="Gruppo 20"/>
          <p:cNvGrpSpPr/>
          <p:nvPr/>
        </p:nvGrpSpPr>
        <p:grpSpPr>
          <a:xfrm>
            <a:off x="6390417" y="2509838"/>
            <a:ext cx="2727188" cy="4201150"/>
            <a:chOff x="5713527" y="1020455"/>
            <a:chExt cx="2570995" cy="4201150"/>
          </a:xfrm>
        </p:grpSpPr>
        <p:sp>
          <p:nvSpPr>
            <p:cNvPr id="4117" name="Text Box 21"/>
            <p:cNvSpPr txBox="1">
              <a:spLocks noChangeArrowheads="1"/>
            </p:cNvSpPr>
            <p:nvPr/>
          </p:nvSpPr>
          <p:spPr bwMode="auto">
            <a:xfrm>
              <a:off x="5713527" y="3467279"/>
              <a:ext cx="2570994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dirty="0"/>
                <a:t>componenti in piccola percentuale </a:t>
              </a:r>
            </a:p>
            <a:p>
              <a:pPr algn="ctr">
                <a:spcBef>
                  <a:spcPct val="50000"/>
                </a:spcBef>
              </a:pPr>
              <a:r>
                <a:rPr lang="it-IT" dirty="0"/>
                <a:t>che caratterizzano il miele</a:t>
              </a:r>
            </a:p>
            <a:p>
              <a:pPr algn="ctr">
                <a:spcBef>
                  <a:spcPct val="50000"/>
                </a:spcBef>
              </a:pPr>
              <a:endParaRPr lang="it-IT" dirty="0"/>
            </a:p>
          </p:txBody>
        </p:sp>
        <p:sp>
          <p:nvSpPr>
            <p:cNvPr id="4114" name="Text Box 18"/>
            <p:cNvSpPr txBox="1">
              <a:spLocks noChangeArrowheads="1"/>
            </p:cNvSpPr>
            <p:nvPr/>
          </p:nvSpPr>
          <p:spPr bwMode="auto">
            <a:xfrm>
              <a:off x="5713528" y="1020455"/>
              <a:ext cx="2570994" cy="2446824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it-IT" b="1" dirty="0">
                  <a:solidFill>
                    <a:schemeClr val="bg1"/>
                  </a:solidFill>
                </a:rPr>
                <a:t>COMPOSTI AZOTATI</a:t>
              </a:r>
            </a:p>
            <a:p>
              <a:pPr algn="just">
                <a:spcBef>
                  <a:spcPct val="50000"/>
                </a:spcBef>
              </a:pPr>
              <a:r>
                <a:rPr lang="it-IT" b="1" dirty="0">
                  <a:solidFill>
                    <a:schemeClr val="bg1"/>
                  </a:solidFill>
                </a:rPr>
                <a:t>VITAMINE</a:t>
              </a:r>
            </a:p>
            <a:p>
              <a:pPr algn="just">
                <a:spcBef>
                  <a:spcPct val="50000"/>
                </a:spcBef>
              </a:pPr>
              <a:r>
                <a:rPr lang="it-IT" b="1" dirty="0">
                  <a:solidFill>
                    <a:schemeClr val="bg1"/>
                  </a:solidFill>
                </a:rPr>
                <a:t>PIGMENTI</a:t>
              </a:r>
            </a:p>
            <a:p>
              <a:pPr algn="just">
                <a:spcBef>
                  <a:spcPct val="50000"/>
                </a:spcBef>
              </a:pPr>
              <a:r>
                <a:rPr lang="it-IT" b="1" dirty="0">
                  <a:solidFill>
                    <a:schemeClr val="bg1"/>
                  </a:solidFill>
                </a:rPr>
                <a:t>OLI ESSENZIALI</a:t>
              </a:r>
            </a:p>
            <a:p>
              <a:pPr algn="just">
                <a:spcBef>
                  <a:spcPct val="50000"/>
                </a:spcBef>
              </a:pPr>
              <a:r>
                <a:rPr lang="it-IT" b="1" dirty="0">
                  <a:solidFill>
                    <a:schemeClr val="bg1"/>
                  </a:solidFill>
                </a:rPr>
                <a:t>SALI MINERALI</a:t>
              </a:r>
            </a:p>
            <a:p>
              <a:pPr algn="just">
                <a:spcBef>
                  <a:spcPct val="50000"/>
                </a:spcBef>
              </a:pPr>
              <a:r>
                <a:rPr lang="it-IT" b="1" dirty="0">
                  <a:solidFill>
                    <a:schemeClr val="bg1"/>
                  </a:solidFill>
                </a:rPr>
                <a:t>ANTIOSSIDANTI </a:t>
              </a:r>
            </a:p>
          </p:txBody>
        </p:sp>
      </p:grp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5965734" y="3633168"/>
            <a:ext cx="4489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dirty="0"/>
              <a:t>+</a:t>
            </a:r>
          </a:p>
        </p:txBody>
      </p:sp>
      <p:sp>
        <p:nvSpPr>
          <p:cNvPr id="15" name="Titolo 1"/>
          <p:cNvSpPr txBox="1">
            <a:spLocks/>
          </p:cNvSpPr>
          <p:nvPr/>
        </p:nvSpPr>
        <p:spPr>
          <a:xfrm>
            <a:off x="2236598" y="633834"/>
            <a:ext cx="8911687" cy="1280890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b="1" dirty="0">
                <a:solidFill>
                  <a:srgbClr val="FF0000"/>
                </a:solidFill>
              </a:rPr>
              <a:t>COMPOSIZIONE DEL NETTARE</a:t>
            </a:r>
            <a:br>
              <a:rPr lang="it-IT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9196794" y="3585665"/>
            <a:ext cx="4489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b="1" dirty="0"/>
              <a:t>=</a:t>
            </a:r>
          </a:p>
        </p:txBody>
      </p:sp>
      <p:sp>
        <p:nvSpPr>
          <p:cNvPr id="21" name="object 3"/>
          <p:cNvSpPr/>
          <p:nvPr/>
        </p:nvSpPr>
        <p:spPr>
          <a:xfrm>
            <a:off x="9630520" y="2828986"/>
            <a:ext cx="2394053" cy="1870721"/>
          </a:xfrm>
          <a:prstGeom prst="rect">
            <a:avLst/>
          </a:prstGeom>
          <a:blipFill>
            <a:blip r:embed="rId5" cstate="print"/>
            <a:srcRect/>
            <a:stretch>
              <a:fillRect l="-51013" t="-13359" r="-7878" b="-11429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619490" y="2993663"/>
            <a:ext cx="2405084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dirty="0"/>
              <a:t>NETTARE</a:t>
            </a:r>
          </a:p>
        </p:txBody>
      </p:sp>
      <p:sp>
        <p:nvSpPr>
          <p:cNvPr id="8" name="Rettangolo 7"/>
          <p:cNvSpPr/>
          <p:nvPr/>
        </p:nvSpPr>
        <p:spPr>
          <a:xfrm>
            <a:off x="6692441" y="6442937"/>
            <a:ext cx="5590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465"/>
              </a:spcBef>
            </a:pPr>
            <a:r>
              <a:rPr lang="nb-NO" spc="-90" dirty="0">
                <a:latin typeface="Arial"/>
                <a:cs typeface="Arial"/>
              </a:rPr>
              <a:t>(Baker </a:t>
            </a:r>
            <a:r>
              <a:rPr lang="nb-NO" spc="-70" dirty="0">
                <a:latin typeface="Arial"/>
                <a:cs typeface="Arial"/>
              </a:rPr>
              <a:t>and </a:t>
            </a:r>
            <a:r>
              <a:rPr lang="nb-NO" spc="-100" dirty="0">
                <a:latin typeface="Arial"/>
                <a:cs typeface="Arial"/>
              </a:rPr>
              <a:t>Baker </a:t>
            </a:r>
            <a:r>
              <a:rPr lang="nb-NO" spc="-70" dirty="0">
                <a:latin typeface="Arial"/>
                <a:cs typeface="Arial"/>
              </a:rPr>
              <a:t>1982; </a:t>
            </a:r>
            <a:r>
              <a:rPr lang="nb-NO" spc="-110" dirty="0">
                <a:latin typeface="Arial"/>
                <a:cs typeface="Arial"/>
              </a:rPr>
              <a:t>Crane </a:t>
            </a:r>
            <a:r>
              <a:rPr lang="nb-NO" spc="-70" dirty="0">
                <a:latin typeface="Arial"/>
                <a:cs typeface="Arial"/>
              </a:rPr>
              <a:t>1980; </a:t>
            </a:r>
            <a:r>
              <a:rPr lang="nb-NO" spc="-85" dirty="0">
                <a:latin typeface="Arial"/>
                <a:cs typeface="Arial"/>
              </a:rPr>
              <a:t>Cruden </a:t>
            </a:r>
            <a:r>
              <a:rPr lang="nb-NO" i="1" spc="-5" dirty="0">
                <a:latin typeface="Carlito"/>
                <a:cs typeface="Carlito"/>
              </a:rPr>
              <a:t>et al.</a:t>
            </a:r>
            <a:r>
              <a:rPr lang="nb-NO" i="1" spc="50" dirty="0">
                <a:latin typeface="Carlito"/>
                <a:cs typeface="Carlito"/>
              </a:rPr>
              <a:t> </a:t>
            </a:r>
            <a:r>
              <a:rPr lang="nb-NO" i="1" spc="-10" dirty="0">
                <a:latin typeface="Carlito"/>
                <a:cs typeface="Carlito"/>
              </a:rPr>
              <a:t>1983).</a:t>
            </a:r>
            <a:endParaRPr lang="nb-NO" dirty="0">
              <a:latin typeface="Carlito"/>
              <a:cs typeface="Carlito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185371" y="4759239"/>
            <a:ext cx="17999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Saccarosio, glucosio</a:t>
            </a:r>
          </a:p>
          <a:p>
            <a:r>
              <a:rPr lang="it-IT" dirty="0"/>
              <a:t>Fruttosio e altri in piccola percentuale</a:t>
            </a:r>
          </a:p>
        </p:txBody>
      </p:sp>
    </p:spTree>
    <p:extLst>
      <p:ext uri="{BB962C8B-B14F-4D97-AF65-F5344CB8AC3E}">
        <p14:creationId xmlns:p14="http://schemas.microsoft.com/office/powerpoint/2010/main" val="1180579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565841" y="5638544"/>
            <a:ext cx="5628201" cy="408404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sz="2000" dirty="0"/>
              <a:t>Area esplorata per la raccolta fino a </a:t>
            </a:r>
            <a:r>
              <a:rPr lang="it-IT" sz="2000" dirty="0">
                <a:solidFill>
                  <a:srgbClr val="FF0000"/>
                </a:solidFill>
              </a:rPr>
              <a:t>3-4 km </a:t>
            </a:r>
            <a:endParaRPr lang="it-IT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6522" r="4842"/>
          <a:stretch/>
        </p:blipFill>
        <p:spPr bwMode="auto">
          <a:xfrm>
            <a:off x="2233114" y="1844119"/>
            <a:ext cx="4016058" cy="2975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671108" y="5151462"/>
            <a:ext cx="5430695" cy="136815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sz="2000" dirty="0"/>
              <a:t>Fino a </a:t>
            </a:r>
            <a:r>
              <a:rPr lang="it-IT" sz="2000" dirty="0">
                <a:solidFill>
                  <a:srgbClr val="FF0000"/>
                </a:solidFill>
              </a:rPr>
              <a:t>300 Kg/anno di nettare  </a:t>
            </a:r>
            <a:r>
              <a:rPr lang="it-IT" sz="2000" dirty="0"/>
              <a:t>per colonia</a:t>
            </a:r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sz="2000" dirty="0"/>
              <a:t>           </a:t>
            </a:r>
            <a:r>
              <a:rPr lang="it-IT" sz="2000" dirty="0">
                <a:solidFill>
                  <a:srgbClr val="FF0000"/>
                </a:solidFill>
              </a:rPr>
              <a:t>7 milioni </a:t>
            </a:r>
            <a:r>
              <a:rPr lang="it-IT" sz="2000" dirty="0"/>
              <a:t>di viaggi</a:t>
            </a:r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sz="2000" dirty="0"/>
              <a:t>           </a:t>
            </a:r>
            <a:r>
              <a:rPr lang="it-IT" sz="2000" dirty="0">
                <a:solidFill>
                  <a:srgbClr val="FF0000"/>
                </a:solidFill>
              </a:rPr>
              <a:t>20 milioni </a:t>
            </a:r>
            <a:r>
              <a:rPr lang="it-IT" sz="2000" dirty="0"/>
              <a:t>di km di volo</a:t>
            </a:r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endParaRPr lang="it-IT" sz="2000" dirty="0"/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endParaRPr lang="it-IT" sz="2000" dirty="0"/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endParaRPr lang="it-IT" sz="2000" dirty="0"/>
          </a:p>
          <a:p>
            <a:pPr algn="just">
              <a:spcBef>
                <a:spcPct val="50000"/>
              </a:spcBef>
              <a:buClr>
                <a:srgbClr val="FF0000"/>
              </a:buClr>
            </a:pPr>
            <a:endParaRPr lang="it-IT" sz="2000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486181" y="6519614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775" y="1844118"/>
            <a:ext cx="4466945" cy="2975585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2220387" y="1965102"/>
            <a:ext cx="8755333" cy="400110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rgbClr val="FF0000"/>
                </a:solidFill>
              </a:rPr>
              <a:t>1 kg di miele                                   =                                     4 kg di nettare</a:t>
            </a:r>
            <a:endParaRPr lang="it-IT" sz="2000" dirty="0"/>
          </a:p>
        </p:txBody>
      </p:sp>
      <p:cxnSp>
        <p:nvCxnSpPr>
          <p:cNvPr id="6" name="Connettore 2 5"/>
          <p:cNvCxnSpPr>
            <a:cxnSpLocks/>
          </p:cNvCxnSpPr>
          <p:nvPr/>
        </p:nvCxnSpPr>
        <p:spPr>
          <a:xfrm>
            <a:off x="6356375" y="5835538"/>
            <a:ext cx="152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olo 1"/>
          <p:cNvSpPr txBox="1">
            <a:spLocks/>
          </p:cNvSpPr>
          <p:nvPr/>
        </p:nvSpPr>
        <p:spPr>
          <a:xfrm>
            <a:off x="1628502" y="9156"/>
            <a:ext cx="10563497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sz="2300" b="1" dirty="0">
                <a:solidFill>
                  <a:srgbClr val="FF0000"/>
                </a:solidFill>
              </a:rPr>
              <a:t>NETTARE </a:t>
            </a:r>
            <a:r>
              <a:rPr lang="it-IT" sz="2300" dirty="0">
                <a:solidFill>
                  <a:srgbClr val="FF0000"/>
                </a:solidFill>
              </a:rPr>
              <a:t>raccolta, trasporto e consumo</a:t>
            </a:r>
            <a:endParaRPr lang="it-IT" sz="2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82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Disidratazione del miele  e pressione osmotica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1628502" y="9156"/>
            <a:ext cx="10563497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sz="2300" b="1" dirty="0">
                <a:solidFill>
                  <a:srgbClr val="FF0000"/>
                </a:solidFill>
              </a:rPr>
              <a:t>NETTARE </a:t>
            </a:r>
            <a:r>
              <a:rPr lang="it-IT" sz="2300" dirty="0">
                <a:solidFill>
                  <a:srgbClr val="FF0000"/>
                </a:solidFill>
              </a:rPr>
              <a:t>raccolta, trasporto e consumo</a:t>
            </a:r>
            <a:endParaRPr lang="it-IT" sz="2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014" y="2976835"/>
            <a:ext cx="7580300" cy="281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88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803" y="0"/>
            <a:ext cx="7419975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35364" y="271798"/>
            <a:ext cx="58324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dirty="0">
                <a:solidFill>
                  <a:srgbClr val="FF0000"/>
                </a:solidFill>
              </a:rPr>
              <a:t> </a:t>
            </a:r>
            <a:r>
              <a:rPr lang="it-IT" sz="2000" b="1" dirty="0">
                <a:solidFill>
                  <a:srgbClr val="FF0000"/>
                </a:solidFill>
              </a:rPr>
              <a:t>NETTARE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30"/>
          <a:stretch/>
        </p:blipFill>
        <p:spPr bwMode="auto">
          <a:xfrm>
            <a:off x="-1" y="5692463"/>
            <a:ext cx="12135681" cy="116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89212" y="6290356"/>
            <a:ext cx="7619999" cy="365125"/>
          </a:xfrm>
        </p:spPr>
        <p:txBody>
          <a:bodyPr/>
          <a:lstStyle/>
          <a:p>
            <a:r>
              <a:rPr lang="it-IT">
                <a:solidFill>
                  <a:schemeClr val="bg1"/>
                </a:solidFill>
              </a:rPr>
              <a:t>Alimentazione e massa grassa dell'ape: Rosario Sica 2024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0187189" y="553792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Bottinatura </a:t>
            </a:r>
          </a:p>
        </p:txBody>
      </p:sp>
    </p:spTree>
    <p:extLst>
      <p:ext uri="{BB962C8B-B14F-4D97-AF65-F5344CB8AC3E}">
        <p14:creationId xmlns:p14="http://schemas.microsoft.com/office/powerpoint/2010/main" val="3835460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4" y="180975"/>
            <a:ext cx="7419975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0187189" y="553792"/>
            <a:ext cx="127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Trofallassi</a:t>
            </a:r>
            <a:r>
              <a:rPr lang="it-IT" dirty="0"/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" t="87851" r="-347" b="-1586"/>
          <a:stretch/>
        </p:blipFill>
        <p:spPr bwMode="auto">
          <a:xfrm>
            <a:off x="0" y="5492106"/>
            <a:ext cx="12192000" cy="146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schemeClr val="bg1"/>
                </a:solidFill>
              </a:rPr>
              <a:t>Alimentazione e massa grassa dell'ape: Rosario Sica 2024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5364" y="271798"/>
            <a:ext cx="58324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dirty="0">
                <a:solidFill>
                  <a:srgbClr val="FF0000"/>
                </a:solidFill>
              </a:rPr>
              <a:t> </a:t>
            </a:r>
            <a:r>
              <a:rPr lang="it-IT" sz="2000" b="1" dirty="0">
                <a:solidFill>
                  <a:srgbClr val="FF0000"/>
                </a:solidFill>
              </a:rPr>
              <a:t>NETTARE</a:t>
            </a:r>
          </a:p>
        </p:txBody>
      </p:sp>
    </p:spTree>
    <p:extLst>
      <p:ext uri="{BB962C8B-B14F-4D97-AF65-F5344CB8AC3E}">
        <p14:creationId xmlns:p14="http://schemas.microsoft.com/office/powerpoint/2010/main" val="3888602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703388" y="765176"/>
            <a:ext cx="3744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055163" y="2204405"/>
            <a:ext cx="1937005" cy="369332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dirty="0"/>
              <a:t>1-FISIOLOGICA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7829526" y="2204405"/>
            <a:ext cx="2448421" cy="369332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dirty="0"/>
              <a:t>2-PARASSITARIA</a:t>
            </a:r>
          </a:p>
        </p:txBody>
      </p:sp>
      <p:grpSp>
        <p:nvGrpSpPr>
          <p:cNvPr id="3" name="Gruppo 2"/>
          <p:cNvGrpSpPr/>
          <p:nvPr/>
        </p:nvGrpSpPr>
        <p:grpSpPr>
          <a:xfrm>
            <a:off x="415131" y="2748627"/>
            <a:ext cx="5217071" cy="3899074"/>
            <a:chOff x="662781" y="2748627"/>
            <a:chExt cx="5217071" cy="3899074"/>
          </a:xfrm>
        </p:grpSpPr>
        <p:pic>
          <p:nvPicPr>
            <p:cNvPr id="9217" name="Picture 1" descr="C:\Users\Emilio\Pictures\BIOLOGIA DELLE API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2781" y="2748627"/>
              <a:ext cx="5217071" cy="3899074"/>
            </a:xfrm>
            <a:prstGeom prst="rect">
              <a:avLst/>
            </a:prstGeom>
            <a:noFill/>
          </p:spPr>
        </p:pic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673423" y="2922095"/>
              <a:ext cx="5206429" cy="646331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dirty="0">
                  <a:solidFill>
                    <a:srgbClr val="FF0000"/>
                  </a:solidFill>
                </a:rPr>
                <a:t>Fuoriuscita spontanea </a:t>
              </a:r>
              <a:r>
                <a:rPr lang="it-IT" dirty="0"/>
                <a:t>di linfa per squilibri vari della pianta </a:t>
              </a:r>
            </a:p>
          </p:txBody>
        </p:sp>
      </p:grp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63454" y="6135808"/>
            <a:ext cx="7619999" cy="365125"/>
          </a:xfrm>
        </p:spPr>
        <p:txBody>
          <a:bodyPr/>
          <a:lstStyle/>
          <a:p>
            <a:r>
              <a:rPr lang="it-IT">
                <a:solidFill>
                  <a:schemeClr val="bg1"/>
                </a:solidFill>
              </a:rPr>
              <a:t>Alimentazione e massa grassa dell'ape: Rosario Sica 2024</a:t>
            </a:r>
            <a:endParaRPr lang="en-US" dirty="0"/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1602377" y="9156"/>
            <a:ext cx="6627223" cy="128089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b="1" dirty="0">
                <a:solidFill>
                  <a:srgbClr val="FF0000"/>
                </a:solidFill>
              </a:rPr>
              <a:t>MELATA</a:t>
            </a:r>
            <a:endParaRPr lang="it-IT" sz="2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6370259" y="2748627"/>
            <a:ext cx="5370152" cy="3899074"/>
            <a:chOff x="6370259" y="2748627"/>
            <a:chExt cx="5370152" cy="3899074"/>
          </a:xfrm>
        </p:grpSpPr>
        <p:pic>
          <p:nvPicPr>
            <p:cNvPr id="18" name="Picture 5" descr="http://stopperdisinfestazioni.com/images/afidi/infestazione%20afidi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70259" y="2748627"/>
              <a:ext cx="5370152" cy="3899074"/>
            </a:xfrm>
            <a:prstGeom prst="rect">
              <a:avLst/>
            </a:prstGeom>
            <a:noFill/>
          </p:spPr>
        </p:pic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6370259" y="2922095"/>
              <a:ext cx="5366957" cy="923330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dirty="0"/>
                <a:t>Emissione di sostanze zuccherine ingerite in eccesso da parte di </a:t>
              </a:r>
              <a:r>
                <a:rPr lang="it-IT" dirty="0">
                  <a:solidFill>
                    <a:srgbClr val="FF0000"/>
                  </a:solidFill>
                </a:rPr>
                <a:t>insetti </a:t>
              </a:r>
              <a:r>
                <a:rPr lang="it-IT" dirty="0" err="1">
                  <a:solidFill>
                    <a:srgbClr val="FF0000"/>
                  </a:solidFill>
                </a:rPr>
                <a:t>fitomizi</a:t>
              </a:r>
              <a:r>
                <a:rPr lang="it-IT" dirty="0">
                  <a:solidFill>
                    <a:srgbClr val="FF0000"/>
                  </a:solidFill>
                </a:rPr>
                <a:t> </a:t>
              </a:r>
              <a:r>
                <a:rPr lang="it-IT" dirty="0"/>
                <a:t>(afidi, psille, cocciniglie </a:t>
              </a:r>
              <a:r>
                <a:rPr lang="it-IT" dirty="0" err="1"/>
                <a:t>aleirodidi</a:t>
              </a:r>
              <a:r>
                <a:rPr lang="it-IT" dirty="0"/>
                <a:t>)</a:t>
              </a:r>
            </a:p>
          </p:txBody>
        </p:sp>
      </p:grpSp>
      <p:sp>
        <p:nvSpPr>
          <p:cNvPr id="14" name="object 2"/>
          <p:cNvSpPr/>
          <p:nvPr/>
        </p:nvSpPr>
        <p:spPr>
          <a:xfrm>
            <a:off x="8229600" y="429315"/>
            <a:ext cx="3507616" cy="1600200"/>
          </a:xfrm>
          <a:prstGeom prst="rect">
            <a:avLst/>
          </a:prstGeom>
          <a:blipFill>
            <a:blip r:embed="rId4" cstate="print"/>
            <a:srcRect/>
            <a:stretch>
              <a:fillRect t="-49269" b="-2813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8755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703388" y="1392192"/>
            <a:ext cx="3744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/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558925" y="3752108"/>
            <a:ext cx="8997950" cy="67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85750" indent="-285750" algn="just">
              <a:spcBef>
                <a:spcPct val="5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sz="2000" dirty="0"/>
              <a:t>Alto tenore di </a:t>
            </a:r>
            <a:r>
              <a:rPr lang="it-IT" sz="2000" b="1" dirty="0"/>
              <a:t>micronutrienti</a:t>
            </a:r>
            <a:r>
              <a:rPr lang="it-IT" sz="2000" dirty="0"/>
              <a:t>; </a:t>
            </a:r>
            <a:r>
              <a:rPr lang="it-IT" sz="2000" dirty="0" err="1"/>
              <a:t>vit</a:t>
            </a:r>
            <a:r>
              <a:rPr lang="it-IT" sz="2000" dirty="0"/>
              <a:t> e </a:t>
            </a:r>
            <a:r>
              <a:rPr lang="it-IT" sz="2000" dirty="0" err="1"/>
              <a:t>S.minerali</a:t>
            </a:r>
            <a:r>
              <a:rPr lang="it-IT" sz="2000" dirty="0"/>
              <a:t> 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1558925" y="4232382"/>
            <a:ext cx="8997950" cy="4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85750" indent="-285750" algn="just">
              <a:spcBef>
                <a:spcPct val="5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sz="2000" dirty="0"/>
              <a:t>Presenza di </a:t>
            </a:r>
            <a:r>
              <a:rPr lang="it-IT" sz="2000" b="1" dirty="0"/>
              <a:t>due disaccaridi </a:t>
            </a:r>
            <a:r>
              <a:rPr lang="it-IT" sz="2000" dirty="0"/>
              <a:t>tipici delle melate: il </a:t>
            </a:r>
            <a:r>
              <a:rPr lang="it-IT" sz="2000" b="1" dirty="0" err="1">
                <a:solidFill>
                  <a:srgbClr val="FF0000"/>
                </a:solidFill>
              </a:rPr>
              <a:t>fruttomaltosio</a:t>
            </a:r>
            <a:r>
              <a:rPr lang="it-IT" sz="2000" b="1" dirty="0"/>
              <a:t> e il </a:t>
            </a:r>
            <a:r>
              <a:rPr lang="it-IT" sz="2000" b="1" dirty="0">
                <a:solidFill>
                  <a:srgbClr val="FF0000"/>
                </a:solidFill>
              </a:rPr>
              <a:t>melitosio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343378" y="5570765"/>
            <a:ext cx="101201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La melata essendo distribuita su superfici libere della pianta è più </a:t>
            </a:r>
            <a:r>
              <a:rPr lang="it-IT" b="1" dirty="0"/>
              <a:t>facilmente inquinabile </a:t>
            </a:r>
            <a:r>
              <a:rPr lang="it-IT" dirty="0"/>
              <a:t>da sostanze presenti nell’aria e da </a:t>
            </a:r>
            <a:r>
              <a:rPr lang="it-IT" dirty="0" err="1"/>
              <a:t>agrofarmaci</a:t>
            </a:r>
            <a:endParaRPr lang="it-IT" dirty="0"/>
          </a:p>
        </p:txBody>
      </p:sp>
      <p:pic>
        <p:nvPicPr>
          <p:cNvPr id="30722" name="Picture 2" descr="Abet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8282" y="1269935"/>
            <a:ext cx="2286016" cy="1714512"/>
          </a:xfrm>
          <a:prstGeom prst="rect">
            <a:avLst/>
          </a:prstGeom>
          <a:noFill/>
        </p:spPr>
      </p:pic>
      <p:pic>
        <p:nvPicPr>
          <p:cNvPr id="30724" name="Picture 4" descr="http://www.ars-alimentaria.it/imgProdotto/1368504.cmsThumb.thumbna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488" y="1269935"/>
            <a:ext cx="1352550" cy="1524001"/>
          </a:xfrm>
          <a:prstGeom prst="rect">
            <a:avLst/>
          </a:prstGeom>
          <a:noFill/>
        </p:spPr>
      </p:pic>
      <p:sp>
        <p:nvSpPr>
          <p:cNvPr id="19" name="CasellaDiTesto 18"/>
          <p:cNvSpPr txBox="1"/>
          <p:nvPr/>
        </p:nvSpPr>
        <p:spPr>
          <a:xfrm>
            <a:off x="2166910" y="305588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Abete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4381488" y="291300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Quercia</a:t>
            </a:r>
          </a:p>
        </p:txBody>
      </p:sp>
      <p:pic>
        <p:nvPicPr>
          <p:cNvPr id="30726" name="Picture 6" descr="pianta di lari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62903" y="1269935"/>
            <a:ext cx="1500582" cy="1993993"/>
          </a:xfrm>
          <a:prstGeom prst="rect">
            <a:avLst/>
          </a:prstGeom>
          <a:noFill/>
        </p:spPr>
      </p:pic>
      <p:sp>
        <p:nvSpPr>
          <p:cNvPr id="22" name="CasellaDiTesto 21"/>
          <p:cNvSpPr txBox="1"/>
          <p:nvPr/>
        </p:nvSpPr>
        <p:spPr>
          <a:xfrm>
            <a:off x="10252041" y="3279507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Larice</a:t>
            </a:r>
          </a:p>
        </p:txBody>
      </p:sp>
      <p:pic>
        <p:nvPicPr>
          <p:cNvPr id="30728" name="Picture 8" descr="http://kidslink.bo.cnr.it/ic16-bo/reni/ipertesti/tecnica/boamsp/tiglio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7973" y="1269934"/>
            <a:ext cx="2466588" cy="1785950"/>
          </a:xfrm>
          <a:prstGeom prst="rect">
            <a:avLst/>
          </a:prstGeom>
          <a:noFill/>
        </p:spPr>
      </p:pic>
      <p:sp>
        <p:nvSpPr>
          <p:cNvPr id="24" name="CasellaDiTesto 23"/>
          <p:cNvSpPr txBox="1"/>
          <p:nvPr/>
        </p:nvSpPr>
        <p:spPr>
          <a:xfrm>
            <a:off x="8037463" y="313515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Tiglio</a:t>
            </a: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632042" y="6416377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7" name="Titolo 1"/>
          <p:cNvSpPr txBox="1">
            <a:spLocks/>
          </p:cNvSpPr>
          <p:nvPr/>
        </p:nvSpPr>
        <p:spPr>
          <a:xfrm>
            <a:off x="1595438" y="9156"/>
            <a:ext cx="10596562" cy="128089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b="1" dirty="0">
                <a:solidFill>
                  <a:srgbClr val="FF0000"/>
                </a:solidFill>
              </a:rPr>
              <a:t>MELATA, le piante principali</a:t>
            </a:r>
            <a:endParaRPr lang="it-IT" sz="2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65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3444053" y="1066799"/>
            <a:ext cx="7975496" cy="5601833"/>
            <a:chOff x="2948294" y="397316"/>
            <a:chExt cx="8536010" cy="6139114"/>
          </a:xfrm>
        </p:grpSpPr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2948294" y="2913504"/>
              <a:ext cx="3167062" cy="775781"/>
            </a:xfrm>
            <a:prstGeom prst="rect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000" b="1" dirty="0"/>
                <a:t>REGIME DIETETICIO </a:t>
              </a:r>
              <a:r>
                <a:rPr lang="it-IT" sz="2000" b="1" dirty="0" err="1"/>
                <a:t>DI</a:t>
              </a:r>
              <a:r>
                <a:rPr lang="it-IT" sz="2000" b="1" dirty="0"/>
                <a:t> UNA FAMIIGLIA  </a:t>
              </a:r>
              <a:r>
                <a:rPr lang="it-IT" sz="2000" b="1" dirty="0" err="1"/>
                <a:t>DI</a:t>
              </a:r>
              <a:r>
                <a:rPr lang="it-IT" sz="2000" b="1" dirty="0"/>
                <a:t> API</a:t>
              </a:r>
            </a:p>
          </p:txBody>
        </p:sp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7269470" y="973578"/>
              <a:ext cx="1296987" cy="338554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600" dirty="0"/>
                <a:t>ZUCCHERI</a:t>
              </a:r>
            </a:p>
          </p:txBody>
        </p:sp>
        <p:sp>
          <p:nvSpPr>
            <p:cNvPr id="2056" name="Text Box 8"/>
            <p:cNvSpPr txBox="1">
              <a:spLocks noChangeArrowheads="1"/>
            </p:cNvSpPr>
            <p:nvPr/>
          </p:nvSpPr>
          <p:spPr bwMode="auto">
            <a:xfrm>
              <a:off x="7269470" y="3345304"/>
              <a:ext cx="1366837" cy="346075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600"/>
                <a:t>PROTEINE</a:t>
              </a:r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7309441" y="5024590"/>
              <a:ext cx="1077915" cy="33855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sz="1600" dirty="0"/>
                <a:t>ACQUA</a:t>
              </a:r>
            </a:p>
          </p:txBody>
        </p:sp>
        <p:sp>
          <p:nvSpPr>
            <p:cNvPr id="2058" name="Text Box 10"/>
            <p:cNvSpPr txBox="1">
              <a:spLocks noChangeArrowheads="1"/>
            </p:cNvSpPr>
            <p:nvPr/>
          </p:nvSpPr>
          <p:spPr bwMode="auto">
            <a:xfrm>
              <a:off x="7269470" y="6013891"/>
              <a:ext cx="1150937" cy="338554"/>
            </a:xfrm>
            <a:prstGeom prst="rect">
              <a:avLst/>
            </a:prstGeom>
            <a:solidFill>
              <a:srgbClr val="FFCC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sz="1600"/>
                <a:t>PROPOLI</a:t>
              </a:r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>
              <a:off x="7412344" y="60845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73" name="Text Box 25"/>
            <p:cNvSpPr txBox="1">
              <a:spLocks noChangeArrowheads="1"/>
            </p:cNvSpPr>
            <p:nvPr/>
          </p:nvSpPr>
          <p:spPr bwMode="auto">
            <a:xfrm>
              <a:off x="9357032" y="397316"/>
              <a:ext cx="1439863" cy="338554"/>
            </a:xfrm>
            <a:prstGeom prst="rect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CC9900"/>
                </a:gs>
              </a:gsLst>
              <a:lin ang="54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600" dirty="0"/>
                <a:t>NETTARE</a:t>
              </a:r>
            </a:p>
          </p:txBody>
        </p:sp>
        <p:sp>
          <p:nvSpPr>
            <p:cNvPr id="2074" name="Text Box 26"/>
            <p:cNvSpPr txBox="1">
              <a:spLocks noChangeArrowheads="1"/>
            </p:cNvSpPr>
            <p:nvPr/>
          </p:nvSpPr>
          <p:spPr bwMode="auto">
            <a:xfrm>
              <a:off x="9357032" y="1473641"/>
              <a:ext cx="1152525" cy="338554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54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600" dirty="0"/>
                <a:t>MELATA</a:t>
              </a:r>
            </a:p>
          </p:txBody>
        </p:sp>
        <p:sp>
          <p:nvSpPr>
            <p:cNvPr id="2075" name="Text Box 27"/>
            <p:cNvSpPr txBox="1">
              <a:spLocks noChangeArrowheads="1"/>
            </p:cNvSpPr>
            <p:nvPr/>
          </p:nvSpPr>
          <p:spPr bwMode="auto">
            <a:xfrm>
              <a:off x="9357032" y="3056378"/>
              <a:ext cx="1152525" cy="338554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9966"/>
                </a:gs>
              </a:gsLst>
              <a:lin ang="54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sz="1600"/>
                <a:t>POLLINE</a:t>
              </a:r>
            </a:p>
          </p:txBody>
        </p:sp>
        <p:sp>
          <p:nvSpPr>
            <p:cNvPr id="2076" name="Text Box 28"/>
            <p:cNvSpPr txBox="1">
              <a:spLocks noChangeArrowheads="1"/>
            </p:cNvSpPr>
            <p:nvPr/>
          </p:nvSpPr>
          <p:spPr bwMode="auto">
            <a:xfrm>
              <a:off x="7269469" y="4066028"/>
              <a:ext cx="863600" cy="338554"/>
            </a:xfrm>
            <a:prstGeom prst="rect">
              <a:avLst/>
            </a:prstGeom>
            <a:solidFill>
              <a:srgbClr val="FFFF66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sz="1600"/>
                <a:t>LIPIDI</a:t>
              </a:r>
            </a:p>
          </p:txBody>
        </p:sp>
        <p:sp>
          <p:nvSpPr>
            <p:cNvPr id="2078" name="Text Box 30"/>
            <p:cNvSpPr txBox="1">
              <a:spLocks noChangeArrowheads="1"/>
            </p:cNvSpPr>
            <p:nvPr/>
          </p:nvSpPr>
          <p:spPr bwMode="auto">
            <a:xfrm>
              <a:off x="7269469" y="2769041"/>
              <a:ext cx="1295400" cy="338554"/>
            </a:xfrm>
            <a:prstGeom prst="rect">
              <a:avLst/>
            </a:prstGeom>
            <a:solidFill>
              <a:srgbClr val="FF3399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sz="1600"/>
                <a:t>VITAMINE</a:t>
              </a:r>
            </a:p>
          </p:txBody>
        </p:sp>
        <p:sp>
          <p:nvSpPr>
            <p:cNvPr id="2079" name="Text Box 31"/>
            <p:cNvSpPr txBox="1">
              <a:spLocks noChangeArrowheads="1"/>
            </p:cNvSpPr>
            <p:nvPr/>
          </p:nvSpPr>
          <p:spPr bwMode="auto">
            <a:xfrm>
              <a:off x="7269469" y="2121341"/>
              <a:ext cx="1223962" cy="338554"/>
            </a:xfrm>
            <a:prstGeom prst="rect">
              <a:avLst/>
            </a:prstGeom>
            <a:solidFill>
              <a:srgbClr val="FF9966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it-IT" sz="1600"/>
                <a:t>MINERALI</a:t>
              </a:r>
            </a:p>
          </p:txBody>
        </p:sp>
        <p:sp>
          <p:nvSpPr>
            <p:cNvPr id="2080" name="Text Box 32"/>
            <p:cNvSpPr txBox="1">
              <a:spLocks noChangeArrowheads="1"/>
            </p:cNvSpPr>
            <p:nvPr/>
          </p:nvSpPr>
          <p:spPr bwMode="auto">
            <a:xfrm>
              <a:off x="9357032" y="4583554"/>
              <a:ext cx="1152525" cy="346075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rgbClr val="0099FF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600" dirty="0"/>
                <a:t>DI FONTE</a:t>
              </a:r>
            </a:p>
          </p:txBody>
        </p:sp>
        <p:sp>
          <p:nvSpPr>
            <p:cNvPr id="2081" name="Text Box 33"/>
            <p:cNvSpPr txBox="1">
              <a:spLocks noChangeArrowheads="1"/>
            </p:cNvSpPr>
            <p:nvPr/>
          </p:nvSpPr>
          <p:spPr bwMode="auto">
            <a:xfrm>
              <a:off x="9357032" y="5432867"/>
              <a:ext cx="2127272" cy="371025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3399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600" dirty="0"/>
                <a:t>DI POZZANGHERE</a:t>
              </a:r>
            </a:p>
          </p:txBody>
        </p:sp>
        <p:sp>
          <p:nvSpPr>
            <p:cNvPr id="2082" name="Line 34"/>
            <p:cNvSpPr>
              <a:spLocks noChangeShapeType="1"/>
            </p:cNvSpPr>
            <p:nvPr/>
          </p:nvSpPr>
          <p:spPr bwMode="auto">
            <a:xfrm flipV="1">
              <a:off x="8564869" y="608454"/>
              <a:ext cx="792162" cy="5762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83" name="Line 35"/>
            <p:cNvSpPr>
              <a:spLocks noChangeShapeType="1"/>
            </p:cNvSpPr>
            <p:nvPr/>
          </p:nvSpPr>
          <p:spPr bwMode="auto">
            <a:xfrm>
              <a:off x="8564869" y="1184717"/>
              <a:ext cx="792162" cy="50482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84" name="Line 36"/>
            <p:cNvSpPr>
              <a:spLocks noChangeShapeType="1"/>
            </p:cNvSpPr>
            <p:nvPr/>
          </p:nvSpPr>
          <p:spPr bwMode="auto">
            <a:xfrm>
              <a:off x="8493432" y="2265803"/>
              <a:ext cx="792163" cy="935038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85" name="Line 37"/>
            <p:cNvSpPr>
              <a:spLocks noChangeShapeType="1"/>
            </p:cNvSpPr>
            <p:nvPr/>
          </p:nvSpPr>
          <p:spPr bwMode="auto">
            <a:xfrm>
              <a:off x="8564870" y="2913503"/>
              <a:ext cx="720725" cy="287338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86" name="Line 38"/>
            <p:cNvSpPr>
              <a:spLocks noChangeShapeType="1"/>
            </p:cNvSpPr>
            <p:nvPr/>
          </p:nvSpPr>
          <p:spPr bwMode="auto">
            <a:xfrm flipV="1">
              <a:off x="8636306" y="3200842"/>
              <a:ext cx="649288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88" name="Line 40"/>
            <p:cNvSpPr>
              <a:spLocks noChangeShapeType="1"/>
            </p:cNvSpPr>
            <p:nvPr/>
          </p:nvSpPr>
          <p:spPr bwMode="auto">
            <a:xfrm flipV="1">
              <a:off x="8133070" y="3200841"/>
              <a:ext cx="1152525" cy="10080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89" name="Line 41"/>
            <p:cNvSpPr>
              <a:spLocks noChangeShapeType="1"/>
            </p:cNvSpPr>
            <p:nvPr/>
          </p:nvSpPr>
          <p:spPr bwMode="auto">
            <a:xfrm flipV="1">
              <a:off x="8564869" y="1616517"/>
              <a:ext cx="792162" cy="1296987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0" name="Line 42"/>
            <p:cNvSpPr>
              <a:spLocks noChangeShapeType="1"/>
            </p:cNvSpPr>
            <p:nvPr/>
          </p:nvSpPr>
          <p:spPr bwMode="auto">
            <a:xfrm flipV="1">
              <a:off x="8493431" y="1616517"/>
              <a:ext cx="863600" cy="649287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1" name="Line 43"/>
            <p:cNvSpPr>
              <a:spLocks noChangeShapeType="1"/>
            </p:cNvSpPr>
            <p:nvPr/>
          </p:nvSpPr>
          <p:spPr bwMode="auto">
            <a:xfrm flipV="1">
              <a:off x="8493431" y="608453"/>
              <a:ext cx="863600" cy="1657350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2" name="Line 44"/>
            <p:cNvSpPr>
              <a:spLocks noChangeShapeType="1"/>
            </p:cNvSpPr>
            <p:nvPr/>
          </p:nvSpPr>
          <p:spPr bwMode="auto">
            <a:xfrm flipV="1">
              <a:off x="8564869" y="537017"/>
              <a:ext cx="792162" cy="2376487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3" name="Line 45"/>
            <p:cNvSpPr>
              <a:spLocks noChangeShapeType="1"/>
            </p:cNvSpPr>
            <p:nvPr/>
          </p:nvSpPr>
          <p:spPr bwMode="auto">
            <a:xfrm flipV="1">
              <a:off x="8204506" y="4785166"/>
              <a:ext cx="1081088" cy="360362"/>
            </a:xfrm>
            <a:prstGeom prst="line">
              <a:avLst/>
            </a:prstGeom>
            <a:noFill/>
            <a:ln w="9525">
              <a:solidFill>
                <a:srgbClr val="FF3399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>
              <a:off x="8204506" y="5145528"/>
              <a:ext cx="1081088" cy="431800"/>
            </a:xfrm>
            <a:prstGeom prst="line">
              <a:avLst/>
            </a:prstGeom>
            <a:noFill/>
            <a:ln w="9525">
              <a:solidFill>
                <a:srgbClr val="FF3399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cxnSp>
          <p:nvCxnSpPr>
            <p:cNvPr id="2095" name="AutoShape 47"/>
            <p:cNvCxnSpPr>
              <a:cxnSpLocks noChangeShapeType="1"/>
            </p:cNvCxnSpPr>
            <p:nvPr/>
          </p:nvCxnSpPr>
          <p:spPr bwMode="auto">
            <a:xfrm rot="10800000" flipH="1">
              <a:off x="7269469" y="537016"/>
              <a:ext cx="2087562" cy="4635500"/>
            </a:xfrm>
            <a:prstGeom prst="bentConnector4">
              <a:avLst>
                <a:gd name="adj1" fmla="val -9889"/>
                <a:gd name="adj2" fmla="val 98903"/>
              </a:avLst>
            </a:prstGeom>
            <a:noFill/>
            <a:ln w="9525">
              <a:solidFill>
                <a:srgbClr val="FF3399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096" name="Line 48"/>
            <p:cNvSpPr>
              <a:spLocks noChangeShapeType="1"/>
            </p:cNvSpPr>
            <p:nvPr/>
          </p:nvSpPr>
          <p:spPr bwMode="auto">
            <a:xfrm flipV="1">
              <a:off x="6116944" y="1257741"/>
              <a:ext cx="792162" cy="20875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7" name="Line 49"/>
            <p:cNvSpPr>
              <a:spLocks noChangeShapeType="1"/>
            </p:cNvSpPr>
            <p:nvPr/>
          </p:nvSpPr>
          <p:spPr bwMode="auto">
            <a:xfrm flipV="1">
              <a:off x="6116945" y="2337241"/>
              <a:ext cx="719137" cy="10080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8" name="Line 50"/>
            <p:cNvSpPr>
              <a:spLocks noChangeShapeType="1"/>
            </p:cNvSpPr>
            <p:nvPr/>
          </p:nvSpPr>
          <p:spPr bwMode="auto">
            <a:xfrm>
              <a:off x="6116945" y="3345304"/>
              <a:ext cx="719137" cy="144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099" name="Line 51"/>
            <p:cNvSpPr>
              <a:spLocks noChangeShapeType="1"/>
            </p:cNvSpPr>
            <p:nvPr/>
          </p:nvSpPr>
          <p:spPr bwMode="auto">
            <a:xfrm>
              <a:off x="6116945" y="3345303"/>
              <a:ext cx="719137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00" name="Line 52"/>
            <p:cNvSpPr>
              <a:spLocks noChangeShapeType="1"/>
            </p:cNvSpPr>
            <p:nvPr/>
          </p:nvSpPr>
          <p:spPr bwMode="auto">
            <a:xfrm>
              <a:off x="6116944" y="3345304"/>
              <a:ext cx="792162" cy="15843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01" name="Line 53"/>
            <p:cNvSpPr>
              <a:spLocks noChangeShapeType="1"/>
            </p:cNvSpPr>
            <p:nvPr/>
          </p:nvSpPr>
          <p:spPr bwMode="auto">
            <a:xfrm>
              <a:off x="6116944" y="3345303"/>
              <a:ext cx="792162" cy="27368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2102" name="Line 54"/>
            <p:cNvSpPr>
              <a:spLocks noChangeShapeType="1"/>
            </p:cNvSpPr>
            <p:nvPr/>
          </p:nvSpPr>
          <p:spPr bwMode="auto">
            <a:xfrm flipV="1">
              <a:off x="6116945" y="2984941"/>
              <a:ext cx="719137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  <p:sp>
          <p:nvSpPr>
            <p:cNvPr id="36" name="Text Box 25"/>
            <p:cNvSpPr txBox="1">
              <a:spLocks noChangeArrowheads="1"/>
            </p:cNvSpPr>
            <p:nvPr/>
          </p:nvSpPr>
          <p:spPr bwMode="auto">
            <a:xfrm>
              <a:off x="9357032" y="6197876"/>
              <a:ext cx="1439863" cy="338554"/>
            </a:xfrm>
            <a:prstGeom prst="rect">
              <a:avLst/>
            </a:pr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CC9900"/>
                </a:gs>
              </a:gsLst>
              <a:lin ang="5400000" scaled="1"/>
            </a:gra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600" dirty="0"/>
                <a:t>GEMME </a:t>
              </a:r>
            </a:p>
          </p:txBody>
        </p:sp>
        <p:sp>
          <p:nvSpPr>
            <p:cNvPr id="37" name="Line 46"/>
            <p:cNvSpPr>
              <a:spLocks noChangeShapeType="1"/>
            </p:cNvSpPr>
            <p:nvPr/>
          </p:nvSpPr>
          <p:spPr bwMode="auto">
            <a:xfrm>
              <a:off x="8450912" y="6162264"/>
              <a:ext cx="834682" cy="215900"/>
            </a:xfrm>
            <a:prstGeom prst="line">
              <a:avLst/>
            </a:prstGeom>
            <a:noFill/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8" name="Titolo 1"/>
          <p:cNvSpPr txBox="1">
            <a:spLocks/>
          </p:cNvSpPr>
          <p:nvPr/>
        </p:nvSpPr>
        <p:spPr>
          <a:xfrm>
            <a:off x="2155271" y="122742"/>
            <a:ext cx="8911687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l’alimentazione delle api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9946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4" name="object 3"/>
          <p:cNvSpPr/>
          <p:nvPr/>
        </p:nvSpPr>
        <p:spPr>
          <a:xfrm>
            <a:off x="2202940" y="919861"/>
            <a:ext cx="8392541" cy="59190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/>
          <p:cNvSpPr/>
          <p:nvPr/>
        </p:nvSpPr>
        <p:spPr>
          <a:xfrm>
            <a:off x="2202940" y="3390455"/>
            <a:ext cx="8392540" cy="1016000"/>
          </a:xfrm>
          <a:custGeom>
            <a:avLst/>
            <a:gdLst/>
            <a:ahLst/>
            <a:cxnLst/>
            <a:rect l="l" t="t" r="r" b="b"/>
            <a:pathLst>
              <a:path w="8964930" h="1016000">
                <a:moveTo>
                  <a:pt x="8964549" y="0"/>
                </a:moveTo>
                <a:lnTo>
                  <a:pt x="0" y="0"/>
                </a:lnTo>
                <a:lnTo>
                  <a:pt x="0" y="1015657"/>
                </a:lnTo>
                <a:lnTo>
                  <a:pt x="8964549" y="1015657"/>
                </a:lnTo>
                <a:lnTo>
                  <a:pt x="89645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793871" y="3414556"/>
            <a:ext cx="7439659" cy="949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b="1" spc="-200" dirty="0">
                <a:latin typeface="Arial"/>
                <a:cs typeface="Arial"/>
              </a:rPr>
              <a:t>Proteine, </a:t>
            </a:r>
            <a:r>
              <a:rPr sz="3600" b="1" spc="-155" dirty="0">
                <a:latin typeface="Arial"/>
                <a:cs typeface="Arial"/>
              </a:rPr>
              <a:t>lipidi, </a:t>
            </a:r>
            <a:r>
              <a:rPr sz="3600" b="1" spc="-185" dirty="0">
                <a:latin typeface="Arial"/>
                <a:cs typeface="Arial"/>
              </a:rPr>
              <a:t>vitamine </a:t>
            </a:r>
            <a:r>
              <a:rPr sz="3600" b="1" spc="-190" dirty="0">
                <a:latin typeface="Arial"/>
                <a:cs typeface="Arial"/>
              </a:rPr>
              <a:t>e </a:t>
            </a:r>
            <a:r>
              <a:rPr sz="3600" b="1" spc="-254" dirty="0">
                <a:latin typeface="Arial"/>
                <a:cs typeface="Arial"/>
              </a:rPr>
              <a:t>sali</a:t>
            </a:r>
            <a:r>
              <a:rPr sz="3600" b="1" spc="-200" dirty="0">
                <a:latin typeface="Arial"/>
                <a:cs typeface="Arial"/>
              </a:rPr>
              <a:t> </a:t>
            </a:r>
            <a:r>
              <a:rPr sz="3600" b="1" spc="-190" dirty="0">
                <a:latin typeface="Arial"/>
                <a:cs typeface="Arial"/>
              </a:rPr>
              <a:t>minerali</a:t>
            </a:r>
            <a:endParaRPr sz="36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75"/>
              </a:spcBef>
            </a:pPr>
            <a:r>
              <a:rPr sz="2400" spc="-55" dirty="0">
                <a:latin typeface="Arial"/>
                <a:cs typeface="Arial"/>
              </a:rPr>
              <a:t>(provenienti </a:t>
            </a:r>
            <a:r>
              <a:rPr sz="2400" spc="-85" dirty="0">
                <a:latin typeface="Arial"/>
                <a:cs typeface="Arial"/>
              </a:rPr>
              <a:t>dal</a:t>
            </a:r>
            <a:r>
              <a:rPr sz="2400" spc="-225" dirty="0">
                <a:latin typeface="Arial"/>
                <a:cs typeface="Arial"/>
              </a:rPr>
              <a:t> </a:t>
            </a:r>
            <a:r>
              <a:rPr sz="2400" spc="-55" dirty="0">
                <a:latin typeface="Arial"/>
                <a:cs typeface="Arial"/>
              </a:rPr>
              <a:t>polline)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606737" y="9156"/>
            <a:ext cx="10820400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>
              <a:spcBef>
                <a:spcPts val="105"/>
              </a:spcBef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Esigenze nutrizionali delle api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66064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4" y="13548"/>
            <a:ext cx="7419975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78242" y="242504"/>
            <a:ext cx="1607772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dirty="0">
                <a:solidFill>
                  <a:srgbClr val="FF0000"/>
                </a:solidFill>
              </a:rPr>
              <a:t>  POLLINE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" t="87653" r="-174" b="-1388"/>
          <a:stretch/>
        </p:blipFill>
        <p:spPr bwMode="auto">
          <a:xfrm>
            <a:off x="7938" y="5518819"/>
            <a:ext cx="12184062" cy="133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76333" y="6238036"/>
            <a:ext cx="7619999" cy="365125"/>
          </a:xfrm>
        </p:spPr>
        <p:txBody>
          <a:bodyPr/>
          <a:lstStyle/>
          <a:p>
            <a:r>
              <a:rPr lang="it-IT">
                <a:solidFill>
                  <a:schemeClr val="bg1"/>
                </a:solidFill>
              </a:rPr>
              <a:t>Alimentazione e massa grassa dell'ape: Rosario Sica 2024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9730567" y="642614"/>
            <a:ext cx="2536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Raccolta del polline</a:t>
            </a:r>
          </a:p>
          <a:p>
            <a:r>
              <a:rPr lang="it-IT" dirty="0"/>
              <a:t>Ca. 30kg/anno per famiglia</a:t>
            </a:r>
          </a:p>
        </p:txBody>
      </p:sp>
    </p:spTree>
    <p:extLst>
      <p:ext uri="{BB962C8B-B14F-4D97-AF65-F5344CB8AC3E}">
        <p14:creationId xmlns:p14="http://schemas.microsoft.com/office/powerpoint/2010/main" val="27943214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526609" y="2182037"/>
            <a:ext cx="5616575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639943" y="1595886"/>
            <a:ext cx="8997950" cy="144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Il polline è l’insieme delle </a:t>
            </a:r>
            <a:r>
              <a:rPr lang="it-IT" b="1" dirty="0"/>
              <a:t>cellule germinali maschili delle piante </a:t>
            </a:r>
            <a:r>
              <a:rPr lang="it-IT" dirty="0"/>
              <a:t>fanerogame (spermatofite) necessario per la fecondazione dell’ovario  per la produzione del seme. 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615442" y="2527763"/>
            <a:ext cx="899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Le api specializzate nella raccolta del polline riempiono le </a:t>
            </a:r>
            <a:r>
              <a:rPr lang="it-IT" b="1" dirty="0"/>
              <a:t>cestelle</a:t>
            </a:r>
            <a:r>
              <a:rPr lang="it-IT" dirty="0"/>
              <a:t> con </a:t>
            </a:r>
            <a:r>
              <a:rPr lang="it-IT" dirty="0" err="1"/>
              <a:t>ca</a:t>
            </a:r>
            <a:r>
              <a:rPr lang="it-IT" dirty="0"/>
              <a:t>. </a:t>
            </a:r>
            <a:r>
              <a:rPr lang="it-IT" dirty="0">
                <a:solidFill>
                  <a:srgbClr val="FF0000"/>
                </a:solidFill>
              </a:rPr>
              <a:t>7,5 mg</a:t>
            </a:r>
            <a:r>
              <a:rPr lang="it-IT" dirty="0"/>
              <a:t> ciascuna in </a:t>
            </a:r>
            <a:r>
              <a:rPr lang="it-IT" dirty="0" err="1"/>
              <a:t>ca</a:t>
            </a:r>
            <a:r>
              <a:rPr lang="it-IT" dirty="0"/>
              <a:t>. </a:t>
            </a:r>
            <a:r>
              <a:rPr lang="it-IT" dirty="0">
                <a:solidFill>
                  <a:srgbClr val="FF0000"/>
                </a:solidFill>
              </a:rPr>
              <a:t>15 minuti 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631950" y="3698246"/>
            <a:ext cx="8997950" cy="73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Una bottinatrice può compiere </a:t>
            </a:r>
            <a:r>
              <a:rPr lang="it-IT" dirty="0">
                <a:solidFill>
                  <a:srgbClr val="FF0000"/>
                </a:solidFill>
              </a:rPr>
              <a:t>in una giornata circa 20 viaggi</a:t>
            </a:r>
            <a:r>
              <a:rPr lang="it-IT" dirty="0"/>
              <a:t> che le consentono di raccogliere circa </a:t>
            </a:r>
            <a:r>
              <a:rPr lang="it-IT" dirty="0">
                <a:solidFill>
                  <a:srgbClr val="FF0000"/>
                </a:solidFill>
              </a:rPr>
              <a:t>300 mg/gg</a:t>
            </a:r>
            <a:r>
              <a:rPr lang="it-IT" dirty="0"/>
              <a:t> di polline.</a:t>
            </a:r>
          </a:p>
        </p:txBody>
      </p:sp>
      <p:pic>
        <p:nvPicPr>
          <p:cNvPr id="10" name="Picture 9" descr="File0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567" y="4783138"/>
            <a:ext cx="2807539" cy="1795003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2146" y="4783138"/>
            <a:ext cx="294032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89212" y="6501573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785" y="4763723"/>
            <a:ext cx="2496355" cy="1767121"/>
          </a:xfrm>
          <a:prstGeom prst="rect">
            <a:avLst/>
          </a:prstGeom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1615442" y="9156"/>
            <a:ext cx="10820400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0000"/>
                </a:solidFill>
              </a:rPr>
              <a:t>POLLINE: </a:t>
            </a:r>
            <a:r>
              <a:rPr lang="it-IT" b="1" dirty="0">
                <a:solidFill>
                  <a:srgbClr val="FF0000"/>
                </a:solidFill>
              </a:rPr>
              <a:t>provenienza</a:t>
            </a:r>
            <a:r>
              <a:rPr lang="it-IT" dirty="0">
                <a:solidFill>
                  <a:srgbClr val="FF0000"/>
                </a:solidFill>
              </a:rPr>
              <a:t> e composizione</a:t>
            </a:r>
          </a:p>
        </p:txBody>
      </p:sp>
    </p:spTree>
    <p:extLst>
      <p:ext uri="{BB962C8B-B14F-4D97-AF65-F5344CB8AC3E}">
        <p14:creationId xmlns:p14="http://schemas.microsoft.com/office/powerpoint/2010/main" val="9253632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ile0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948" y="1271908"/>
            <a:ext cx="2265869" cy="1448686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821" y="3291095"/>
            <a:ext cx="2272435" cy="149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4572001" y="649287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48" y="5320832"/>
            <a:ext cx="2265869" cy="1426183"/>
          </a:xfrm>
          <a:prstGeom prst="rect">
            <a:avLst/>
          </a:prstGeom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1615442" y="9156"/>
            <a:ext cx="10820400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0000"/>
                </a:solidFill>
              </a:rPr>
              <a:t>POLLINE: provenienza e </a:t>
            </a:r>
            <a:r>
              <a:rPr lang="it-IT" b="1" dirty="0">
                <a:solidFill>
                  <a:srgbClr val="FF0000"/>
                </a:solidFill>
              </a:rPr>
              <a:t>composizione</a:t>
            </a:r>
          </a:p>
        </p:txBody>
      </p:sp>
      <p:graphicFrame>
        <p:nvGraphicFramePr>
          <p:cNvPr id="16" name="Grafico 15"/>
          <p:cNvGraphicFramePr/>
          <p:nvPr>
            <p:extLst>
              <p:ext uri="{D42A27DB-BD31-4B8C-83A1-F6EECF244321}">
                <p14:modId xmlns:p14="http://schemas.microsoft.com/office/powerpoint/2010/main" val="4244630240"/>
              </p:ext>
            </p:extLst>
          </p:nvPr>
        </p:nvGraphicFramePr>
        <p:xfrm>
          <a:off x="3630829" y="1224920"/>
          <a:ext cx="8128000" cy="5267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122145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670050" y="1489226"/>
            <a:ext cx="899795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Un alveare necessita, in </a:t>
            </a:r>
            <a:r>
              <a:rPr lang="it-IT" dirty="0">
                <a:solidFill>
                  <a:srgbClr val="FF0000"/>
                </a:solidFill>
              </a:rPr>
              <a:t>un</a:t>
            </a:r>
            <a:r>
              <a:rPr lang="it-IT" dirty="0"/>
              <a:t> </a:t>
            </a:r>
            <a:r>
              <a:rPr lang="it-IT" dirty="0">
                <a:solidFill>
                  <a:srgbClr val="FF0000"/>
                </a:solidFill>
              </a:rPr>
              <a:t>anno</a:t>
            </a:r>
            <a:r>
              <a:rPr lang="it-IT" dirty="0"/>
              <a:t>, di circa </a:t>
            </a:r>
            <a:r>
              <a:rPr lang="it-IT" b="1" dirty="0">
                <a:solidFill>
                  <a:srgbClr val="FF0000"/>
                </a:solidFill>
              </a:rPr>
              <a:t>30-50 kg di polline</a:t>
            </a:r>
            <a:endParaRPr lang="it-IT" dirty="0"/>
          </a:p>
        </p:txBody>
      </p:sp>
      <p:pic>
        <p:nvPicPr>
          <p:cNvPr id="10" name="Picture 7" descr="File00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3536" y="4746028"/>
            <a:ext cx="3143641" cy="2061556"/>
          </a:xfrm>
          <a:prstGeom prst="rect">
            <a:avLst/>
          </a:prstGeom>
          <a:noFill/>
        </p:spPr>
      </p:pic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807968" y="3237815"/>
            <a:ext cx="457317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il polline  immagazzinato nelle celle di riserva, </a:t>
            </a:r>
            <a:r>
              <a:rPr lang="it-IT" dirty="0">
                <a:solidFill>
                  <a:srgbClr val="FF0000"/>
                </a:solidFill>
              </a:rPr>
              <a:t>e’ utile per un tempo piuttosto breve: </a:t>
            </a:r>
            <a:r>
              <a:rPr lang="it-IT" b="1" dirty="0">
                <a:solidFill>
                  <a:srgbClr val="FF0000"/>
                </a:solidFill>
              </a:rPr>
              <a:t>15 </a:t>
            </a:r>
            <a:r>
              <a:rPr lang="it-IT" b="1" dirty="0" err="1">
                <a:solidFill>
                  <a:srgbClr val="FF0000"/>
                </a:solidFill>
              </a:rPr>
              <a:t>max</a:t>
            </a:r>
            <a:r>
              <a:rPr lang="it-IT" b="1" dirty="0">
                <a:solidFill>
                  <a:srgbClr val="FF0000"/>
                </a:solidFill>
              </a:rPr>
              <a:t> 20 gg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5844480" y="25177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it-IT" dirty="0">
                <a:solidFill>
                  <a:srgbClr val="FF0000"/>
                </a:solidFill>
              </a:rPr>
              <a:t>La raccolta di polline è maggiore in presenza di </a:t>
            </a:r>
            <a:r>
              <a:rPr lang="it-IT" b="1" dirty="0">
                <a:solidFill>
                  <a:srgbClr val="FF0000"/>
                </a:solidFill>
              </a:rPr>
              <a:t>covata giovane</a:t>
            </a:r>
            <a:endParaRPr lang="it-IT" b="1" dirty="0"/>
          </a:p>
        </p:txBody>
      </p:sp>
      <p:pic>
        <p:nvPicPr>
          <p:cNvPr id="1027" name="Picture 3" descr="C:\Users\Emilio\Pictures\flora_apistica_e_monitoraggio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5522" y="3091548"/>
            <a:ext cx="3817438" cy="3164087"/>
          </a:xfrm>
          <a:prstGeom prst="rect">
            <a:avLst/>
          </a:prstGeom>
          <a:noFill/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1670050" y="6442459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606737" y="9156"/>
            <a:ext cx="10820400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0000"/>
                </a:solidFill>
              </a:rPr>
              <a:t>POLLINE: esigenze dell’alveare</a:t>
            </a:r>
          </a:p>
        </p:txBody>
      </p:sp>
    </p:spTree>
    <p:extLst>
      <p:ext uri="{BB962C8B-B14F-4D97-AF65-F5344CB8AC3E}">
        <p14:creationId xmlns:p14="http://schemas.microsoft.com/office/powerpoint/2010/main" val="1136542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28800" y="426173"/>
            <a:ext cx="9144000" cy="6194806"/>
            <a:chOff x="60960" y="258533"/>
            <a:chExt cx="9144000" cy="6194806"/>
          </a:xfrm>
        </p:grpSpPr>
        <p:sp>
          <p:nvSpPr>
            <p:cNvPr id="3" name="object 3"/>
            <p:cNvSpPr/>
            <p:nvPr/>
          </p:nvSpPr>
          <p:spPr>
            <a:xfrm>
              <a:off x="519391" y="258533"/>
              <a:ext cx="8301101" cy="619480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960" y="548640"/>
              <a:ext cx="9144000" cy="1368425"/>
            </a:xfrm>
            <a:custGeom>
              <a:avLst/>
              <a:gdLst/>
              <a:ahLst/>
              <a:cxnLst/>
              <a:rect l="l" t="t" r="r" b="b"/>
              <a:pathLst>
                <a:path w="9144000" h="1368425">
                  <a:moveTo>
                    <a:pt x="9144000" y="0"/>
                  </a:moveTo>
                  <a:lnTo>
                    <a:pt x="0" y="0"/>
                  </a:lnTo>
                  <a:lnTo>
                    <a:pt x="0" y="1368171"/>
                  </a:lnTo>
                  <a:lnTo>
                    <a:pt x="9144000" y="1368171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44040" y="374848"/>
            <a:ext cx="8911687" cy="1618417"/>
          </a:xfrm>
          <a:prstGeom prst="rect">
            <a:avLst/>
          </a:prstGeom>
        </p:spPr>
        <p:txBody>
          <a:bodyPr vert="horz" wrap="square" lIns="0" tIns="432333" rIns="0" bIns="0" rtlCol="0" anchor="t">
            <a:spAutoFit/>
          </a:bodyPr>
          <a:lstStyle/>
          <a:p>
            <a:pPr marL="102870" marR="5080" indent="1882139">
              <a:lnSpc>
                <a:spcPct val="120000"/>
              </a:lnSpc>
              <a:spcBef>
                <a:spcPts val="100"/>
              </a:spcBef>
            </a:pPr>
            <a:r>
              <a:rPr sz="3200" spc="-225" dirty="0"/>
              <a:t>Proporzione </a:t>
            </a:r>
            <a:r>
              <a:rPr sz="3200" spc="-210" dirty="0"/>
              <a:t>degli amminoacidi:  </a:t>
            </a:r>
            <a:r>
              <a:rPr sz="3200" spc="-190" dirty="0"/>
              <a:t>importanza </a:t>
            </a:r>
            <a:r>
              <a:rPr sz="3200" spc="-180" dirty="0"/>
              <a:t>fondamentale </a:t>
            </a:r>
            <a:r>
              <a:rPr sz="3200" spc="-170" dirty="0"/>
              <a:t>per </a:t>
            </a:r>
            <a:r>
              <a:rPr sz="3200" spc="-155" dirty="0"/>
              <a:t>la </a:t>
            </a:r>
            <a:r>
              <a:rPr sz="3200" spc="-170" dirty="0"/>
              <a:t>nutrizione </a:t>
            </a:r>
            <a:r>
              <a:rPr sz="3200" spc="-155" dirty="0"/>
              <a:t>delle</a:t>
            </a:r>
            <a:r>
              <a:rPr sz="3200" spc="-295" dirty="0"/>
              <a:t> </a:t>
            </a:r>
            <a:r>
              <a:rPr sz="3200" spc="-185" dirty="0"/>
              <a:t>api</a:t>
            </a:r>
            <a:endParaRPr sz="3200" dirty="0"/>
          </a:p>
        </p:txBody>
      </p:sp>
      <p:grpSp>
        <p:nvGrpSpPr>
          <p:cNvPr id="6" name="object 6"/>
          <p:cNvGrpSpPr/>
          <p:nvPr/>
        </p:nvGrpSpPr>
        <p:grpSpPr>
          <a:xfrm>
            <a:off x="2639618" y="2732544"/>
            <a:ext cx="7639050" cy="3581400"/>
            <a:chOff x="1115618" y="2564904"/>
            <a:chExt cx="7639050" cy="3581400"/>
          </a:xfrm>
        </p:grpSpPr>
        <p:sp>
          <p:nvSpPr>
            <p:cNvPr id="7" name="object 7"/>
            <p:cNvSpPr/>
            <p:nvPr/>
          </p:nvSpPr>
          <p:spPr>
            <a:xfrm>
              <a:off x="1115618" y="2564904"/>
              <a:ext cx="7639050" cy="35814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771775" y="3573017"/>
              <a:ext cx="1512570" cy="1656714"/>
            </a:xfrm>
            <a:custGeom>
              <a:avLst/>
              <a:gdLst/>
              <a:ahLst/>
              <a:cxnLst/>
              <a:rect l="l" t="t" r="r" b="b"/>
              <a:pathLst>
                <a:path w="1512570" h="1656714">
                  <a:moveTo>
                    <a:pt x="0" y="1656206"/>
                  </a:moveTo>
                  <a:lnTo>
                    <a:pt x="1512189" y="1656206"/>
                  </a:lnTo>
                  <a:lnTo>
                    <a:pt x="1512189" y="0"/>
                  </a:lnTo>
                  <a:lnTo>
                    <a:pt x="0" y="0"/>
                  </a:lnTo>
                  <a:lnTo>
                    <a:pt x="0" y="1656206"/>
                  </a:lnTo>
                  <a:close/>
                </a:path>
              </a:pathLst>
            </a:custGeom>
            <a:ln w="4762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Rettangolo 8"/>
          <p:cNvSpPr/>
          <p:nvPr/>
        </p:nvSpPr>
        <p:spPr>
          <a:xfrm>
            <a:off x="279895" y="4250819"/>
            <a:ext cx="1697672" cy="954107"/>
          </a:xfrm>
          <a:prstGeom prst="rect">
            <a:avLst/>
          </a:prstGeom>
          <a:solidFill>
            <a:srgbClr val="FFFF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it-IT" sz="2800" b="1" cap="none" spc="0" dirty="0">
                <a:ln/>
                <a:solidFill>
                  <a:schemeClr val="accent4"/>
                </a:solidFill>
                <a:effectLst/>
              </a:rPr>
              <a:t>AA</a:t>
            </a:r>
          </a:p>
          <a:p>
            <a:pPr algn="ctr"/>
            <a:r>
              <a:rPr lang="it-IT" sz="2800" b="1" cap="none" spc="0" dirty="0">
                <a:ln/>
                <a:solidFill>
                  <a:schemeClr val="accent4"/>
                </a:solidFill>
                <a:effectLst/>
              </a:rPr>
              <a:t>limitanti</a:t>
            </a:r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5"/>
          </p:nvPr>
        </p:nvSpPr>
        <p:spPr>
          <a:xfrm>
            <a:off x="2489883" y="6545961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5402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3"/>
          <p:cNvSpPr/>
          <p:nvPr/>
        </p:nvSpPr>
        <p:spPr>
          <a:xfrm>
            <a:off x="4153917" y="2372427"/>
            <a:ext cx="8038083" cy="4507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53160" y="114428"/>
            <a:ext cx="10091165" cy="2782172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>
              <a:spcBef>
                <a:spcPts val="95"/>
              </a:spcBef>
            </a:pPr>
            <a:r>
              <a:rPr spc="-200" dirty="0" err="1">
                <a:solidFill>
                  <a:schemeClr val="tx1"/>
                </a:solidFill>
              </a:rPr>
              <a:t>Dieta</a:t>
            </a:r>
            <a:r>
              <a:rPr spc="-200" dirty="0">
                <a:solidFill>
                  <a:schemeClr val="tx1"/>
                </a:solidFill>
              </a:rPr>
              <a:t> </a:t>
            </a:r>
            <a:r>
              <a:rPr spc="-245" dirty="0" err="1">
                <a:solidFill>
                  <a:schemeClr val="tx1"/>
                </a:solidFill>
              </a:rPr>
              <a:t>proteica</a:t>
            </a:r>
            <a:r>
              <a:rPr spc="-245" dirty="0">
                <a:solidFill>
                  <a:schemeClr val="tx1"/>
                </a:solidFill>
              </a:rPr>
              <a:t>: </a:t>
            </a:r>
            <a:br>
              <a:rPr lang="it-IT" spc="-245" dirty="0">
                <a:solidFill>
                  <a:schemeClr val="tx1"/>
                </a:solidFill>
              </a:rPr>
            </a:br>
            <a:r>
              <a:rPr lang="it-IT" spc="-315" dirty="0">
                <a:solidFill>
                  <a:schemeClr val="tx1"/>
                </a:solidFill>
              </a:rPr>
              <a:t>Influenza sul immunocompetenza delle api. </a:t>
            </a:r>
            <a:br>
              <a:rPr lang="it-IT" spc="-315" dirty="0">
                <a:solidFill>
                  <a:schemeClr val="tx1"/>
                </a:solidFill>
              </a:rPr>
            </a:br>
            <a:r>
              <a:rPr lang="it-IT" b="1" spc="-315" dirty="0">
                <a:solidFill>
                  <a:srgbClr val="C00000"/>
                </a:solidFill>
              </a:rPr>
              <a:t>Quantità</a:t>
            </a:r>
            <a:r>
              <a:rPr lang="it-IT" spc="-315" dirty="0">
                <a:solidFill>
                  <a:srgbClr val="C00000"/>
                </a:solidFill>
              </a:rPr>
              <a:t> (polline </a:t>
            </a:r>
            <a:r>
              <a:rPr lang="it-IT" spc="-315" dirty="0" err="1">
                <a:solidFill>
                  <a:srgbClr val="C00000"/>
                </a:solidFill>
              </a:rPr>
              <a:t>monoflorale</a:t>
            </a:r>
            <a:r>
              <a:rPr lang="it-IT" spc="-315" dirty="0">
                <a:solidFill>
                  <a:srgbClr val="C00000"/>
                </a:solidFill>
              </a:rPr>
              <a:t>) Vs </a:t>
            </a:r>
            <a:r>
              <a:rPr lang="it-IT" b="1" spc="-315" dirty="0">
                <a:solidFill>
                  <a:srgbClr val="C00000"/>
                </a:solidFill>
              </a:rPr>
              <a:t>Qualità</a:t>
            </a:r>
            <a:r>
              <a:rPr lang="it-IT" spc="-315" dirty="0">
                <a:solidFill>
                  <a:srgbClr val="C00000"/>
                </a:solidFill>
              </a:rPr>
              <a:t> (polline </a:t>
            </a:r>
            <a:r>
              <a:rPr lang="it-IT" spc="-315" dirty="0" err="1">
                <a:solidFill>
                  <a:srgbClr val="C00000"/>
                </a:solidFill>
              </a:rPr>
              <a:t>polifloreale</a:t>
            </a:r>
            <a:r>
              <a:rPr lang="it-IT" spc="-315" dirty="0">
                <a:solidFill>
                  <a:srgbClr val="C00000"/>
                </a:solidFill>
              </a:rPr>
              <a:t>)</a:t>
            </a:r>
            <a:br>
              <a:rPr lang="it-IT" spc="-315" dirty="0">
                <a:solidFill>
                  <a:srgbClr val="C00000"/>
                </a:solidFill>
              </a:rPr>
            </a:br>
            <a:endParaRPr spc="-315" dirty="0">
              <a:solidFill>
                <a:srgbClr val="C00000"/>
              </a:solidFill>
            </a:endParaRPr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740192"/>
              </p:ext>
            </p:extLst>
          </p:nvPr>
        </p:nvGraphicFramePr>
        <p:xfrm>
          <a:off x="783484" y="2683891"/>
          <a:ext cx="7389474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436">
                  <a:extLst>
                    <a:ext uri="{9D8B030D-6E8A-4147-A177-3AD203B41FA5}">
                      <a16:colId xmlns:a16="http://schemas.microsoft.com/office/drawing/2014/main" val="4275407265"/>
                    </a:ext>
                  </a:extLst>
                </a:gridCol>
                <a:gridCol w="1781175">
                  <a:extLst>
                    <a:ext uri="{9D8B030D-6E8A-4147-A177-3AD203B41FA5}">
                      <a16:colId xmlns:a16="http://schemas.microsoft.com/office/drawing/2014/main" val="4139237776"/>
                    </a:ext>
                  </a:extLst>
                </a:gridCol>
                <a:gridCol w="1570863">
                  <a:extLst>
                    <a:ext uri="{9D8B030D-6E8A-4147-A177-3AD203B41FA5}">
                      <a16:colId xmlns:a16="http://schemas.microsoft.com/office/drawing/2014/main" val="61235697"/>
                    </a:ext>
                  </a:extLst>
                </a:gridCol>
              </a:tblGrid>
              <a:tr h="791680">
                <a:tc>
                  <a:txBody>
                    <a:bodyPr/>
                    <a:lstStyle/>
                    <a:p>
                      <a:r>
                        <a:rPr lang="it-IT" dirty="0" err="1"/>
                        <a:t>Diet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effects</a:t>
                      </a:r>
                      <a:r>
                        <a:rPr lang="it-IT" dirty="0"/>
                        <a:t> on </a:t>
                      </a:r>
                      <a:r>
                        <a:rPr lang="it-IT" dirty="0" err="1"/>
                        <a:t>honeybee</a:t>
                      </a:r>
                      <a:r>
                        <a:rPr lang="it-IT" dirty="0"/>
                        <a:t> </a:t>
                      </a:r>
                      <a:r>
                        <a:rPr lang="it-IT" dirty="0" err="1"/>
                        <a:t>immunocompetence</a:t>
                      </a:r>
                      <a:endParaRPr lang="it-IT" dirty="0"/>
                    </a:p>
                    <a:p>
                      <a:r>
                        <a:rPr lang="it-IT" dirty="0"/>
                        <a:t>(</a:t>
                      </a:r>
                      <a:r>
                        <a:rPr lang="it-IT" dirty="0" err="1"/>
                        <a:t>Cédric</a:t>
                      </a:r>
                      <a:r>
                        <a:rPr lang="it-IT" baseline="0" dirty="0"/>
                        <a:t> </a:t>
                      </a:r>
                      <a:r>
                        <a:rPr lang="it-IT" baseline="0" dirty="0" err="1"/>
                        <a:t>Alaux</a:t>
                      </a:r>
                      <a:r>
                        <a:rPr lang="it-IT" baseline="0" dirty="0"/>
                        <a:t> et </a:t>
                      </a:r>
                      <a:r>
                        <a:rPr lang="it-IT" baseline="0" dirty="0" err="1"/>
                        <a:t>all</a:t>
                      </a:r>
                      <a:r>
                        <a:rPr lang="it-IT" baseline="0" dirty="0"/>
                        <a:t>. 2016)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Polline </a:t>
                      </a:r>
                      <a:r>
                        <a:rPr lang="it-IT" dirty="0" err="1"/>
                        <a:t>monofloreale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Polline </a:t>
                      </a:r>
                      <a:r>
                        <a:rPr lang="it-IT" dirty="0" err="1"/>
                        <a:t>polifloreale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3884650"/>
                  </a:ext>
                </a:extLst>
              </a:tr>
              <a:tr h="1029184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it-IT" b="1" dirty="0">
                          <a:solidFill>
                            <a:srgbClr val="FF0000"/>
                          </a:solidFill>
                        </a:rPr>
                        <a:t>Immunità individuale: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b="1" dirty="0"/>
                        <a:t>Emociti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b="1" dirty="0"/>
                        <a:t>Tessuto adiposo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b="1" dirty="0" err="1"/>
                        <a:t>Fenol</a:t>
                      </a:r>
                      <a:r>
                        <a:rPr lang="it-IT" b="1" dirty="0"/>
                        <a:t>-ossidasi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/>
                        <a:t>-</a:t>
                      </a:r>
                    </a:p>
                    <a:p>
                      <a:pPr algn="ctr"/>
                      <a:r>
                        <a:rPr lang="it-IT" sz="2400" b="1" dirty="0"/>
                        <a:t>-</a:t>
                      </a:r>
                    </a:p>
                    <a:p>
                      <a:pPr algn="ctr"/>
                      <a:r>
                        <a:rPr lang="it-IT" sz="24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5248621"/>
                  </a:ext>
                </a:extLst>
              </a:tr>
              <a:tr h="55417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it-IT" b="1" dirty="0">
                          <a:solidFill>
                            <a:srgbClr val="FF0000"/>
                          </a:solidFill>
                        </a:rPr>
                        <a:t>Immunità sociale: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b="1" dirty="0"/>
                        <a:t>Glucosio</a:t>
                      </a:r>
                      <a:r>
                        <a:rPr lang="it-IT" b="1" baseline="0" dirty="0"/>
                        <a:t> ossidasi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3560201"/>
                  </a:ext>
                </a:extLst>
              </a:tr>
              <a:tr h="316672">
                <a:tc>
                  <a:txBody>
                    <a:bodyPr/>
                    <a:lstStyle/>
                    <a:p>
                      <a:r>
                        <a:rPr lang="it-IT" b="1" dirty="0">
                          <a:solidFill>
                            <a:srgbClr val="FF0000"/>
                          </a:solidFill>
                        </a:rPr>
                        <a:t>Sviluppo ghiandole ipofaringee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176309"/>
                  </a:ext>
                </a:extLst>
              </a:tr>
              <a:tr h="316672">
                <a:tc>
                  <a:txBody>
                    <a:bodyPr/>
                    <a:lstStyle/>
                    <a:p>
                      <a:r>
                        <a:rPr lang="it-IT" b="1" dirty="0">
                          <a:solidFill>
                            <a:srgbClr val="FF0000"/>
                          </a:solidFill>
                        </a:rPr>
                        <a:t>Resistenza patogeni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064198"/>
                  </a:ext>
                </a:extLst>
              </a:tr>
              <a:tr h="347842">
                <a:tc>
                  <a:txBody>
                    <a:bodyPr/>
                    <a:lstStyle/>
                    <a:p>
                      <a:r>
                        <a:rPr lang="it-IT" b="1" dirty="0">
                          <a:solidFill>
                            <a:srgbClr val="FF0000"/>
                          </a:solidFill>
                        </a:rPr>
                        <a:t>Longevità delle api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025357"/>
                  </a:ext>
                </a:extLst>
              </a:tr>
            </a:tbl>
          </a:graphicData>
        </a:graphic>
      </p:graphicFrame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81441" y="6524371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220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4"/>
          <p:cNvSpPr/>
          <p:nvPr/>
        </p:nvSpPr>
        <p:spPr>
          <a:xfrm>
            <a:off x="1249711" y="2370859"/>
            <a:ext cx="5262373" cy="43854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53160" y="114428"/>
            <a:ext cx="10091165" cy="1704954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>
              <a:spcBef>
                <a:spcPts val="95"/>
              </a:spcBef>
            </a:pPr>
            <a:r>
              <a:rPr sz="2500" spc="-200" dirty="0" err="1">
                <a:solidFill>
                  <a:schemeClr val="tx1"/>
                </a:solidFill>
              </a:rPr>
              <a:t>Dieta</a:t>
            </a:r>
            <a:r>
              <a:rPr sz="2500" spc="-200" dirty="0">
                <a:solidFill>
                  <a:schemeClr val="tx1"/>
                </a:solidFill>
              </a:rPr>
              <a:t> </a:t>
            </a:r>
            <a:r>
              <a:rPr sz="2500" spc="-245" dirty="0" err="1">
                <a:solidFill>
                  <a:schemeClr val="tx1"/>
                </a:solidFill>
              </a:rPr>
              <a:t>proteica</a:t>
            </a:r>
            <a:r>
              <a:rPr sz="2500" spc="-245" dirty="0">
                <a:solidFill>
                  <a:schemeClr val="tx1"/>
                </a:solidFill>
              </a:rPr>
              <a:t>: </a:t>
            </a:r>
            <a:br>
              <a:rPr lang="it-IT" sz="2500" spc="-245" dirty="0">
                <a:solidFill>
                  <a:schemeClr val="tx1"/>
                </a:solidFill>
              </a:rPr>
            </a:br>
            <a:r>
              <a:rPr lang="it-IT" sz="2500" spc="-315" dirty="0">
                <a:solidFill>
                  <a:schemeClr val="tx1"/>
                </a:solidFill>
              </a:rPr>
              <a:t>Influenza sul immunocompetenza delle api. </a:t>
            </a:r>
            <a:br>
              <a:rPr lang="it-IT" sz="2500" spc="-315" dirty="0">
                <a:solidFill>
                  <a:schemeClr val="tx1"/>
                </a:solidFill>
              </a:rPr>
            </a:br>
            <a:r>
              <a:rPr lang="it-IT" sz="3000" b="1" spc="-315" dirty="0">
                <a:solidFill>
                  <a:srgbClr val="C00000"/>
                </a:solidFill>
              </a:rPr>
              <a:t>Quantità</a:t>
            </a:r>
            <a:r>
              <a:rPr lang="it-IT" sz="3000" spc="-315" dirty="0">
                <a:solidFill>
                  <a:srgbClr val="C00000"/>
                </a:solidFill>
              </a:rPr>
              <a:t> (polline </a:t>
            </a:r>
            <a:r>
              <a:rPr lang="it-IT" sz="3000" spc="-315" dirty="0" err="1">
                <a:solidFill>
                  <a:srgbClr val="C00000"/>
                </a:solidFill>
              </a:rPr>
              <a:t>monoflorale</a:t>
            </a:r>
            <a:r>
              <a:rPr lang="it-IT" sz="3000" spc="-315" dirty="0">
                <a:solidFill>
                  <a:srgbClr val="C00000"/>
                </a:solidFill>
              </a:rPr>
              <a:t>) Vs </a:t>
            </a:r>
            <a:r>
              <a:rPr lang="it-IT" sz="3000" b="1" spc="-315" dirty="0">
                <a:solidFill>
                  <a:srgbClr val="C00000"/>
                </a:solidFill>
              </a:rPr>
              <a:t>Qualità</a:t>
            </a:r>
            <a:r>
              <a:rPr lang="it-IT" sz="3000" spc="-315" dirty="0">
                <a:solidFill>
                  <a:srgbClr val="C00000"/>
                </a:solidFill>
              </a:rPr>
              <a:t> (polline </a:t>
            </a:r>
            <a:r>
              <a:rPr lang="it-IT" sz="3000" spc="-315" dirty="0" err="1">
                <a:solidFill>
                  <a:srgbClr val="C00000"/>
                </a:solidFill>
              </a:rPr>
              <a:t>polifloreale</a:t>
            </a:r>
            <a:r>
              <a:rPr lang="it-IT" sz="3000" spc="-315" dirty="0">
                <a:solidFill>
                  <a:srgbClr val="C00000"/>
                </a:solidFill>
              </a:rPr>
              <a:t>)</a:t>
            </a:r>
            <a:br>
              <a:rPr lang="it-IT" sz="3000" spc="-315" dirty="0">
                <a:solidFill>
                  <a:srgbClr val="C00000"/>
                </a:solidFill>
              </a:rPr>
            </a:br>
            <a:endParaRPr sz="3000" spc="-315" dirty="0">
              <a:solidFill>
                <a:srgbClr val="C00000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863359" y="2948322"/>
            <a:ext cx="4148893" cy="3693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1"/>
                </a:solidFill>
              </a:rPr>
              <a:t>+ </a:t>
            </a:r>
            <a:r>
              <a:rPr lang="it-IT" b="1" dirty="0" err="1">
                <a:solidFill>
                  <a:schemeClr val="bg1"/>
                </a:solidFill>
              </a:rPr>
              <a:t>EMOCITI</a:t>
            </a:r>
            <a:r>
              <a:rPr lang="it-IT" dirty="0" err="1">
                <a:solidFill>
                  <a:schemeClr val="bg1"/>
                </a:solidFill>
                <a:sym typeface="Wingdings" panose="05000000000000000000" pitchFamily="2" charset="2"/>
              </a:rPr>
              <a:t>fagocitosi</a:t>
            </a:r>
            <a:r>
              <a:rPr lang="it-IT" dirty="0">
                <a:solidFill>
                  <a:schemeClr val="bg1"/>
                </a:solidFill>
                <a:sym typeface="Wingdings" panose="05000000000000000000" pitchFamily="2" charset="2"/>
              </a:rPr>
              <a:t> di parassiti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152775" y="3917256"/>
            <a:ext cx="6096000" cy="954107"/>
          </a:xfrm>
          <a:prstGeom prst="rect">
            <a:avLst/>
          </a:prstGeom>
          <a:solidFill>
            <a:srgbClr val="C00000"/>
          </a:solidFill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bg1"/>
                </a:solidFill>
              </a:rPr>
              <a:t>+ </a:t>
            </a:r>
            <a:r>
              <a:rPr lang="it-IT" sz="2000" b="1" dirty="0">
                <a:solidFill>
                  <a:schemeClr val="bg1"/>
                </a:solidFill>
              </a:rPr>
              <a:t>TESSUTO ADIPOSO E FENOLOSSIDASI </a:t>
            </a:r>
            <a:r>
              <a:rPr lang="it-IT" dirty="0">
                <a:solidFill>
                  <a:schemeClr val="bg1"/>
                </a:solidFill>
                <a:sym typeface="Wingdings" panose="05000000000000000000" pitchFamily="2" charset="2"/>
              </a:rPr>
              <a:t>sito di sintesi di </a:t>
            </a:r>
            <a:r>
              <a:rPr lang="it-IT" dirty="0">
                <a:sym typeface="Wingdings" panose="05000000000000000000" pitchFamily="2" charset="2"/>
              </a:rPr>
              <a:t>peptidi antimicrobici </a:t>
            </a:r>
            <a:r>
              <a:rPr lang="it-IT" dirty="0">
                <a:solidFill>
                  <a:schemeClr val="bg1"/>
                </a:solidFill>
                <a:sym typeface="Wingdings" panose="05000000000000000000" pitchFamily="2" charset="2"/>
              </a:rPr>
              <a:t>grazie alla presenza di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352192" y="5130892"/>
            <a:ext cx="6096000" cy="1231106"/>
          </a:xfrm>
          <a:prstGeom prst="rect">
            <a:avLst/>
          </a:prstGeom>
          <a:solidFill>
            <a:srgbClr val="C00000"/>
          </a:solidFill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b="1" dirty="0">
                <a:solidFill>
                  <a:schemeClr val="bg1"/>
                </a:solidFill>
              </a:rPr>
              <a:t>+ </a:t>
            </a:r>
            <a:r>
              <a:rPr lang="it-IT" sz="2000" b="1" dirty="0">
                <a:solidFill>
                  <a:schemeClr val="bg1"/>
                </a:solidFill>
              </a:rPr>
              <a:t>GLUCOSIO OSSIDASI </a:t>
            </a:r>
            <a:r>
              <a:rPr lang="it-IT" b="1" dirty="0">
                <a:solidFill>
                  <a:schemeClr val="bg1"/>
                </a:solidFill>
              </a:rPr>
              <a:t>che </a:t>
            </a:r>
            <a:r>
              <a:rPr lang="it-IT" dirty="0">
                <a:solidFill>
                  <a:schemeClr val="bg1"/>
                </a:solidFill>
              </a:rPr>
              <a:t>catalizza la reazione per ossidare il ß-D-Glucosio in </a:t>
            </a:r>
            <a:r>
              <a:rPr lang="it-IT" dirty="0"/>
              <a:t>perossido di idrogeno e acido gluconico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b="1" dirty="0">
                <a:solidFill>
                  <a:schemeClr val="bg1"/>
                </a:solidFill>
              </a:rPr>
              <a:t>utili per sterilizzare il miele, nutrimento larvale e colonia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6847704" y="6391190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5253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554584" y="5599450"/>
            <a:ext cx="5503816" cy="91387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il </a:t>
            </a:r>
            <a:r>
              <a:rPr lang="it-IT" b="1" dirty="0">
                <a:solidFill>
                  <a:srgbClr val="FF0000"/>
                </a:solidFill>
              </a:rPr>
              <a:t>24 – </a:t>
            </a:r>
            <a:r>
              <a:rPr lang="it-IT" b="1" dirty="0" err="1">
                <a:solidFill>
                  <a:srgbClr val="FF0000"/>
                </a:solidFill>
              </a:rPr>
              <a:t>metil</a:t>
            </a:r>
            <a:r>
              <a:rPr lang="it-IT" b="1" dirty="0">
                <a:solidFill>
                  <a:srgbClr val="FF0000"/>
                </a:solidFill>
              </a:rPr>
              <a:t>-colesterolo</a:t>
            </a:r>
            <a:r>
              <a:rPr lang="it-IT" dirty="0"/>
              <a:t> è presente in molti pollini in particolare nel tarassaco e nella senape</a:t>
            </a: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89212" y="6475456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5" name="Titolo 1"/>
          <p:cNvSpPr txBox="1">
            <a:spLocks/>
          </p:cNvSpPr>
          <p:nvPr/>
        </p:nvSpPr>
        <p:spPr>
          <a:xfrm>
            <a:off x="1521997" y="40552"/>
            <a:ext cx="10820400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0000"/>
                </a:solidFill>
              </a:rPr>
              <a:t>POLLINE: lipidi </a:t>
            </a:r>
          </a:p>
        </p:txBody>
      </p:sp>
      <p:grpSp>
        <p:nvGrpSpPr>
          <p:cNvPr id="17" name="Gruppo 16"/>
          <p:cNvGrpSpPr/>
          <p:nvPr/>
        </p:nvGrpSpPr>
        <p:grpSpPr>
          <a:xfrm>
            <a:off x="320846" y="1492389"/>
            <a:ext cx="2262656" cy="4812119"/>
            <a:chOff x="10788567" y="2163349"/>
            <a:chExt cx="1250458" cy="4068795"/>
          </a:xfrm>
        </p:grpSpPr>
        <p:pic>
          <p:nvPicPr>
            <p:cNvPr id="18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63" t="15326" r="-1120" b="38505"/>
            <a:stretch/>
          </p:blipFill>
          <p:spPr bwMode="auto">
            <a:xfrm>
              <a:off x="10788567" y="3951367"/>
              <a:ext cx="1250458" cy="2280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" t="14986" r="64018" b="33567"/>
            <a:stretch/>
          </p:blipFill>
          <p:spPr bwMode="auto">
            <a:xfrm>
              <a:off x="10788567" y="2163349"/>
              <a:ext cx="1229950" cy="1806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Segnaposto contenuto 4"/>
          <p:cNvSpPr txBox="1">
            <a:spLocks/>
          </p:cNvSpPr>
          <p:nvPr/>
        </p:nvSpPr>
        <p:spPr>
          <a:xfrm>
            <a:off x="2966153" y="1786611"/>
            <a:ext cx="9376244" cy="3232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Lipidi</a:t>
            </a:r>
          </a:p>
          <a:p>
            <a:r>
              <a:rPr lang="it-IT" dirty="0"/>
              <a:t>importantissimi per lo </a:t>
            </a:r>
            <a:r>
              <a:rPr lang="it-IT" b="1" dirty="0"/>
              <a:t>sviluppo delle larve</a:t>
            </a:r>
          </a:p>
          <a:p>
            <a:r>
              <a:rPr lang="it-IT" dirty="0"/>
              <a:t>fonte di </a:t>
            </a:r>
            <a:r>
              <a:rPr lang="it-IT" b="1" dirty="0"/>
              <a:t>scorta energetica </a:t>
            </a:r>
            <a:r>
              <a:rPr lang="it-IT" dirty="0"/>
              <a:t>per le api adulte</a:t>
            </a:r>
          </a:p>
          <a:p>
            <a:r>
              <a:rPr lang="it-IT" b="1" dirty="0"/>
              <a:t>precursori per gli steroli </a:t>
            </a:r>
            <a:r>
              <a:rPr lang="it-IT" dirty="0"/>
              <a:t>(essenziali)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b="1" dirty="0"/>
              <a:t>I fitosteroli </a:t>
            </a:r>
            <a:r>
              <a:rPr lang="it-IT" dirty="0"/>
              <a:t>provenienti dal polline vengono trasformati in:</a:t>
            </a:r>
          </a:p>
          <a:p>
            <a:pPr marL="0" indent="0">
              <a:buNone/>
            </a:pPr>
            <a:r>
              <a:rPr lang="it-IT" dirty="0"/>
              <a:t>-24-methylene-cholesterolo</a:t>
            </a:r>
            <a:r>
              <a:rPr lang="en-US" dirty="0"/>
              <a:t> (</a:t>
            </a:r>
            <a:r>
              <a:rPr lang="en-US" dirty="0" err="1"/>
              <a:t>sterolo</a:t>
            </a:r>
            <a:r>
              <a:rPr lang="en-US" dirty="0"/>
              <a:t> </a:t>
            </a:r>
            <a:r>
              <a:rPr lang="en-US" dirty="0" err="1"/>
              <a:t>maggiormente</a:t>
            </a:r>
            <a:r>
              <a:rPr lang="en-US" dirty="0"/>
              <a:t> </a:t>
            </a:r>
            <a:r>
              <a:rPr lang="en-US" dirty="0" err="1"/>
              <a:t>presente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-</a:t>
            </a:r>
            <a:r>
              <a:rPr lang="en-US" dirty="0" err="1"/>
              <a:t>Sitosterolo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</a:t>
            </a:r>
            <a:r>
              <a:rPr lang="en-US" dirty="0" err="1"/>
              <a:t>Isofucosterolo</a:t>
            </a:r>
            <a:endParaRPr lang="en-US" dirty="0"/>
          </a:p>
          <a:p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7873561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606733" y="2010625"/>
            <a:ext cx="8997950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  <a:buClr>
                <a:srgbClr val="FF0000"/>
              </a:buClr>
            </a:pPr>
            <a:r>
              <a:rPr lang="it-IT" dirty="0"/>
              <a:t>Alcuni pollini risultano tossici: </a:t>
            </a:r>
            <a:r>
              <a:rPr lang="it-IT" dirty="0">
                <a:solidFill>
                  <a:srgbClr val="FF0000"/>
                </a:solidFill>
              </a:rPr>
              <a:t>ippocastano</a:t>
            </a:r>
            <a:r>
              <a:rPr lang="it-IT" dirty="0"/>
              <a:t>, </a:t>
            </a:r>
            <a:r>
              <a:rPr lang="it-IT" dirty="0">
                <a:solidFill>
                  <a:srgbClr val="FF0000"/>
                </a:solidFill>
              </a:rPr>
              <a:t>cuscuta</a:t>
            </a:r>
            <a:r>
              <a:rPr lang="it-IT" dirty="0"/>
              <a:t>, </a:t>
            </a:r>
            <a:r>
              <a:rPr lang="it-IT" dirty="0" err="1">
                <a:solidFill>
                  <a:srgbClr val="FF0000"/>
                </a:solidFill>
              </a:rPr>
              <a:t>ranunculus</a:t>
            </a:r>
            <a:r>
              <a:rPr lang="it-IT" dirty="0"/>
              <a:t>,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dirty="0" err="1">
                <a:solidFill>
                  <a:srgbClr val="FF0000"/>
                </a:solidFill>
              </a:rPr>
              <a:t>astragalus</a:t>
            </a:r>
            <a:endParaRPr lang="it-IT" dirty="0"/>
          </a:p>
        </p:txBody>
      </p:sp>
      <p:pic>
        <p:nvPicPr>
          <p:cNvPr id="8194" name="Picture 2" descr="http://upload.wikimedia.org/wikipedia/commons/thumb/9/9d/Aesculus_hippocastanum%2801%29.jpg/230px-Aesculus_hippocastanum%2801%2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44" y="2474218"/>
            <a:ext cx="2190750" cy="1647825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1666844" y="4260168"/>
            <a:ext cx="2214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err="1"/>
              <a:t>Aesculus</a:t>
            </a:r>
            <a:r>
              <a:rPr lang="it-IT" sz="1200" dirty="0"/>
              <a:t> </a:t>
            </a:r>
            <a:r>
              <a:rPr lang="it-IT" sz="1200" dirty="0" err="1"/>
              <a:t>hippocastanum</a:t>
            </a:r>
            <a:endParaRPr lang="it-IT" sz="1200" dirty="0"/>
          </a:p>
        </p:txBody>
      </p:sp>
      <p:pic>
        <p:nvPicPr>
          <p:cNvPr id="8198" name="Picture 6" descr="http://upload.wikimedia.org/wikipedia/commons/thumb/c/c2/Cuscuta_europaea_2005.06.12_15.07.24.jpg/220px-Cuscuta_europaea_2005.06.12_15.07.2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36" y="2474218"/>
            <a:ext cx="2095500" cy="2790825"/>
          </a:xfrm>
          <a:prstGeom prst="rect">
            <a:avLst/>
          </a:prstGeom>
          <a:noFill/>
        </p:spPr>
      </p:pic>
      <p:sp>
        <p:nvSpPr>
          <p:cNvPr id="12" name="Rettangolo 11"/>
          <p:cNvSpPr/>
          <p:nvPr/>
        </p:nvSpPr>
        <p:spPr>
          <a:xfrm>
            <a:off x="4316176" y="5323443"/>
            <a:ext cx="16546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i="1" dirty="0"/>
              <a:t>Cuscuta </a:t>
            </a:r>
            <a:r>
              <a:rPr lang="it-IT" sz="1200" i="1" dirty="0" err="1"/>
              <a:t>europaea</a:t>
            </a:r>
            <a:r>
              <a:rPr lang="it-IT" sz="1200" dirty="0"/>
              <a:t> </a:t>
            </a:r>
          </a:p>
        </p:txBody>
      </p:sp>
      <p:pic>
        <p:nvPicPr>
          <p:cNvPr id="8200" name="Picture 8" descr="Ranunculus acris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81752" y="2474217"/>
            <a:ext cx="2095500" cy="157162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6674327" y="4073376"/>
            <a:ext cx="15103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i="1" dirty="0" err="1"/>
              <a:t>Ranunculus</a:t>
            </a:r>
            <a:r>
              <a:rPr lang="it-IT" sz="1200" i="1" dirty="0"/>
              <a:t>  </a:t>
            </a:r>
            <a:r>
              <a:rPr lang="it-IT" sz="1200" i="1" dirty="0" err="1"/>
              <a:t>acris</a:t>
            </a:r>
            <a:endParaRPr lang="it-IT" sz="1200" dirty="0"/>
          </a:p>
        </p:txBody>
      </p:sp>
      <p:pic>
        <p:nvPicPr>
          <p:cNvPr id="8202" name="Picture 10" descr="Astragalus frigidus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766947" y="2474217"/>
            <a:ext cx="1905000" cy="2543175"/>
          </a:xfrm>
          <a:prstGeom prst="rect">
            <a:avLst/>
          </a:prstGeom>
          <a:noFill/>
        </p:spPr>
      </p:pic>
      <p:sp>
        <p:nvSpPr>
          <p:cNvPr id="16" name="Rettangolo 15"/>
          <p:cNvSpPr/>
          <p:nvPr/>
        </p:nvSpPr>
        <p:spPr>
          <a:xfrm>
            <a:off x="8939426" y="5046444"/>
            <a:ext cx="15600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i="1" dirty="0" err="1"/>
              <a:t>Astragalus</a:t>
            </a:r>
            <a:r>
              <a:rPr lang="it-IT" sz="1200" i="1" dirty="0"/>
              <a:t> </a:t>
            </a:r>
            <a:r>
              <a:rPr lang="it-IT" sz="1200" i="1" dirty="0" err="1"/>
              <a:t>frigidus</a:t>
            </a:r>
            <a:r>
              <a:rPr lang="it-IT" sz="1200" dirty="0"/>
              <a:t> </a:t>
            </a: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89212" y="6475456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5" name="Titolo 1"/>
          <p:cNvSpPr txBox="1">
            <a:spLocks/>
          </p:cNvSpPr>
          <p:nvPr/>
        </p:nvSpPr>
        <p:spPr>
          <a:xfrm>
            <a:off x="1606733" y="9156"/>
            <a:ext cx="10820400" cy="128089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0000"/>
                </a:solidFill>
              </a:rPr>
              <a:t>POLLINE: attenzione tossicità </a:t>
            </a:r>
          </a:p>
        </p:txBody>
      </p:sp>
    </p:spTree>
    <p:extLst>
      <p:ext uri="{BB962C8B-B14F-4D97-AF65-F5344CB8AC3E}">
        <p14:creationId xmlns:p14="http://schemas.microsoft.com/office/powerpoint/2010/main" val="2038100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anatomia dell’ </a:t>
            </a:r>
            <a:r>
              <a:rPr lang="it-IT" i="1" dirty="0">
                <a:solidFill>
                  <a:srgbClr val="FFC000"/>
                </a:solidFill>
              </a:rPr>
              <a:t>Apis mellifera ligustica </a:t>
            </a:r>
            <a:r>
              <a:rPr lang="it-IT" dirty="0">
                <a:solidFill>
                  <a:srgbClr val="FFC000"/>
                </a:solidFill>
              </a:rPr>
              <a:t>L</a:t>
            </a:r>
            <a:br>
              <a:rPr lang="it-IT" dirty="0"/>
            </a:br>
            <a:br>
              <a:rPr lang="it-IT" dirty="0"/>
            </a:br>
            <a:r>
              <a:rPr lang="it-IT" dirty="0"/>
              <a:t> 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698" r="4505" b="9700"/>
          <a:stretch/>
        </p:blipFill>
        <p:spPr bwMode="auto">
          <a:xfrm>
            <a:off x="1" y="1983379"/>
            <a:ext cx="6232010" cy="4326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asellaDiTesto 3"/>
          <p:cNvSpPr txBox="1"/>
          <p:nvPr/>
        </p:nvSpPr>
        <p:spPr>
          <a:xfrm>
            <a:off x="6232010" y="2577132"/>
            <a:ext cx="579517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dirty="0"/>
              <a:t>Apparato lambente succhiatore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Faringe(elastica)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Esofago (dal torace all’addome)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Ingluvie (trasporto nettare)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Pro ventricolo (valvola unidirezionale)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Stomaco/ventricolo/</a:t>
            </a:r>
            <a:r>
              <a:rPr lang="it-IT" dirty="0" err="1"/>
              <a:t>mesointestino</a:t>
            </a:r>
            <a:r>
              <a:rPr lang="it-IT" dirty="0"/>
              <a:t> (digestione)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Intestino tenue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Retto prossimale (papille rettali; assorbimento)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Retto distale (ampolla rettale; </a:t>
            </a:r>
            <a:r>
              <a:rPr lang="it-IT" dirty="0" err="1"/>
              <a:t>acc</a:t>
            </a:r>
            <a:r>
              <a:rPr lang="it-IT" dirty="0"/>
              <a:t>. escrementi)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Ano </a:t>
            </a:r>
          </a:p>
          <a:p>
            <a:pPr marL="342900" indent="-342900">
              <a:buFont typeface="+mj-lt"/>
              <a:buAutoNum type="arabicPeriod"/>
            </a:pP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232010" y="1191056"/>
            <a:ext cx="5527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/>
              <a:t>Apparato digerente: completo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592925" y="649287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608174" y="3168653"/>
            <a:ext cx="1061783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30770" y="4330343"/>
            <a:ext cx="579916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910686" y="4783878"/>
            <a:ext cx="338554" cy="369332"/>
          </a:xfrm>
          <a:prstGeom prst="rect">
            <a:avLst/>
          </a:prstGeom>
          <a:solidFill>
            <a:srgbClr val="F2F2F2"/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126259" y="4618149"/>
            <a:ext cx="428045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3402071" y="3353319"/>
            <a:ext cx="697145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   4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760662" y="3712416"/>
            <a:ext cx="786624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4081451" y="3942390"/>
            <a:ext cx="976542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5057993" y="4602514"/>
            <a:ext cx="860893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8 - 9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4948003" y="5153210"/>
            <a:ext cx="1082094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it-IT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it-IT" b="1" dirty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</a:p>
          <a:p>
            <a:endParaRPr lang="it-IT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1284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4" y="13548"/>
            <a:ext cx="7419975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62"/>
          <a:stretch/>
        </p:blipFill>
        <p:spPr bwMode="auto">
          <a:xfrm>
            <a:off x="0" y="5396248"/>
            <a:ext cx="12155778" cy="146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9946279" y="296214"/>
            <a:ext cx="20692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Ape specializzata nella raccolta di polline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756638" y="6327035"/>
            <a:ext cx="7619999" cy="365125"/>
          </a:xfrm>
        </p:spPr>
        <p:txBody>
          <a:bodyPr/>
          <a:lstStyle/>
          <a:p>
            <a:r>
              <a:rPr lang="it-IT">
                <a:solidFill>
                  <a:schemeClr val="bg1"/>
                </a:solidFill>
              </a:rPr>
              <a:t>Alimentazione e massa grassa dell'ape: Rosario Sica 2024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950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89212" y="2142931"/>
            <a:ext cx="8915400" cy="3777622"/>
          </a:xfrm>
        </p:spPr>
        <p:txBody>
          <a:bodyPr>
            <a:norm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L’età di un ape in cui inizia a bottinare è variabile</a:t>
            </a:r>
            <a:r>
              <a:rPr lang="it-IT" b="1" dirty="0"/>
              <a:t> </a:t>
            </a:r>
            <a:r>
              <a:rPr lang="it-IT" dirty="0"/>
              <a:t>dipende sia da fattori sociali che dalla necessità di raccolto</a:t>
            </a:r>
          </a:p>
          <a:p>
            <a:r>
              <a:rPr lang="it-IT" b="1" dirty="0"/>
              <a:t>La fame </a:t>
            </a:r>
            <a:r>
              <a:rPr lang="it-IT" dirty="0"/>
              <a:t>spinge le api dai compiti di casa a quelli esterni di bottinatrice </a:t>
            </a:r>
          </a:p>
          <a:p>
            <a:r>
              <a:rPr lang="it-IT" dirty="0"/>
              <a:t>Famiglie malnutrite incrementano </a:t>
            </a:r>
            <a:r>
              <a:rPr lang="it-IT" b="1" dirty="0"/>
              <a:t>le richieste di cibo </a:t>
            </a:r>
            <a:r>
              <a:rPr lang="it-IT" b="1" dirty="0">
                <a:solidFill>
                  <a:srgbClr val="FF0000"/>
                </a:solidFill>
              </a:rPr>
              <a:t>(</a:t>
            </a:r>
            <a:r>
              <a:rPr lang="it-IT" b="1" dirty="0" err="1">
                <a:solidFill>
                  <a:srgbClr val="FF0000"/>
                </a:solidFill>
              </a:rPr>
              <a:t>begging</a:t>
            </a:r>
            <a:r>
              <a:rPr lang="it-IT" b="1" dirty="0">
                <a:solidFill>
                  <a:srgbClr val="FF0000"/>
                </a:solidFill>
              </a:rPr>
              <a:t>) </a:t>
            </a:r>
            <a:r>
              <a:rPr lang="it-IT" dirty="0"/>
              <a:t>alle altre api con conseguente riduzione di api richiedenti cibo e incremento di bottinatrici</a:t>
            </a:r>
          </a:p>
          <a:p>
            <a:r>
              <a:rPr lang="it-IT" dirty="0"/>
              <a:t>Secondo Ben-</a:t>
            </a:r>
            <a:r>
              <a:rPr lang="it-IT" dirty="0" err="1"/>
              <a:t>Shahar</a:t>
            </a:r>
            <a:r>
              <a:rPr lang="it-IT" dirty="0"/>
              <a:t> et al.2002 l’attività di </a:t>
            </a:r>
            <a:r>
              <a:rPr lang="it-IT" dirty="0" err="1"/>
              <a:t>bottinamento</a:t>
            </a:r>
            <a:r>
              <a:rPr lang="it-IT" dirty="0"/>
              <a:t> è determinata a livello cerebrale da una </a:t>
            </a:r>
            <a:r>
              <a:rPr lang="it-IT" b="1" dirty="0">
                <a:solidFill>
                  <a:srgbClr val="FF0000"/>
                </a:solidFill>
              </a:rPr>
              <a:t>proteina ciclica detta PKG </a:t>
            </a:r>
            <a:r>
              <a:rPr lang="it-IT" dirty="0"/>
              <a:t>particolarmente concentrata a livello cerebrale delle bottinatrici.                                             </a:t>
            </a:r>
            <a:r>
              <a:rPr lang="it-IT" b="1" dirty="0"/>
              <a:t>La produzione di questa proteina è regolata nel suo piccolo da neurotrasmettitori che non si limitano solo al singolo individuo, ma vanno a coinvolgere la </a:t>
            </a:r>
            <a:r>
              <a:rPr lang="it-IT" b="1" dirty="0">
                <a:solidFill>
                  <a:srgbClr val="FF0000"/>
                </a:solidFill>
              </a:rPr>
              <a:t>regolazione sociale 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606736" y="9156"/>
            <a:ext cx="10820400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0000"/>
                </a:solidFill>
              </a:rPr>
              <a:t>come la disponibilità delle risorse influisce sulle bottinatrici</a:t>
            </a:r>
          </a:p>
        </p:txBody>
      </p:sp>
    </p:spTree>
    <p:extLst>
      <p:ext uri="{BB962C8B-B14F-4D97-AF65-F5344CB8AC3E}">
        <p14:creationId xmlns:p14="http://schemas.microsoft.com/office/powerpoint/2010/main" val="21665608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99742" y="34773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</a:t>
            </a:r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b="1" dirty="0"/>
              <a:t>Importanza della scelta del sito dell’apiario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Segnaposto contenuto 3"/>
          <p:cNvSpPr txBox="1">
            <a:spLocks noGrp="1"/>
          </p:cNvSpPr>
          <p:nvPr>
            <p:ph idx="1"/>
          </p:nvPr>
        </p:nvSpPr>
        <p:spPr>
          <a:xfrm>
            <a:off x="2589212" y="2133600"/>
            <a:ext cx="8915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>
                <a:solidFill>
                  <a:srgbClr val="FF0000"/>
                </a:solidFill>
              </a:rPr>
              <a:t>FLORA     APISTICA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2135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88" b="49088"/>
          <a:stretch/>
        </p:blipFill>
        <p:spPr bwMode="auto">
          <a:xfrm>
            <a:off x="3696210" y="-672944"/>
            <a:ext cx="8275760" cy="6969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1499221" y="188640"/>
            <a:ext cx="22925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Giancarlo Ricciardelli D’Albore - Francesco Intoppa</a:t>
            </a:r>
          </a:p>
          <a:p>
            <a:r>
              <a:rPr lang="it-IT" dirty="0"/>
              <a:t>FIORI E API IN EUROPA</a:t>
            </a:r>
          </a:p>
          <a:p>
            <a:r>
              <a:rPr lang="en-US" i="1" dirty="0"/>
              <a:t>FLOWERS AND BEES IN EUROPE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868974" y="4443211"/>
            <a:ext cx="1321196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Legenda:</a:t>
            </a:r>
            <a:r>
              <a:rPr lang="it-IT" dirty="0"/>
              <a:t> </a:t>
            </a:r>
          </a:p>
          <a:p>
            <a:r>
              <a:rPr lang="it-IT" dirty="0"/>
              <a:t>N=nettare</a:t>
            </a:r>
          </a:p>
          <a:p>
            <a:r>
              <a:rPr lang="it-IT" dirty="0"/>
              <a:t>P=polline</a:t>
            </a:r>
          </a:p>
          <a:p>
            <a:r>
              <a:rPr lang="it-IT" dirty="0"/>
              <a:t>A=api</a:t>
            </a:r>
          </a:p>
          <a:p>
            <a:r>
              <a:rPr lang="it-IT" dirty="0"/>
              <a:t>B=bombi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645482" y="6454479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4" name="Rettangolo 3"/>
          <p:cNvSpPr/>
          <p:nvPr/>
        </p:nvSpPr>
        <p:spPr>
          <a:xfrm>
            <a:off x="6851176" y="450376"/>
            <a:ext cx="709684" cy="2183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83377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08"/>
          <a:stretch/>
        </p:blipFill>
        <p:spPr bwMode="auto">
          <a:xfrm>
            <a:off x="3755128" y="188640"/>
            <a:ext cx="8436872" cy="610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1499221" y="188640"/>
            <a:ext cx="22925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Giancarlo Ricciardelli D’Albore - Francesco Intoppa</a:t>
            </a:r>
          </a:p>
          <a:p>
            <a:r>
              <a:rPr lang="it-IT" dirty="0"/>
              <a:t>FIORI E API IN EUROPA</a:t>
            </a:r>
          </a:p>
          <a:p>
            <a:r>
              <a:rPr lang="en-US" i="1" dirty="0"/>
              <a:t>FLOWERS AND BEES IN EUROPE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1984884" y="4559121"/>
            <a:ext cx="1321196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Legenda:</a:t>
            </a:r>
            <a:r>
              <a:rPr lang="it-IT" dirty="0"/>
              <a:t> </a:t>
            </a:r>
          </a:p>
          <a:p>
            <a:r>
              <a:rPr lang="it-IT" dirty="0"/>
              <a:t>N=nettare</a:t>
            </a:r>
          </a:p>
          <a:p>
            <a:r>
              <a:rPr lang="it-IT" dirty="0"/>
              <a:t>P=polline</a:t>
            </a:r>
          </a:p>
          <a:p>
            <a:r>
              <a:rPr lang="it-IT" dirty="0"/>
              <a:t>A=api</a:t>
            </a:r>
          </a:p>
          <a:p>
            <a:r>
              <a:rPr lang="it-IT" dirty="0"/>
              <a:t>B=bombi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395650" y="6511877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7" name="Rettangolo 6"/>
          <p:cNvSpPr/>
          <p:nvPr/>
        </p:nvSpPr>
        <p:spPr>
          <a:xfrm>
            <a:off x="6913697" y="436728"/>
            <a:ext cx="797287" cy="2047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00752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3"/>
          <a:stretch/>
        </p:blipFill>
        <p:spPr bwMode="auto">
          <a:xfrm>
            <a:off x="3791744" y="188640"/>
            <a:ext cx="8344503" cy="610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1499221" y="188640"/>
            <a:ext cx="22925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Giancarlo Ricciardelli D’Albore - Francesco Intoppa</a:t>
            </a:r>
          </a:p>
          <a:p>
            <a:r>
              <a:rPr lang="it-IT" dirty="0"/>
              <a:t>FIORI E API IN EUROPA</a:t>
            </a:r>
          </a:p>
          <a:p>
            <a:r>
              <a:rPr lang="en-US" i="1" dirty="0"/>
              <a:t>FLOWERS AND BEES IN EUROPE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984884" y="4559121"/>
            <a:ext cx="1321196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Legenda:</a:t>
            </a:r>
            <a:r>
              <a:rPr lang="it-IT" dirty="0"/>
              <a:t> </a:t>
            </a:r>
          </a:p>
          <a:p>
            <a:r>
              <a:rPr lang="it-IT" dirty="0"/>
              <a:t>N=nettare</a:t>
            </a:r>
          </a:p>
          <a:p>
            <a:r>
              <a:rPr lang="it-IT" dirty="0"/>
              <a:t>P=polline</a:t>
            </a:r>
          </a:p>
          <a:p>
            <a:r>
              <a:rPr lang="it-IT" dirty="0"/>
              <a:t>A=api</a:t>
            </a:r>
          </a:p>
          <a:p>
            <a:r>
              <a:rPr lang="it-IT" dirty="0"/>
              <a:t>B=bombi</a:t>
            </a: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89212" y="6290356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7" name="Rettangolo 6"/>
          <p:cNvSpPr/>
          <p:nvPr/>
        </p:nvSpPr>
        <p:spPr>
          <a:xfrm>
            <a:off x="7001301" y="464023"/>
            <a:ext cx="709684" cy="2183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39688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96"/>
          <a:stretch/>
        </p:blipFill>
        <p:spPr bwMode="auto">
          <a:xfrm>
            <a:off x="3791744" y="188640"/>
            <a:ext cx="8362378" cy="6036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1499221" y="188640"/>
            <a:ext cx="22925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Giancarlo Ricciardelli D’Albore - Francesco Intoppa</a:t>
            </a:r>
          </a:p>
          <a:p>
            <a:r>
              <a:rPr lang="it-IT" dirty="0"/>
              <a:t>FIORI E API IN EUROPA</a:t>
            </a:r>
          </a:p>
          <a:p>
            <a:r>
              <a:rPr lang="en-US" i="1" dirty="0"/>
              <a:t>FLOWERS AND BEES IN EUROPE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984884" y="4559121"/>
            <a:ext cx="1321196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/>
              <a:t>Legenda:</a:t>
            </a:r>
            <a:r>
              <a:rPr lang="it-IT" dirty="0"/>
              <a:t> </a:t>
            </a:r>
          </a:p>
          <a:p>
            <a:r>
              <a:rPr lang="it-IT" dirty="0"/>
              <a:t>N=nettare</a:t>
            </a:r>
          </a:p>
          <a:p>
            <a:r>
              <a:rPr lang="it-IT" dirty="0"/>
              <a:t>P=polline</a:t>
            </a:r>
          </a:p>
          <a:p>
            <a:r>
              <a:rPr lang="it-IT" dirty="0"/>
              <a:t>A=api</a:t>
            </a:r>
          </a:p>
          <a:p>
            <a:r>
              <a:rPr lang="it-IT" dirty="0"/>
              <a:t>B=bombi</a:t>
            </a:r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645482" y="6218719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884651" y="188640"/>
            <a:ext cx="1141659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Erbacee</a:t>
            </a:r>
          </a:p>
        </p:txBody>
      </p:sp>
    </p:spTree>
    <p:extLst>
      <p:ext uri="{BB962C8B-B14F-4D97-AF65-F5344CB8AC3E}">
        <p14:creationId xmlns:p14="http://schemas.microsoft.com/office/powerpoint/2010/main" val="155774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359696" y="188641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0000"/>
                </a:solidFill>
              </a:rPr>
              <a:t>Potenziale mellifero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919536" y="836712"/>
            <a:ext cx="8064896" cy="923330"/>
          </a:xfrm>
          <a:prstGeom prst="rect">
            <a:avLst/>
          </a:prstGeom>
          <a:solidFill>
            <a:srgbClr val="76F418"/>
          </a:solidFill>
        </p:spPr>
        <p:txBody>
          <a:bodyPr wrap="square" rtlCol="0">
            <a:spAutoFit/>
          </a:bodyPr>
          <a:lstStyle/>
          <a:p>
            <a:pPr algn="l"/>
            <a:r>
              <a:rPr lang="it-IT" b="1" i="1" dirty="0">
                <a:solidFill>
                  <a:srgbClr val="0000CC"/>
                </a:solidFill>
              </a:rPr>
              <a:t>Potenziale</a:t>
            </a:r>
            <a:r>
              <a:rPr lang="it-IT" b="1" dirty="0"/>
              <a:t> </a:t>
            </a:r>
            <a:r>
              <a:rPr lang="it-IT" b="1" i="1" dirty="0">
                <a:solidFill>
                  <a:srgbClr val="0000CC"/>
                </a:solidFill>
              </a:rPr>
              <a:t>mellifero</a:t>
            </a:r>
            <a:r>
              <a:rPr lang="it-IT" b="1" dirty="0"/>
              <a:t> </a:t>
            </a:r>
            <a:r>
              <a:rPr lang="it-IT" dirty="0"/>
              <a:t>di una pianta è la quantità teorica  di miele che è possibile ottenere in condizioni ideali da una determinata superficie di terreno occupata interamente dalla specie in questione</a:t>
            </a:r>
          </a:p>
        </p:txBody>
      </p:sp>
      <p:sp>
        <p:nvSpPr>
          <p:cNvPr id="4" name="Rettangolo 3"/>
          <p:cNvSpPr/>
          <p:nvPr/>
        </p:nvSpPr>
        <p:spPr>
          <a:xfrm>
            <a:off x="1919536" y="1916833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it-IT" b="1" dirty="0"/>
              <a:t>L’importanza di poter valutare il “potenziale mellifero” :</a:t>
            </a:r>
          </a:p>
          <a:p>
            <a:pPr algn="l"/>
            <a:endParaRPr lang="it-IT" dirty="0"/>
          </a:p>
          <a:p>
            <a:pPr algn="l"/>
            <a:r>
              <a:rPr lang="it-IT" b="1" dirty="0"/>
              <a:t>1) </a:t>
            </a:r>
            <a:r>
              <a:rPr lang="it-IT" dirty="0"/>
              <a:t> la possibilità da parte dell’apicoltore di individuare in una data zona le specie con potenziale mellifero più alto e quindi di </a:t>
            </a:r>
            <a:r>
              <a:rPr lang="it-IT" b="1" dirty="0"/>
              <a:t>dislocare gli alveari in consorzi </a:t>
            </a:r>
            <a:r>
              <a:rPr lang="it-IT" b="1" dirty="0" err="1"/>
              <a:t>floristici</a:t>
            </a:r>
            <a:r>
              <a:rPr lang="it-IT" b="1" dirty="0"/>
              <a:t> di maggiore produttività;</a:t>
            </a:r>
          </a:p>
          <a:p>
            <a:pPr algn="l"/>
            <a:endParaRPr lang="it-IT" dirty="0"/>
          </a:p>
          <a:p>
            <a:pPr algn="l"/>
            <a:r>
              <a:rPr lang="it-IT" b="1" dirty="0"/>
              <a:t>2)</a:t>
            </a:r>
            <a:r>
              <a:rPr lang="it-IT" dirty="0"/>
              <a:t> la possibilità di inserire nelle normali </a:t>
            </a:r>
            <a:r>
              <a:rPr lang="it-IT" b="1" dirty="0"/>
              <a:t>pratiche agronomiche, forestali</a:t>
            </a:r>
            <a:r>
              <a:rPr lang="it-IT" dirty="0"/>
              <a:t>, ecc. anche la coltivazione di piante di sicuro interesse apistico.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1703512" y="5013176"/>
            <a:ext cx="8784976" cy="1015663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>
                <a:solidFill>
                  <a:srgbClr val="7030A0"/>
                </a:solidFill>
              </a:rPr>
              <a:t>Periodo della fioritura</a:t>
            </a:r>
            <a:r>
              <a:rPr lang="it-IT" b="1" dirty="0"/>
              <a:t>: </a:t>
            </a:r>
            <a:r>
              <a:rPr lang="it-IT" dirty="0"/>
              <a:t>può non essere utile per il raccolto ma di fondamentale importanza per lo </a:t>
            </a:r>
            <a:r>
              <a:rPr lang="it-IT" b="1" dirty="0"/>
              <a:t>sviluppo delle famiglie </a:t>
            </a:r>
            <a:r>
              <a:rPr lang="it-IT" dirty="0"/>
              <a:t>successive o per la crisi invernale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398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asellaDiTesto 1"/>
          <p:cNvSpPr txBox="1">
            <a:spLocks noChangeArrowheads="1"/>
          </p:cNvSpPr>
          <p:nvPr/>
        </p:nvSpPr>
        <p:spPr bwMode="auto">
          <a:xfrm>
            <a:off x="1703389" y="76200"/>
            <a:ext cx="8759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2000" dirty="0">
                <a:solidFill>
                  <a:srgbClr val="FF0000"/>
                </a:solidFill>
                <a:latin typeface="Times New Roman" charset="0"/>
                <a:cs typeface="Times New Roman" charset="0"/>
              </a:rPr>
              <a:t>Quanto miele produce un ettaro di una data specie vegetale?</a:t>
            </a:r>
          </a:p>
        </p:txBody>
      </p:sp>
      <p:sp>
        <p:nvSpPr>
          <p:cNvPr id="15362" name="CasellaDiTesto 2"/>
          <p:cNvSpPr txBox="1">
            <a:spLocks noChangeArrowheads="1"/>
          </p:cNvSpPr>
          <p:nvPr/>
        </p:nvSpPr>
        <p:spPr bwMode="auto">
          <a:xfrm>
            <a:off x="5217056" y="941573"/>
            <a:ext cx="6798735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FENOLOGIA FIORALE</a:t>
            </a:r>
          </a:p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(</a:t>
            </a:r>
            <a:r>
              <a:rPr lang="it-IT" sz="2000" b="0" i="1" dirty="0">
                <a:latin typeface="Times New Roman" charset="0"/>
                <a:cs typeface="Times New Roman" charset="0"/>
              </a:rPr>
              <a:t>durata media della vita di un fiore</a:t>
            </a:r>
            <a:r>
              <a:rPr lang="it-IT" sz="2000" b="0" dirty="0">
                <a:latin typeface="Times New Roman" charset="0"/>
                <a:cs typeface="Times New Roman" charset="0"/>
              </a:rPr>
              <a:t>)</a:t>
            </a:r>
          </a:p>
          <a:p>
            <a:pPr algn="l" eaLnBrk="1" hangingPunct="1"/>
            <a:endParaRPr lang="it-IT" sz="2000" b="0" dirty="0">
              <a:latin typeface="Times New Roman" charset="0"/>
              <a:cs typeface="Times New Roman" charset="0"/>
            </a:endParaRPr>
          </a:p>
          <a:p>
            <a:pPr algn="l" eaLnBrk="1" hangingPunct="1"/>
            <a:endParaRPr lang="it-IT" sz="2000" b="0" dirty="0">
              <a:latin typeface="Times New Roman" charset="0"/>
              <a:cs typeface="Times New Roman" charset="0"/>
            </a:endParaRPr>
          </a:p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INVESTIMENTO FIORALE</a:t>
            </a:r>
          </a:p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(</a:t>
            </a:r>
            <a:r>
              <a:rPr lang="it-IT" sz="2000" b="0" i="1" dirty="0">
                <a:latin typeface="Times New Roman" charset="0"/>
                <a:cs typeface="Times New Roman" charset="0"/>
              </a:rPr>
              <a:t>numero medio di fiori per ettaro</a:t>
            </a:r>
            <a:r>
              <a:rPr lang="it-IT" sz="2000" b="0" dirty="0">
                <a:latin typeface="Times New Roman" charset="0"/>
                <a:cs typeface="Times New Roman" charset="0"/>
              </a:rPr>
              <a:t>)</a:t>
            </a:r>
          </a:p>
          <a:p>
            <a:pPr algn="l" eaLnBrk="1" hangingPunct="1"/>
            <a:endParaRPr lang="it-IT" sz="2000" b="0" dirty="0">
              <a:latin typeface="Times New Roman" charset="0"/>
              <a:cs typeface="Times New Roman" charset="0"/>
            </a:endParaRPr>
          </a:p>
          <a:p>
            <a:pPr algn="l" eaLnBrk="1" hangingPunct="1"/>
            <a:endParaRPr lang="it-IT" sz="2000" b="0" dirty="0">
              <a:latin typeface="Times New Roman" charset="0"/>
              <a:cs typeface="Times New Roman" charset="0"/>
            </a:endParaRPr>
          </a:p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STUDIO SECREZIONI NETTARIFERE</a:t>
            </a:r>
          </a:p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(</a:t>
            </a:r>
            <a:r>
              <a:rPr lang="it-IT" sz="2000" b="0" i="1" dirty="0">
                <a:latin typeface="Times New Roman" charset="0"/>
                <a:cs typeface="Times New Roman" charset="0"/>
              </a:rPr>
              <a:t>raccolta e analisi del nettare: mg tot. * n. giorni</a:t>
            </a:r>
            <a:r>
              <a:rPr lang="it-IT" sz="2000" b="0" dirty="0">
                <a:latin typeface="Times New Roman" charset="0"/>
                <a:cs typeface="Times New Roman" charset="0"/>
              </a:rPr>
              <a:t>)</a:t>
            </a:r>
          </a:p>
          <a:p>
            <a:pPr algn="l" eaLnBrk="1" hangingPunct="1"/>
            <a:endParaRPr lang="it-IT" sz="2000" b="0" dirty="0">
              <a:latin typeface="Times New Roman" charset="0"/>
              <a:cs typeface="Times New Roman" charset="0"/>
            </a:endParaRPr>
          </a:p>
          <a:p>
            <a:pPr algn="l" eaLnBrk="1" hangingPunct="1"/>
            <a:endParaRPr lang="it-IT" sz="2000" b="0" dirty="0">
              <a:latin typeface="Times New Roman" charset="0"/>
              <a:cs typeface="Times New Roman" charset="0"/>
            </a:endParaRPr>
          </a:p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POTENZIALE MELLIFERO</a:t>
            </a:r>
          </a:p>
          <a:p>
            <a:pPr algn="l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(se 1 Kg miele = 0,8 Kg zuccheri)</a:t>
            </a:r>
          </a:p>
          <a:p>
            <a:r>
              <a:rPr lang="it-IT" sz="2000" b="0" dirty="0"/>
              <a:t> </a:t>
            </a:r>
            <a:endParaRPr lang="it-IT" sz="2000" b="0" dirty="0">
              <a:latin typeface="Times New Roman" charset="0"/>
              <a:cs typeface="Times New Roman" charset="0"/>
            </a:endParaRPr>
          </a:p>
          <a:p>
            <a:pPr algn="l" eaLnBrk="1" hangingPunct="1"/>
            <a:endParaRPr lang="it-IT" sz="2000" b="0" dirty="0">
              <a:latin typeface="Times New Roman" charset="0"/>
              <a:cs typeface="Times New Roman" charset="0"/>
            </a:endParaRP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680562"/>
              </p:ext>
            </p:extLst>
          </p:nvPr>
        </p:nvGraphicFramePr>
        <p:xfrm>
          <a:off x="594253" y="1776228"/>
          <a:ext cx="3698346" cy="439597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49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9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069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Classe</a:t>
                      </a:r>
                    </a:p>
                  </a:txBody>
                  <a:tcPr marL="91419" marR="91419" marT="45723" marB="45723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>
                          <a:latin typeface="Times New Roman"/>
                          <a:cs typeface="Times New Roman"/>
                        </a:rPr>
                        <a:t>Kg. miele/ha</a:t>
                      </a:r>
                    </a:p>
                  </a:txBody>
                  <a:tcPr marL="91419" marR="91419" marT="45723" marB="45723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651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I</a:t>
                      </a:r>
                    </a:p>
                  </a:txBody>
                  <a:tcPr marL="91419" marR="91419" marT="45723" marB="45723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&lt; 25</a:t>
                      </a:r>
                    </a:p>
                  </a:txBody>
                  <a:tcPr marL="91419" marR="91419" marT="45723" marB="45723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9651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II</a:t>
                      </a:r>
                    </a:p>
                  </a:txBody>
                  <a:tcPr marL="91419" marR="91419" marT="45723" marB="45723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26-50</a:t>
                      </a:r>
                    </a:p>
                  </a:txBody>
                  <a:tcPr marL="91419" marR="91419" marT="45723" marB="45723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651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III</a:t>
                      </a:r>
                    </a:p>
                  </a:txBody>
                  <a:tcPr marL="91419" marR="91419" marT="45723" marB="45723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51-100</a:t>
                      </a:r>
                    </a:p>
                  </a:txBody>
                  <a:tcPr marL="91419" marR="91419" marT="45723" marB="45723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9651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IV</a:t>
                      </a:r>
                    </a:p>
                  </a:txBody>
                  <a:tcPr marL="91419" marR="91419" marT="45723" marB="45723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101-200</a:t>
                      </a:r>
                    </a:p>
                  </a:txBody>
                  <a:tcPr marL="91419" marR="91419" marT="45723" marB="45723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9651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V</a:t>
                      </a:r>
                    </a:p>
                  </a:txBody>
                  <a:tcPr marL="91419" marR="91419" marT="45723" marB="45723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201-500</a:t>
                      </a:r>
                    </a:p>
                  </a:txBody>
                  <a:tcPr marL="91419" marR="91419" marT="45723" marB="45723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9651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VI</a:t>
                      </a:r>
                    </a:p>
                  </a:txBody>
                  <a:tcPr marL="91419" marR="91419" marT="45723" marB="45723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&gt; 500</a:t>
                      </a:r>
                    </a:p>
                  </a:txBody>
                  <a:tcPr marL="91419" marR="91419" marT="45723" marB="45723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021945" y="6500933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093728" y="941573"/>
            <a:ext cx="1914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Considerando :</a:t>
            </a:r>
          </a:p>
        </p:txBody>
      </p:sp>
    </p:spTree>
    <p:extLst>
      <p:ext uri="{BB962C8B-B14F-4D97-AF65-F5344CB8AC3E}">
        <p14:creationId xmlns:p14="http://schemas.microsoft.com/office/powerpoint/2010/main" val="277070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conveyor dir="l"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2941639" y="1382713"/>
          <a:ext cx="6394451" cy="42068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98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93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8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1146"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Genere</a:t>
                      </a:r>
                    </a:p>
                  </a:txBody>
                  <a:tcPr marL="91442" marR="91442" marT="45727" marB="45727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Famiglia</a:t>
                      </a:r>
                    </a:p>
                  </a:txBody>
                  <a:tcPr marL="91442" marR="91442" marT="45727" marB="45727"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Kg/ha</a:t>
                      </a:r>
                    </a:p>
                  </a:txBody>
                  <a:tcPr marL="91442" marR="91442" marT="45727" marB="45727"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Mg/fiore</a:t>
                      </a:r>
                    </a:p>
                  </a:txBody>
                  <a:tcPr marL="91442" marR="91442" marT="45727" marB="45727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146"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>
                          <a:latin typeface="Times New Roman"/>
                          <a:cs typeface="Times New Roman"/>
                        </a:rPr>
                        <a:t>Robinia pseudoacacia</a:t>
                      </a:r>
                    </a:p>
                  </a:txBody>
                  <a:tcPr marL="91442" marR="91442" marT="45727" marB="45727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Fabaceae</a:t>
                      </a:r>
                      <a:endParaRPr lang="it-IT" sz="2000" i="1" dirty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500</a:t>
                      </a: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2,50</a:t>
                      </a:r>
                    </a:p>
                  </a:txBody>
                  <a:tcPr marL="91442" marR="91442" marT="45727" marB="45727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146"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Borago</a:t>
                      </a:r>
                      <a:r>
                        <a:rPr lang="it-IT" sz="2000" i="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officinalis</a:t>
                      </a:r>
                      <a:endParaRPr lang="it-IT" sz="2000" i="1" dirty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27" marB="45727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Boraginaceae</a:t>
                      </a:r>
                      <a:endParaRPr lang="it-IT" sz="2000" i="1" dirty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&gt;500</a:t>
                      </a: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4,50</a:t>
                      </a:r>
                    </a:p>
                  </a:txBody>
                  <a:tcPr marL="91442" marR="91442" marT="45727" marB="45727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146"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Malus</a:t>
                      </a:r>
                      <a:r>
                        <a:rPr lang="it-IT" sz="2000" i="1" dirty="0">
                          <a:latin typeface="Times New Roman"/>
                          <a:cs typeface="Times New Roman"/>
                        </a:rPr>
                        <a:t> domestica</a:t>
                      </a:r>
                    </a:p>
                  </a:txBody>
                  <a:tcPr marL="91442" marR="91442" marT="45727" marB="45727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Rosaceae</a:t>
                      </a:r>
                      <a:endParaRPr lang="it-IT" sz="2000" i="1" dirty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-</a:t>
                      </a:r>
                    </a:p>
                  </a:txBody>
                  <a:tcPr marL="91442" marR="91442" marT="45727" marB="45727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1146"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Prunus</a:t>
                      </a:r>
                      <a:r>
                        <a:rPr lang="it-IT" sz="2000" i="1" dirty="0">
                          <a:latin typeface="Times New Roman"/>
                          <a:cs typeface="Times New Roman"/>
                        </a:rPr>
                        <a:t> persica</a:t>
                      </a:r>
                    </a:p>
                  </a:txBody>
                  <a:tcPr marL="91442" marR="91442" marT="45727" marB="45727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Rosaceae</a:t>
                      </a:r>
                      <a:endParaRPr lang="it-IT" sz="2000" i="1" dirty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91442" marR="91442" marT="45727" marB="4572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1,02</a:t>
                      </a:r>
                    </a:p>
                  </a:txBody>
                  <a:tcPr marL="91442" marR="91442" marT="45727" marB="45727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146"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>
                          <a:latin typeface="Times New Roman"/>
                          <a:cs typeface="Times New Roman"/>
                        </a:rPr>
                        <a:t>Tilia </a:t>
                      </a:r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spp</a:t>
                      </a:r>
                      <a:r>
                        <a:rPr lang="it-IT" sz="2000" i="1" dirty="0">
                          <a:latin typeface="Times New Roman"/>
                          <a:cs typeface="Times New Roman"/>
                        </a:rPr>
                        <a:t>.</a:t>
                      </a:r>
                    </a:p>
                  </a:txBody>
                  <a:tcPr marL="91442" marR="91442" marT="45727" marB="45727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i="1" dirty="0" err="1">
                          <a:latin typeface="Times New Roman"/>
                          <a:cs typeface="Times New Roman"/>
                        </a:rPr>
                        <a:t>Tiliaceae</a:t>
                      </a:r>
                      <a:endParaRPr lang="it-IT" sz="2000" i="1" dirty="0">
                        <a:latin typeface="Times New Roman"/>
                        <a:cs typeface="Times New Roman"/>
                      </a:endParaRPr>
                    </a:p>
                  </a:txBody>
                  <a:tcPr marL="91442" marR="91442" marT="45727" marB="45727"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1000</a:t>
                      </a:r>
                    </a:p>
                  </a:txBody>
                  <a:tcPr marL="91442" marR="91442" marT="45727" marB="45727"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>
                          <a:latin typeface="Times New Roman"/>
                          <a:cs typeface="Times New Roman"/>
                        </a:rPr>
                        <a:t>0,15</a:t>
                      </a:r>
                    </a:p>
                  </a:txBody>
                  <a:tcPr marL="91442" marR="91442" marT="45727" marB="45727"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470" name="CasellaDiTesto 3"/>
          <p:cNvSpPr txBox="1">
            <a:spLocks noChangeArrowheads="1"/>
          </p:cNvSpPr>
          <p:nvPr/>
        </p:nvSpPr>
        <p:spPr bwMode="auto">
          <a:xfrm>
            <a:off x="1758951" y="509529"/>
            <a:ext cx="8759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2000" b="0" dirty="0">
                <a:latin typeface="Times New Roman" charset="0"/>
                <a:cs typeface="Times New Roman" charset="0"/>
              </a:rPr>
              <a:t>Esempio di potenziale mellifero di piante visitate dagli Apoidei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61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conveyor dir="l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anatomia dell’ </a:t>
            </a:r>
            <a:r>
              <a:rPr lang="it-IT" i="1" dirty="0" err="1">
                <a:solidFill>
                  <a:srgbClr val="FFC000"/>
                </a:solidFill>
              </a:rPr>
              <a:t>apis</a:t>
            </a:r>
            <a:r>
              <a:rPr lang="it-IT" i="1" dirty="0">
                <a:solidFill>
                  <a:srgbClr val="FFC000"/>
                </a:solidFill>
              </a:rPr>
              <a:t> mellifera ligustica </a:t>
            </a:r>
            <a:r>
              <a:rPr lang="it-IT" dirty="0">
                <a:solidFill>
                  <a:srgbClr val="FFC000"/>
                </a:solidFill>
              </a:rPr>
              <a:t>L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043368" y="845070"/>
            <a:ext cx="9461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</a:rPr>
              <a:t>Apparato digerente: borsa melaria, valvola, stomaco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146" r="35670" b="28478"/>
          <a:stretch/>
        </p:blipFill>
        <p:spPr>
          <a:xfrm>
            <a:off x="1426315" y="1604938"/>
            <a:ext cx="9971549" cy="4245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042264" y="1477280"/>
            <a:ext cx="3553440" cy="1200329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Bocca dello stomaco 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  <a:p>
            <a:pPr algn="ctr"/>
            <a:r>
              <a:rPr lang="it-IT" dirty="0">
                <a:solidFill>
                  <a:schemeClr val="bg1"/>
                </a:solidFill>
              </a:rPr>
              <a:t>(</a:t>
            </a:r>
            <a:r>
              <a:rPr lang="it-IT" dirty="0" err="1">
                <a:solidFill>
                  <a:schemeClr val="bg1"/>
                </a:solidFill>
              </a:rPr>
              <a:t>SMth</a:t>
            </a:r>
            <a:r>
              <a:rPr lang="it-IT" dirty="0">
                <a:solidFill>
                  <a:schemeClr val="bg1"/>
                </a:solidFill>
              </a:rPr>
              <a:t>)</a:t>
            </a:r>
          </a:p>
          <a:p>
            <a:pPr algn="ctr"/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9964398" y="5163495"/>
            <a:ext cx="131697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ventricolo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9809850" y="3829803"/>
            <a:ext cx="1827955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Pro ventricolo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9900003" y="2219112"/>
            <a:ext cx="1071960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</a:rPr>
              <a:t>Borsa </a:t>
            </a:r>
          </a:p>
          <a:p>
            <a:pPr algn="ctr"/>
            <a:r>
              <a:rPr lang="it-IT" dirty="0">
                <a:solidFill>
                  <a:schemeClr val="bg1"/>
                </a:solidFill>
              </a:rPr>
              <a:t>melaria</a:t>
            </a:r>
          </a:p>
        </p:txBody>
      </p:sp>
    </p:spTree>
    <p:extLst>
      <p:ext uri="{BB962C8B-B14F-4D97-AF65-F5344CB8AC3E}">
        <p14:creationId xmlns:p14="http://schemas.microsoft.com/office/powerpoint/2010/main" val="39920332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342906" y="1817980"/>
            <a:ext cx="8043012" cy="5040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71893" y="603631"/>
            <a:ext cx="10272457" cy="75148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402715" marR="5080" indent="-1390650">
              <a:spcBef>
                <a:spcPts val="100"/>
              </a:spcBef>
            </a:pPr>
            <a:r>
              <a:rPr sz="4800" spc="-295" dirty="0"/>
              <a:t>Alimentazione </a:t>
            </a:r>
            <a:r>
              <a:rPr sz="4800" spc="-215" dirty="0"/>
              <a:t>artificiale  </a:t>
            </a:r>
            <a:r>
              <a:rPr sz="4800" spc="-315" dirty="0"/>
              <a:t>degli</a:t>
            </a:r>
            <a:r>
              <a:rPr sz="4800" spc="-290" dirty="0"/>
              <a:t> </a:t>
            </a:r>
            <a:r>
              <a:rPr sz="4800" spc="-215" dirty="0"/>
              <a:t>alveari..</a:t>
            </a:r>
            <a:endParaRPr sz="4800" dirty="0"/>
          </a:p>
        </p:txBody>
      </p:sp>
      <p:grpSp>
        <p:nvGrpSpPr>
          <p:cNvPr id="8" name="Gruppo 7"/>
          <p:cNvGrpSpPr/>
          <p:nvPr/>
        </p:nvGrpSpPr>
        <p:grpSpPr>
          <a:xfrm>
            <a:off x="2190208" y="2105989"/>
            <a:ext cx="8348408" cy="1816100"/>
            <a:chOff x="2013134" y="2135504"/>
            <a:chExt cx="8348408" cy="1816100"/>
          </a:xfrm>
        </p:grpSpPr>
        <p:sp>
          <p:nvSpPr>
            <p:cNvPr id="6" name="object 6"/>
            <p:cNvSpPr/>
            <p:nvPr/>
          </p:nvSpPr>
          <p:spPr>
            <a:xfrm>
              <a:off x="2013134" y="2135504"/>
              <a:ext cx="8348408" cy="1816100"/>
            </a:xfrm>
            <a:custGeom>
              <a:avLst/>
              <a:gdLst/>
              <a:ahLst/>
              <a:cxnLst/>
              <a:rect l="l" t="t" r="r" b="b"/>
              <a:pathLst>
                <a:path w="8496935" h="1816100">
                  <a:moveTo>
                    <a:pt x="8496935" y="0"/>
                  </a:moveTo>
                  <a:lnTo>
                    <a:pt x="0" y="0"/>
                  </a:lnTo>
                  <a:lnTo>
                    <a:pt x="0" y="1815845"/>
                  </a:lnTo>
                  <a:lnTo>
                    <a:pt x="8496935" y="1815845"/>
                  </a:lnTo>
                  <a:lnTo>
                    <a:pt x="84969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2249068" y="2135504"/>
              <a:ext cx="7876540" cy="173637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spcBef>
                  <a:spcPts val="100"/>
                </a:spcBef>
              </a:pPr>
              <a:r>
                <a:rPr sz="2400" spc="-225" dirty="0">
                  <a:latin typeface="Arial"/>
                  <a:cs typeface="Arial"/>
                </a:rPr>
                <a:t>Spesso </a:t>
              </a:r>
              <a:r>
                <a:rPr sz="2400" spc="15" dirty="0">
                  <a:latin typeface="Arial"/>
                  <a:cs typeface="Arial"/>
                </a:rPr>
                <a:t>i </a:t>
              </a:r>
              <a:r>
                <a:rPr sz="2400" spc="-50" dirty="0">
                  <a:latin typeface="Arial"/>
                  <a:cs typeface="Arial"/>
                </a:rPr>
                <a:t>supporti alimentari</a:t>
              </a:r>
              <a:r>
                <a:rPr sz="2400" spc="-300" dirty="0">
                  <a:latin typeface="Arial"/>
                  <a:cs typeface="Arial"/>
                </a:rPr>
                <a:t> </a:t>
              </a:r>
              <a:r>
                <a:rPr sz="2400" spc="5" dirty="0">
                  <a:latin typeface="Arial"/>
                  <a:cs typeface="Arial"/>
                </a:rPr>
                <a:t>forniti</a:t>
              </a:r>
              <a:endParaRPr sz="2400" dirty="0">
                <a:latin typeface="Arial"/>
                <a:cs typeface="Arial"/>
              </a:endParaRPr>
            </a:p>
            <a:p>
              <a:pPr algn="ctr"/>
              <a:r>
                <a:rPr sz="2400" spc="-80" dirty="0">
                  <a:solidFill>
                    <a:srgbClr val="FF0000"/>
                  </a:solidFill>
                  <a:latin typeface="Arial"/>
                  <a:cs typeface="Arial"/>
                </a:rPr>
                <a:t>non </a:t>
              </a:r>
              <a:r>
                <a:rPr sz="2400" spc="-110" dirty="0">
                  <a:solidFill>
                    <a:srgbClr val="FF0000"/>
                  </a:solidFill>
                  <a:latin typeface="Arial"/>
                  <a:cs typeface="Arial"/>
                </a:rPr>
                <a:t>garantiscono </a:t>
              </a:r>
              <a:r>
                <a:rPr sz="2400" spc="-60" dirty="0">
                  <a:solidFill>
                    <a:srgbClr val="FF0000"/>
                  </a:solidFill>
                  <a:latin typeface="Arial"/>
                  <a:cs typeface="Arial"/>
                </a:rPr>
                <a:t>gli </a:t>
              </a:r>
              <a:r>
                <a:rPr sz="2400" spc="-140" dirty="0">
                  <a:solidFill>
                    <a:srgbClr val="FF0000"/>
                  </a:solidFill>
                  <a:latin typeface="Arial"/>
                  <a:cs typeface="Arial"/>
                </a:rPr>
                <a:t>stessi </a:t>
              </a:r>
              <a:r>
                <a:rPr sz="2400" spc="-60" dirty="0">
                  <a:solidFill>
                    <a:srgbClr val="FF0000"/>
                  </a:solidFill>
                  <a:latin typeface="Arial"/>
                  <a:cs typeface="Arial"/>
                </a:rPr>
                <a:t>valori </a:t>
              </a:r>
              <a:r>
                <a:rPr sz="2400" spc="5" dirty="0" err="1">
                  <a:solidFill>
                    <a:srgbClr val="FF0000"/>
                  </a:solidFill>
                  <a:latin typeface="Arial"/>
                  <a:cs typeface="Arial"/>
                </a:rPr>
                <a:t>nutritivi</a:t>
              </a:r>
              <a:r>
                <a:rPr sz="2400" spc="5" dirty="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sz="2400" spc="-70" dirty="0">
                  <a:solidFill>
                    <a:srgbClr val="FF0000"/>
                  </a:solidFill>
                  <a:latin typeface="Arial"/>
                  <a:cs typeface="Arial"/>
                </a:rPr>
                <a:t>del</a:t>
              </a:r>
              <a:r>
                <a:rPr lang="it-IT" sz="2400" spc="-70" dirty="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sz="2400" spc="-484" dirty="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sz="2400" spc="-45" dirty="0" err="1">
                  <a:solidFill>
                    <a:srgbClr val="FF0000"/>
                  </a:solidFill>
                  <a:latin typeface="Arial"/>
                  <a:cs typeface="Arial"/>
                </a:rPr>
                <a:t>polline</a:t>
              </a:r>
              <a:r>
                <a:rPr lang="it-IT" sz="2400" spc="-45" dirty="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it-IT" sz="2400" spc="-145" dirty="0">
                  <a:solidFill>
                    <a:srgbClr val="FF0000"/>
                  </a:solidFill>
                  <a:latin typeface="Arial"/>
                  <a:cs typeface="Arial"/>
                </a:rPr>
                <a:t>e </a:t>
              </a:r>
              <a:r>
                <a:rPr lang="it-IT" sz="2400" spc="-70" dirty="0">
                  <a:solidFill>
                    <a:srgbClr val="FF0000"/>
                  </a:solidFill>
                  <a:latin typeface="Arial"/>
                  <a:cs typeface="Arial"/>
                </a:rPr>
                <a:t>del </a:t>
              </a:r>
              <a:r>
                <a:rPr lang="it-IT" sz="2400" spc="-50" dirty="0">
                  <a:solidFill>
                    <a:srgbClr val="FF0000"/>
                  </a:solidFill>
                  <a:latin typeface="Arial"/>
                  <a:cs typeface="Arial"/>
                </a:rPr>
                <a:t>nettare</a:t>
              </a:r>
              <a:r>
                <a:rPr lang="it-IT" sz="2400" spc="-245" dirty="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  <a:r>
                <a:rPr lang="it-IT" sz="2400" spc="-135" dirty="0">
                  <a:latin typeface="Arial"/>
                  <a:cs typeface="Arial"/>
                </a:rPr>
                <a:t>necessari</a:t>
              </a:r>
              <a:r>
                <a:rPr lang="it-IT" sz="2400" spc="-145" dirty="0">
                  <a:latin typeface="Arial"/>
                  <a:cs typeface="Arial"/>
                </a:rPr>
                <a:t> </a:t>
              </a:r>
              <a:r>
                <a:rPr lang="it-IT" sz="2400" spc="-65" dirty="0">
                  <a:latin typeface="Arial"/>
                  <a:cs typeface="Arial"/>
                </a:rPr>
                <a:t>per</a:t>
              </a:r>
              <a:r>
                <a:rPr lang="it-IT" sz="2400" spc="-120" dirty="0">
                  <a:latin typeface="Arial"/>
                  <a:cs typeface="Arial"/>
                </a:rPr>
                <a:t> </a:t>
              </a:r>
              <a:r>
                <a:rPr lang="it-IT" sz="2400" spc="15" dirty="0">
                  <a:latin typeface="Arial"/>
                  <a:cs typeface="Arial"/>
                </a:rPr>
                <a:t>il</a:t>
              </a:r>
              <a:r>
                <a:rPr lang="it-IT" sz="2400" spc="-135" dirty="0">
                  <a:latin typeface="Arial"/>
                  <a:cs typeface="Arial"/>
                </a:rPr>
                <a:t> </a:t>
              </a:r>
              <a:r>
                <a:rPr lang="it-IT" sz="2400" spc="-60" dirty="0">
                  <a:latin typeface="Arial"/>
                  <a:cs typeface="Arial"/>
                </a:rPr>
                <a:t>mantenimento</a:t>
              </a:r>
              <a:r>
                <a:rPr lang="it-IT" sz="2400" spc="-150" dirty="0">
                  <a:latin typeface="Arial"/>
                  <a:cs typeface="Arial"/>
                </a:rPr>
                <a:t> </a:t>
              </a:r>
              <a:r>
                <a:rPr lang="it-IT" sz="2400" spc="-80" dirty="0">
                  <a:latin typeface="Arial"/>
                  <a:cs typeface="Arial"/>
                </a:rPr>
                <a:t>della</a:t>
              </a:r>
              <a:r>
                <a:rPr lang="it-IT" sz="2400" spc="-125" dirty="0">
                  <a:latin typeface="Arial"/>
                  <a:cs typeface="Arial"/>
                </a:rPr>
                <a:t> </a:t>
              </a:r>
              <a:r>
                <a:rPr lang="it-IT" sz="2400" spc="-80" dirty="0">
                  <a:latin typeface="Arial"/>
                  <a:cs typeface="Arial"/>
                </a:rPr>
                <a:t>fitness</a:t>
              </a:r>
              <a:r>
                <a:rPr lang="it-IT" sz="2400" spc="-105" dirty="0">
                  <a:latin typeface="Arial"/>
                  <a:cs typeface="Arial"/>
                </a:rPr>
                <a:t> </a:t>
              </a:r>
              <a:r>
                <a:rPr lang="it-IT" sz="2400" spc="-70" dirty="0">
                  <a:latin typeface="Arial"/>
                  <a:cs typeface="Arial"/>
                </a:rPr>
                <a:t>delle</a:t>
              </a:r>
              <a:r>
                <a:rPr lang="it-IT" sz="2400" spc="-125" dirty="0">
                  <a:latin typeface="Arial"/>
                  <a:cs typeface="Arial"/>
                </a:rPr>
                <a:t> </a:t>
              </a:r>
              <a:r>
                <a:rPr lang="it-IT" sz="2400" spc="-70" dirty="0">
                  <a:latin typeface="Arial"/>
                  <a:cs typeface="Arial"/>
                </a:rPr>
                <a:t>famiglie</a:t>
              </a:r>
              <a:r>
                <a:rPr lang="it-IT" sz="2400" spc="-125" dirty="0">
                  <a:latin typeface="Arial"/>
                  <a:cs typeface="Arial"/>
                </a:rPr>
                <a:t> </a:t>
              </a:r>
              <a:r>
                <a:rPr lang="it-IT" sz="2400" spc="-35" dirty="0">
                  <a:latin typeface="Arial"/>
                  <a:cs typeface="Arial"/>
                </a:rPr>
                <a:t>di</a:t>
              </a:r>
              <a:r>
                <a:rPr lang="it-IT" sz="2400" spc="-125" dirty="0">
                  <a:latin typeface="Arial"/>
                  <a:cs typeface="Arial"/>
                </a:rPr>
                <a:t> </a:t>
              </a:r>
              <a:r>
                <a:rPr lang="it-IT" sz="2400" spc="-80" dirty="0">
                  <a:latin typeface="Arial"/>
                  <a:cs typeface="Arial"/>
                </a:rPr>
                <a:t>api.</a:t>
              </a:r>
              <a:endParaRPr sz="2400" dirty="0">
                <a:latin typeface="Arial"/>
                <a:cs typeface="Arial"/>
              </a:endParaRPr>
            </a:p>
            <a:p>
              <a:pPr algn="ctr">
                <a:spcBef>
                  <a:spcPts val="560"/>
                </a:spcBef>
              </a:pPr>
              <a:r>
                <a:rPr sz="1100" spc="-65" dirty="0">
                  <a:latin typeface="Arial"/>
                  <a:cs typeface="Arial"/>
                </a:rPr>
                <a:t>(Cremonez </a:t>
              </a:r>
              <a:r>
                <a:rPr sz="1100" i="1" dirty="0">
                  <a:latin typeface="Carlito"/>
                  <a:cs typeface="Carlito"/>
                </a:rPr>
                <a:t>et </a:t>
              </a:r>
              <a:r>
                <a:rPr sz="1100" i="1" spc="-5" dirty="0">
                  <a:latin typeface="Carlito"/>
                  <a:cs typeface="Carlito"/>
                </a:rPr>
                <a:t>al. </a:t>
              </a:r>
              <a:r>
                <a:rPr sz="1100" i="1" dirty="0">
                  <a:latin typeface="Carlito"/>
                  <a:cs typeface="Carlito"/>
                </a:rPr>
                <a:t>1998; </a:t>
              </a:r>
              <a:r>
                <a:rPr sz="1100" i="1" spc="-5" dirty="0">
                  <a:latin typeface="Carlito"/>
                  <a:cs typeface="Carlito"/>
                </a:rPr>
                <a:t>DeGrandi-Hoffman </a:t>
              </a:r>
              <a:r>
                <a:rPr sz="1100" i="1" dirty="0">
                  <a:latin typeface="Carlito"/>
                  <a:cs typeface="Carlito"/>
                </a:rPr>
                <a:t>et </a:t>
              </a:r>
              <a:r>
                <a:rPr sz="1100" i="1" spc="-5" dirty="0">
                  <a:latin typeface="Carlito"/>
                  <a:cs typeface="Carlito"/>
                </a:rPr>
                <a:t>al.</a:t>
              </a:r>
              <a:r>
                <a:rPr sz="1100" i="1" spc="-75" dirty="0">
                  <a:latin typeface="Carlito"/>
                  <a:cs typeface="Carlito"/>
                </a:rPr>
                <a:t> </a:t>
              </a:r>
              <a:r>
                <a:rPr sz="1100" i="1" dirty="0">
                  <a:latin typeface="Carlito"/>
                  <a:cs typeface="Carlito"/>
                </a:rPr>
                <a:t>2008)</a:t>
              </a:r>
              <a:r>
                <a:rPr lang="it-IT" sz="1100" dirty="0">
                  <a:latin typeface="Carlito"/>
                  <a:cs typeface="Carlito"/>
                </a:rPr>
                <a:t> </a:t>
              </a:r>
              <a:r>
                <a:rPr sz="1100" i="1" spc="-5" dirty="0">
                  <a:latin typeface="Carlito"/>
                  <a:cs typeface="Carlito"/>
                </a:rPr>
                <a:t>(Mao </a:t>
              </a:r>
              <a:r>
                <a:rPr sz="1100" i="1" dirty="0">
                  <a:latin typeface="Carlito"/>
                  <a:cs typeface="Carlito"/>
                </a:rPr>
                <a:t>et </a:t>
              </a:r>
              <a:r>
                <a:rPr sz="1100" i="1" spc="-5" dirty="0">
                  <a:latin typeface="Carlito"/>
                  <a:cs typeface="Carlito"/>
                </a:rPr>
                <a:t>al. </a:t>
              </a:r>
              <a:r>
                <a:rPr sz="1100" i="1" dirty="0">
                  <a:latin typeface="Carlito"/>
                  <a:cs typeface="Carlito"/>
                </a:rPr>
                <a:t>2013; </a:t>
              </a:r>
              <a:r>
                <a:rPr sz="1100" i="1" spc="-5" dirty="0">
                  <a:latin typeface="Carlito"/>
                  <a:cs typeface="Carlito"/>
                </a:rPr>
                <a:t>Wheeler and Robinson </a:t>
              </a:r>
              <a:r>
                <a:rPr sz="1100" i="1" dirty="0">
                  <a:latin typeface="Carlito"/>
                  <a:cs typeface="Carlito"/>
                </a:rPr>
                <a:t>2014)</a:t>
              </a:r>
              <a:endParaRPr sz="1100" dirty="0">
                <a:latin typeface="Carlito"/>
                <a:cs typeface="Carlito"/>
              </a:endParaRPr>
            </a:p>
          </p:txBody>
        </p:sp>
      </p:grp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0749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Domande e Pausa Caffè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2607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180304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0000"/>
                </a:solidFill>
              </a:rPr>
              <a:t>importanza dell’intervento dell’essere umano in apicoltura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547812" y="2024833"/>
            <a:ext cx="8915400" cy="3777622"/>
          </a:xfrm>
        </p:spPr>
        <p:txBody>
          <a:bodyPr>
            <a:normAutofit fontScale="92500" lnSpcReduction="20000"/>
          </a:bodyPr>
          <a:lstStyle/>
          <a:p>
            <a:r>
              <a:rPr lang="it-IT" sz="2800" dirty="0"/>
              <a:t>Agricoltura intensiva</a:t>
            </a:r>
          </a:p>
          <a:p>
            <a:r>
              <a:rPr lang="it-IT" sz="2800" dirty="0"/>
              <a:t>Uso di insetticidi</a:t>
            </a:r>
          </a:p>
          <a:p>
            <a:r>
              <a:rPr lang="it-IT" sz="2800" dirty="0"/>
              <a:t>Monocolture</a:t>
            </a:r>
          </a:p>
          <a:p>
            <a:r>
              <a:rPr lang="it-IT" sz="2800" dirty="0"/>
              <a:t>Ecosistema</a:t>
            </a:r>
          </a:p>
          <a:p>
            <a:r>
              <a:rPr lang="it-IT" sz="2800" dirty="0"/>
              <a:t>Inquinamento </a:t>
            </a:r>
          </a:p>
          <a:p>
            <a:r>
              <a:rPr lang="it-IT" sz="2800" dirty="0"/>
              <a:t>Apicoltura intensiva</a:t>
            </a:r>
          </a:p>
          <a:p>
            <a:r>
              <a:rPr lang="it-IT" sz="2800" dirty="0"/>
              <a:t>Introduzione antropologica</a:t>
            </a:r>
          </a:p>
          <a:p>
            <a:pPr marL="0" indent="0">
              <a:buNone/>
            </a:pPr>
            <a:r>
              <a:rPr lang="it-IT" sz="2800" dirty="0"/>
              <a:t>    di nuovi parassiti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220" y="3683358"/>
            <a:ext cx="4907195" cy="2748029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1601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77296"/>
            <a:ext cx="12219214" cy="3380704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alimentazione artificiale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/>
              <a:t>Un adeguata alimentazione è un valido supporto allo sviluppo di colonie d’api sane</a:t>
            </a:r>
            <a:r>
              <a:rPr lang="it-IT" dirty="0"/>
              <a:t>.</a:t>
            </a:r>
          </a:p>
          <a:p>
            <a:r>
              <a:rPr lang="it-IT" dirty="0"/>
              <a:t>Numerosi studi hanno evidenziato quali sono </a:t>
            </a:r>
            <a:r>
              <a:rPr lang="it-IT" b="1" dirty="0"/>
              <a:t>gli amminoacidi necessari per un corretto sviluppo delle api</a:t>
            </a:r>
            <a:r>
              <a:rPr lang="it-IT" dirty="0"/>
              <a:t>. (De </a:t>
            </a:r>
            <a:r>
              <a:rPr lang="it-IT" dirty="0" err="1"/>
              <a:t>Grood</a:t>
            </a:r>
            <a:r>
              <a:rPr lang="it-IT" dirty="0"/>
              <a:t> 1953 e </a:t>
            </a:r>
            <a:r>
              <a:rPr lang="it-IT" dirty="0" err="1"/>
              <a:t>Haydak</a:t>
            </a:r>
            <a:r>
              <a:rPr lang="it-IT" dirty="0"/>
              <a:t> 1970)</a:t>
            </a:r>
          </a:p>
          <a:p>
            <a:r>
              <a:rPr lang="it-IT" dirty="0"/>
              <a:t>La necessità nasce soprattutto </a:t>
            </a:r>
            <a:r>
              <a:rPr lang="it-IT" b="1" dirty="0"/>
              <a:t>in prossimità di monocolture </a:t>
            </a:r>
            <a:r>
              <a:rPr lang="it-IT" dirty="0"/>
              <a:t>e luoghi con forti squilibri nell’ecosistema</a:t>
            </a:r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schemeClr val="bg1"/>
                </a:solidFill>
              </a:rPr>
              <a:t>Alimentazione e massa grassa dell'ape: Rosario Sica 2024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064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89212" y="6692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alimentazione artificiale: amminoacidi nel polline e altri alimenti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6989" t="10886" r="7154" b="6087"/>
          <a:stretch/>
        </p:blipFill>
        <p:spPr>
          <a:xfrm>
            <a:off x="2589210" y="1768475"/>
            <a:ext cx="8281825" cy="476422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89" y="2280520"/>
            <a:ext cx="2409786" cy="1108502"/>
          </a:xfrm>
          <a:prstGeom prst="rect">
            <a:avLst/>
          </a:prstGeo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589210" y="6532699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8" name="Ovale 7"/>
          <p:cNvSpPr/>
          <p:nvPr/>
        </p:nvSpPr>
        <p:spPr>
          <a:xfrm>
            <a:off x="9609667" y="4326467"/>
            <a:ext cx="499533" cy="39793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8476392" y="4326466"/>
            <a:ext cx="499533" cy="39793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632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/>
          </a:bodyPr>
          <a:lstStyle/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 </a:t>
            </a:r>
            <a:r>
              <a:rPr lang="it-IT" sz="2200" dirty="0"/>
              <a:t>alimentazione artificiale -</a:t>
            </a:r>
            <a:r>
              <a:rPr lang="it-IT" dirty="0"/>
              <a:t>Esigenze alimentari 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89212" y="1347993"/>
            <a:ext cx="8915400" cy="5510007"/>
          </a:xfrm>
        </p:spPr>
        <p:txBody>
          <a:bodyPr>
            <a:normAutofit/>
          </a:bodyPr>
          <a:lstStyle/>
          <a:p>
            <a:r>
              <a:rPr lang="it-IT" dirty="0"/>
              <a:t>La nutrizione delle api si suddivide </a:t>
            </a:r>
            <a:r>
              <a:rPr lang="it-IT" sz="2400" b="1" dirty="0"/>
              <a:t>a 3 livelli</a:t>
            </a:r>
            <a:r>
              <a:rPr lang="it-IT" dirty="0"/>
              <a:t>: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Ciò complica il tutto in quanto dei </a:t>
            </a:r>
            <a:r>
              <a:rPr lang="it-IT" b="1" dirty="0"/>
              <a:t>deficit negli stadi iniziali </a:t>
            </a:r>
            <a:r>
              <a:rPr lang="it-IT" dirty="0"/>
              <a:t>si riflettono sui successivi e vice versa</a:t>
            </a:r>
          </a:p>
          <a:p>
            <a:r>
              <a:rPr lang="it-IT" dirty="0"/>
              <a:t>Mediante la </a:t>
            </a:r>
            <a:r>
              <a:rPr lang="it-IT" dirty="0" err="1"/>
              <a:t>trofallassi</a:t>
            </a:r>
            <a:r>
              <a:rPr lang="it-IT" dirty="0"/>
              <a:t> </a:t>
            </a:r>
            <a:r>
              <a:rPr lang="it-IT" b="1" dirty="0"/>
              <a:t>tutte le api dell’alveare vengono a conoscenza dell’attuale stato alimentare</a:t>
            </a:r>
            <a:r>
              <a:rPr lang="it-IT" dirty="0"/>
              <a:t> in cui si trova la famiglia d’api e agiscono come un super-organismo adattandosi alla situazione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068263" y="2849077"/>
            <a:ext cx="2807179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Nutrizione della colonia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478581" y="3259541"/>
            <a:ext cx="357020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Nutrizione degli individui adulti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9601080" y="2836958"/>
            <a:ext cx="2119491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Nutrizione larvale</a:t>
            </a:r>
          </a:p>
        </p:txBody>
      </p:sp>
      <p:cxnSp>
        <p:nvCxnSpPr>
          <p:cNvPr id="9" name="Connettore 2 8"/>
          <p:cNvCxnSpPr/>
          <p:nvPr/>
        </p:nvCxnSpPr>
        <p:spPr>
          <a:xfrm flipH="1">
            <a:off x="4992238" y="1996225"/>
            <a:ext cx="1704777" cy="773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>
            <a:off x="7289442" y="2125014"/>
            <a:ext cx="14434" cy="10812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>
            <a:off x="7843234" y="1996225"/>
            <a:ext cx="1661374" cy="773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2"/>
          <a:srcRect t="33049" r="21715"/>
          <a:stretch/>
        </p:blipFill>
        <p:spPr>
          <a:xfrm>
            <a:off x="9548346" y="3273393"/>
            <a:ext cx="2224958" cy="1159044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988" y="3646337"/>
            <a:ext cx="2329393" cy="97020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088" y="3218409"/>
            <a:ext cx="1803528" cy="1345709"/>
          </a:xfrm>
          <a:prstGeom prst="rect">
            <a:avLst/>
          </a:prstGeo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589212" y="6509299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DE816B2-7678-0DDD-7FA9-8CD9C9005326}"/>
              </a:ext>
            </a:extLst>
          </p:cNvPr>
          <p:cNvSpPr txBox="1"/>
          <p:nvPr/>
        </p:nvSpPr>
        <p:spPr>
          <a:xfrm>
            <a:off x="8806104" y="6553361"/>
            <a:ext cx="35702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/>
              <a:t>Robert </a:t>
            </a:r>
            <a:r>
              <a:rPr lang="it-IT" sz="1200" dirty="0" err="1"/>
              <a:t>Brodschneider</a:t>
            </a:r>
            <a:r>
              <a:rPr lang="it-IT" sz="1200" dirty="0"/>
              <a:t>, Karl </a:t>
            </a:r>
            <a:r>
              <a:rPr lang="it-IT" sz="1200" dirty="0" err="1"/>
              <a:t>Crailsheim</a:t>
            </a:r>
            <a:r>
              <a:rPr lang="it-IT" sz="1200" dirty="0"/>
              <a:t> 2010 </a:t>
            </a:r>
          </a:p>
        </p:txBody>
      </p:sp>
    </p:spTree>
    <p:extLst>
      <p:ext uri="{BB962C8B-B14F-4D97-AF65-F5344CB8AC3E}">
        <p14:creationId xmlns:p14="http://schemas.microsoft.com/office/powerpoint/2010/main" val="29216354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 </a:t>
            </a:r>
            <a:r>
              <a:rPr lang="it-IT" sz="2200" dirty="0"/>
              <a:t>alimentazione artificiale </a:t>
            </a:r>
            <a:br>
              <a:rPr lang="it-IT" sz="2200" dirty="0"/>
            </a:br>
            <a:r>
              <a:rPr lang="it-IT" sz="2200" dirty="0"/>
              <a:t>-</a:t>
            </a:r>
            <a:r>
              <a:rPr lang="it-IT" dirty="0"/>
              <a:t>Carenze alimentari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88458" y="2094962"/>
            <a:ext cx="8915400" cy="4763037"/>
          </a:xfrm>
        </p:spPr>
        <p:txBody>
          <a:bodyPr>
            <a:normAutofit lnSpcReduction="10000"/>
          </a:bodyPr>
          <a:lstStyle/>
          <a:p>
            <a:r>
              <a:rPr lang="it-IT" dirty="0"/>
              <a:t>Per esempio in una situazione in cui vi è </a:t>
            </a:r>
            <a:r>
              <a:rPr lang="it-IT" b="1" dirty="0"/>
              <a:t>carenza di polline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pPr marL="0" indent="0" algn="r">
              <a:buNone/>
            </a:pPr>
            <a:r>
              <a:rPr lang="it-IT" dirty="0"/>
              <a:t>(</a:t>
            </a:r>
            <a:r>
              <a:rPr lang="it-IT" dirty="0" err="1"/>
              <a:t>Crailsheim</a:t>
            </a:r>
            <a:r>
              <a:rPr lang="it-IT" dirty="0"/>
              <a:t>, 1991, 1998, 2004).</a:t>
            </a:r>
            <a:r>
              <a:rPr lang="it-IT" b="1" dirty="0"/>
              <a:t>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6776455" y="3494529"/>
            <a:ext cx="4964783" cy="175432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In caso di carenza alimentare: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Le operaie riducono o eliminano in parte, l’alimentazione per l’insetto allo stadio larvale con conseguente </a:t>
            </a:r>
            <a:r>
              <a:rPr lang="it-IT" b="1" dirty="0"/>
              <a:t>riduzione di adulti nelle generazioni future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592925" y="3494529"/>
            <a:ext cx="3432339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Nel migliore dei casi: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Incremento della proteina ciclica  PKG con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conseguente </a:t>
            </a:r>
            <a:r>
              <a:rPr lang="it-IT" b="1" dirty="0"/>
              <a:t>incremento dell’attività di bottinatura</a:t>
            </a:r>
          </a:p>
        </p:txBody>
      </p:sp>
      <p:cxnSp>
        <p:nvCxnSpPr>
          <p:cNvPr id="6" name="Connettore 2 5"/>
          <p:cNvCxnSpPr/>
          <p:nvPr/>
        </p:nvCxnSpPr>
        <p:spPr>
          <a:xfrm flipH="1">
            <a:off x="4376221" y="2552270"/>
            <a:ext cx="1704777" cy="773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7227217" y="2552270"/>
            <a:ext cx="1661374" cy="773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6575" y="1503171"/>
            <a:ext cx="1508037" cy="1435913"/>
          </a:xfrm>
          <a:prstGeom prst="rect">
            <a:avLst/>
          </a:prstGeom>
        </p:spPr>
      </p:pic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0865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/>
          </a:bodyPr>
          <a:lstStyle/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 </a:t>
            </a:r>
            <a:r>
              <a:rPr lang="it-IT" sz="2200" dirty="0"/>
              <a:t>alimentazione artificiale -</a:t>
            </a:r>
            <a:r>
              <a:rPr lang="it-IT" dirty="0"/>
              <a:t>Interdipendenza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480312" y="1326249"/>
            <a:ext cx="5602505" cy="3603560"/>
          </a:xfrm>
        </p:spPr>
        <p:txBody>
          <a:bodyPr/>
          <a:lstStyle/>
          <a:p>
            <a:r>
              <a:rPr lang="it-IT" dirty="0"/>
              <a:t>A: dipendenza degli adulti dalle scorte</a:t>
            </a:r>
          </a:p>
          <a:p>
            <a:r>
              <a:rPr lang="it-IT" dirty="0"/>
              <a:t>B: investimento nella qualità delle larve</a:t>
            </a:r>
          </a:p>
          <a:p>
            <a:r>
              <a:rPr lang="it-IT" dirty="0"/>
              <a:t>C: regolazione della quantità larvale</a:t>
            </a:r>
          </a:p>
          <a:p>
            <a:r>
              <a:rPr lang="it-IT" dirty="0"/>
              <a:t>D: cannibalismo</a:t>
            </a:r>
          </a:p>
          <a:p>
            <a:r>
              <a:rPr lang="it-IT" dirty="0"/>
              <a:t>E: influenza dell’alimentazione larvale                                                                      sulla successiva generazione adulta</a:t>
            </a:r>
          </a:p>
          <a:p>
            <a:r>
              <a:rPr lang="it-IT" dirty="0"/>
              <a:t>F: influenza degli adulti sull’alimentazione della famiglia</a:t>
            </a:r>
          </a:p>
          <a:p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15477" t="29043" r="55574" b="36801"/>
          <a:stretch/>
        </p:blipFill>
        <p:spPr>
          <a:xfrm>
            <a:off x="1291396" y="1280890"/>
            <a:ext cx="4871549" cy="3603560"/>
          </a:xfrm>
          <a:prstGeom prst="rect">
            <a:avLst/>
          </a:prstGeom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1582047" y="5293220"/>
            <a:ext cx="10356576" cy="1462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Regine, fuchi e operaie hanno regimi di alimentazione variabili, per l’alimentazione di soccorso o preventiva </a:t>
            </a:r>
            <a:r>
              <a:rPr lang="it-IT" b="1" dirty="0"/>
              <a:t>teniamo in considerazione soltanto le esigenze delle operaie e delle larve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281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35116" y="57098"/>
            <a:ext cx="9101578" cy="1280890"/>
          </a:xfrm>
        </p:spPr>
        <p:txBody>
          <a:bodyPr>
            <a:normAutofit/>
          </a:bodyPr>
          <a:lstStyle/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 </a:t>
            </a:r>
            <a:r>
              <a:rPr lang="it-IT" sz="2000" dirty="0"/>
              <a:t>alimentazione artificiale: </a:t>
            </a:r>
            <a:r>
              <a:rPr lang="it-IT" sz="2000" b="1" dirty="0"/>
              <a:t>carboidrati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2235116" y="1609084"/>
            <a:ext cx="9304354" cy="5638809"/>
          </a:xfrm>
        </p:spPr>
        <p:txBody>
          <a:bodyPr>
            <a:normAutofit/>
          </a:bodyPr>
          <a:lstStyle/>
          <a:p>
            <a:r>
              <a:rPr lang="it-IT" sz="2800" b="1" dirty="0"/>
              <a:t>Nutrizione della famiglia </a:t>
            </a:r>
          </a:p>
          <a:p>
            <a:endParaRPr lang="it-IT" b="1" dirty="0">
              <a:solidFill>
                <a:srgbClr val="FF0000"/>
              </a:solidFill>
            </a:endParaRPr>
          </a:p>
          <a:p>
            <a:r>
              <a:rPr lang="it-IT" b="1" dirty="0">
                <a:solidFill>
                  <a:srgbClr val="FF0000"/>
                </a:solidFill>
              </a:rPr>
              <a:t>La produzione annuale di miele </a:t>
            </a:r>
            <a:r>
              <a:rPr lang="it-IT" dirty="0"/>
              <a:t>risulta essere altamente variabile e dipende dal clima, tecniche apistiche, disponibilità alimentare.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66807"/>
              </p:ext>
            </p:extLst>
          </p:nvPr>
        </p:nvGraphicFramePr>
        <p:xfrm>
          <a:off x="1448902" y="3472068"/>
          <a:ext cx="1006723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3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33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131">
                <a:tc>
                  <a:txBody>
                    <a:bodyPr/>
                    <a:lstStyle/>
                    <a:p>
                      <a:r>
                        <a:rPr lang="it-IT" dirty="0"/>
                        <a:t>Resa di raccolta per famiglia  kg/annui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Riferimento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222">
                <a:tc>
                  <a:txBody>
                    <a:bodyPr/>
                    <a:lstStyle/>
                    <a:p>
                      <a:r>
                        <a:rPr lang="en-US" dirty="0"/>
                        <a:t>19.2 kg 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McLellan</a:t>
                      </a:r>
                      <a:r>
                        <a:rPr lang="en-US" dirty="0"/>
                        <a:t>, 1977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222">
                <a:tc>
                  <a:txBody>
                    <a:bodyPr/>
                    <a:lstStyle/>
                    <a:p>
                      <a:r>
                        <a:rPr lang="en-US" dirty="0"/>
                        <a:t>24.3–31.3 kg 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Avni</a:t>
                      </a:r>
                      <a:r>
                        <a:rPr lang="en-US" dirty="0"/>
                        <a:t> et al., 2009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13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/>
                        <a:t>Per famiglie alimentate artificialmente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88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50 kg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Severson and Erickson, 1984</a:t>
                      </a:r>
                      <a:endParaRPr lang="it-IT" dirty="0"/>
                    </a:p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88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96–124 kg </a:t>
                      </a:r>
                      <a:endParaRPr lang="it-IT" dirty="0"/>
                    </a:p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err="1"/>
                        <a:t>Mattila</a:t>
                      </a:r>
                      <a:r>
                        <a:rPr lang="it-IT" dirty="0"/>
                        <a:t> and Otis, 2006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34" y="1628790"/>
            <a:ext cx="1803528" cy="1345709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1179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/>
          </a:bodyPr>
          <a:lstStyle/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sz="2000" b="1" dirty="0"/>
              <a:t>carboidrati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b="1" dirty="0"/>
              <a:t>Nutrizione della famiglia</a:t>
            </a:r>
          </a:p>
          <a:p>
            <a:r>
              <a:rPr lang="it-IT" dirty="0"/>
              <a:t>L’approvvigionamento permette alle api di svernare anche periodi particolarmente lunghi in assenza di fioriture</a:t>
            </a:r>
          </a:p>
          <a:p>
            <a:r>
              <a:rPr lang="it-IT" dirty="0"/>
              <a:t>Il </a:t>
            </a:r>
            <a:r>
              <a:rPr lang="it-IT" b="1" dirty="0"/>
              <a:t>dispendio energetico </a:t>
            </a:r>
            <a:r>
              <a:rPr lang="it-IT" dirty="0"/>
              <a:t>è particolarmente elevato durante l’inverno a causa della </a:t>
            </a:r>
            <a:r>
              <a:rPr lang="it-IT" sz="2500" b="1" dirty="0">
                <a:solidFill>
                  <a:srgbClr val="FF0000"/>
                </a:solidFill>
              </a:rPr>
              <a:t>termoregolazione</a:t>
            </a:r>
          </a:p>
          <a:p>
            <a:endParaRPr lang="it-IT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2589212" y="4412180"/>
            <a:ext cx="5864888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Famiglie </a:t>
            </a:r>
            <a:r>
              <a:rPr lang="it-IT" b="1" dirty="0"/>
              <a:t>con blocco di covata </a:t>
            </a:r>
            <a:r>
              <a:rPr lang="it-IT" dirty="0"/>
              <a:t>consumano </a:t>
            </a:r>
          </a:p>
          <a:p>
            <a:r>
              <a:rPr lang="it-IT" dirty="0" err="1"/>
              <a:t>ca</a:t>
            </a:r>
            <a:r>
              <a:rPr lang="it-IT" dirty="0"/>
              <a:t>. </a:t>
            </a:r>
            <a:r>
              <a:rPr lang="it-IT" b="1" dirty="0"/>
              <a:t>0,42kg/settimana</a:t>
            </a:r>
            <a:r>
              <a:rPr lang="it-IT" dirty="0"/>
              <a:t> di scorte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521656" y="5368081"/>
            <a:ext cx="5864888" cy="646331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Famiglie </a:t>
            </a:r>
            <a:r>
              <a:rPr lang="it-IT" b="1" dirty="0"/>
              <a:t>senza blocco di covata </a:t>
            </a:r>
            <a:r>
              <a:rPr lang="it-IT" dirty="0"/>
              <a:t>consumano </a:t>
            </a:r>
          </a:p>
          <a:p>
            <a:r>
              <a:rPr lang="it-IT" dirty="0" err="1"/>
              <a:t>ca</a:t>
            </a:r>
            <a:r>
              <a:rPr lang="it-IT" dirty="0"/>
              <a:t>. </a:t>
            </a:r>
            <a:r>
              <a:rPr lang="it-IT" b="1" dirty="0"/>
              <a:t>0,82kg/settimana</a:t>
            </a:r>
            <a:r>
              <a:rPr lang="it-IT" dirty="0"/>
              <a:t> di scorte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84" y="1460745"/>
            <a:ext cx="1803528" cy="1345709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234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00149" y="908664"/>
            <a:ext cx="8788273" cy="5902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700149" y="1600200"/>
            <a:ext cx="8788272" cy="158248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0320" rIns="0" bIns="0" rtlCol="0">
            <a:spAutoFit/>
          </a:bodyPr>
          <a:lstStyle/>
          <a:p>
            <a:pPr algn="ctr">
              <a:lnSpc>
                <a:spcPts val="3815"/>
              </a:lnSpc>
              <a:spcBef>
                <a:spcPts val="160"/>
              </a:spcBef>
            </a:pPr>
            <a:r>
              <a:rPr sz="3200" spc="-315" dirty="0">
                <a:latin typeface="Arial"/>
                <a:cs typeface="Arial"/>
              </a:rPr>
              <a:t>Le </a:t>
            </a:r>
            <a:r>
              <a:rPr sz="3200" spc="-110" dirty="0">
                <a:latin typeface="Arial"/>
                <a:cs typeface="Arial"/>
              </a:rPr>
              <a:t>api </a:t>
            </a:r>
            <a:r>
              <a:rPr sz="3200" spc="-130" dirty="0" err="1">
                <a:latin typeface="Arial"/>
                <a:cs typeface="Arial"/>
              </a:rPr>
              <a:t>hanno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spc="-145" dirty="0" err="1">
                <a:latin typeface="Arial"/>
                <a:cs typeface="Arial"/>
              </a:rPr>
              <a:t>bisogno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spc="-40" dirty="0">
                <a:latin typeface="Arial"/>
                <a:cs typeface="Arial"/>
              </a:rPr>
              <a:t>di:</a:t>
            </a:r>
            <a:endParaRPr sz="3200" dirty="0">
              <a:latin typeface="Arial"/>
              <a:cs typeface="Arial"/>
            </a:endParaRPr>
          </a:p>
          <a:p>
            <a:pPr marL="344805" algn="ctr">
              <a:lnSpc>
                <a:spcPts val="4775"/>
              </a:lnSpc>
            </a:pPr>
            <a:r>
              <a:rPr sz="4000" b="1" spc="-260" dirty="0">
                <a:latin typeface="Arial"/>
                <a:cs typeface="Arial"/>
              </a:rPr>
              <a:t>Carboidrati</a:t>
            </a:r>
            <a:endParaRPr sz="4000" dirty="0">
              <a:latin typeface="Arial"/>
              <a:cs typeface="Arial"/>
            </a:endParaRPr>
          </a:p>
          <a:p>
            <a:pPr algn="ctr">
              <a:spcBef>
                <a:spcPts val="675"/>
              </a:spcBef>
            </a:pPr>
            <a:r>
              <a:rPr sz="2400" spc="-110" dirty="0">
                <a:latin typeface="Arial"/>
                <a:cs typeface="Arial"/>
              </a:rPr>
              <a:t>(zuccheri </a:t>
            </a:r>
            <a:r>
              <a:rPr sz="2400" spc="-55" dirty="0">
                <a:latin typeface="Arial"/>
                <a:cs typeface="Arial"/>
              </a:rPr>
              <a:t>provenienti </a:t>
            </a:r>
            <a:r>
              <a:rPr sz="2400" spc="-85" dirty="0">
                <a:latin typeface="Arial"/>
                <a:cs typeface="Arial"/>
              </a:rPr>
              <a:t>dal </a:t>
            </a:r>
            <a:r>
              <a:rPr sz="2400" spc="-50" dirty="0" err="1">
                <a:latin typeface="Arial"/>
                <a:cs typeface="Arial"/>
              </a:rPr>
              <a:t>nettare</a:t>
            </a:r>
            <a:r>
              <a:rPr sz="2400" spc="-50" dirty="0">
                <a:latin typeface="Arial"/>
                <a:cs typeface="Arial"/>
              </a:rPr>
              <a:t> </a:t>
            </a:r>
            <a:r>
              <a:rPr lang="it-IT" sz="2400" spc="-70" dirty="0">
                <a:latin typeface="Arial"/>
                <a:cs typeface="Arial"/>
              </a:rPr>
              <a:t>o dalla </a:t>
            </a:r>
            <a:r>
              <a:rPr sz="2400" spc="-80" dirty="0" err="1">
                <a:latin typeface="Arial"/>
                <a:cs typeface="Arial"/>
              </a:rPr>
              <a:t>melata</a:t>
            </a:r>
            <a:r>
              <a:rPr sz="2400" spc="-80" dirty="0">
                <a:latin typeface="Arial"/>
                <a:cs typeface="Arial"/>
              </a:rPr>
              <a:t>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3280313" y="0"/>
            <a:ext cx="8911687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Esigenze nutrizionali delle api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6575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000" dirty="0"/>
              <a:t>Alimentazione e massa grassa dell’ape:</a:t>
            </a:r>
            <a:br>
              <a:rPr lang="it-IT" sz="2000" dirty="0"/>
            </a:br>
            <a:r>
              <a:rPr lang="it-IT" sz="2000" dirty="0"/>
              <a:t>alimentazione artificiale; </a:t>
            </a:r>
            <a:r>
              <a:rPr lang="it-IT" sz="2000" b="1" dirty="0"/>
              <a:t>carboidrati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sz="3000" b="1" dirty="0">
                <a:solidFill>
                  <a:schemeClr val="tx1"/>
                </a:solidFill>
              </a:rPr>
              <a:t>Nutrizione delle operaie: </a:t>
            </a:r>
            <a:r>
              <a:rPr lang="it-IT" b="1" dirty="0">
                <a:solidFill>
                  <a:srgbClr val="FF0000"/>
                </a:solidFill>
              </a:rPr>
              <a:t>da tenere in considerazione che;</a:t>
            </a:r>
          </a:p>
          <a:p>
            <a:endParaRPr lang="it-IT" dirty="0"/>
          </a:p>
          <a:p>
            <a:r>
              <a:rPr lang="it-IT" b="1" dirty="0"/>
              <a:t>1 operaia necessita di 40mg di zuccheri utilizzabili al giorno </a:t>
            </a:r>
            <a:r>
              <a:rPr lang="it-IT" dirty="0"/>
              <a:t>(ottenuti per </a:t>
            </a:r>
            <a:r>
              <a:rPr lang="it-IT" dirty="0" err="1"/>
              <a:t>trofallassi</a:t>
            </a:r>
            <a:r>
              <a:rPr lang="it-IT" dirty="0"/>
              <a:t> o dalle scorte di miele)</a:t>
            </a:r>
          </a:p>
          <a:p>
            <a:r>
              <a:rPr lang="it-IT" b="1" dirty="0"/>
              <a:t>Le bottinatrici sono in grado di usare dei polisaccaridi </a:t>
            </a:r>
            <a:r>
              <a:rPr lang="it-IT" dirty="0"/>
              <a:t>per il metabolismo della muscolatura alare </a:t>
            </a:r>
            <a:r>
              <a:rPr lang="it-IT" b="1" dirty="0"/>
              <a:t>(amido grazie a particolari enzimi)</a:t>
            </a:r>
          </a:p>
          <a:p>
            <a:endParaRPr lang="it-IT" dirty="0"/>
          </a:p>
          <a:p>
            <a:r>
              <a:rPr lang="it-IT" sz="2400" b="1" dirty="0">
                <a:solidFill>
                  <a:srgbClr val="FF0000"/>
                </a:solidFill>
              </a:rPr>
              <a:t>La durata di vita delle api varia a seconda degli zuccheri di cui si cibano</a:t>
            </a:r>
          </a:p>
          <a:p>
            <a:r>
              <a:rPr lang="it-IT" dirty="0"/>
              <a:t>Saccarosio(</a:t>
            </a:r>
            <a:r>
              <a:rPr lang="it-IT" dirty="0" err="1"/>
              <a:t>vitalitá</a:t>
            </a:r>
            <a:r>
              <a:rPr lang="it-IT" dirty="0"/>
              <a:t> di 56gg)</a:t>
            </a:r>
          </a:p>
          <a:p>
            <a:r>
              <a:rPr lang="it-IT" dirty="0"/>
              <a:t>Miele(vitalità di 32gg)</a:t>
            </a:r>
          </a:p>
          <a:p>
            <a:r>
              <a:rPr lang="it-IT" dirty="0"/>
              <a:t>Sciroppo di mais(vitalità 38gg)</a:t>
            </a:r>
          </a:p>
          <a:p>
            <a:r>
              <a:rPr lang="it-IT" dirty="0"/>
              <a:t>Nettari e pollini contengono un mix di zuccheri variegato (talvolta anche tossici)</a:t>
            </a:r>
          </a:p>
          <a:p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19" y="1905000"/>
            <a:ext cx="2329393" cy="97020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9860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/>
          </a:bodyPr>
          <a:lstStyle/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sz="2000" b="1" dirty="0"/>
              <a:t>carboidrati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2292998" y="1669961"/>
            <a:ext cx="8915400" cy="37776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800" b="1" dirty="0"/>
              <a:t>Nutrizione delle operaie</a:t>
            </a:r>
            <a:r>
              <a:rPr lang="it-IT" b="1" dirty="0"/>
              <a:t>, tossicità degli zuccheri</a:t>
            </a:r>
          </a:p>
          <a:p>
            <a:endParaRPr lang="it-IT" b="1" dirty="0"/>
          </a:p>
          <a:p>
            <a:r>
              <a:rPr lang="it-IT" dirty="0"/>
              <a:t>Nettari e pollini contengono un mix di zuccheri variegato (talvolta anche tossici)</a:t>
            </a:r>
          </a:p>
          <a:p>
            <a:r>
              <a:rPr lang="it-IT" b="1" dirty="0"/>
              <a:t>Mannosio, </a:t>
            </a:r>
            <a:r>
              <a:rPr lang="it-IT" b="1" dirty="0" err="1"/>
              <a:t>arabinosio</a:t>
            </a:r>
            <a:r>
              <a:rPr lang="it-IT" b="1" dirty="0"/>
              <a:t>, lattosio, </a:t>
            </a:r>
            <a:r>
              <a:rPr lang="it-IT" b="1" dirty="0" err="1"/>
              <a:t>raffinosio</a:t>
            </a:r>
            <a:r>
              <a:rPr lang="it-IT" b="1" dirty="0"/>
              <a:t>, </a:t>
            </a:r>
            <a:r>
              <a:rPr lang="it-IT" b="1" dirty="0" err="1"/>
              <a:t>xylosio</a:t>
            </a:r>
            <a:r>
              <a:rPr lang="it-IT" b="1" dirty="0"/>
              <a:t>, </a:t>
            </a:r>
            <a:r>
              <a:rPr lang="it-IT" b="1" dirty="0" err="1"/>
              <a:t>stachiosio</a:t>
            </a:r>
            <a:r>
              <a:rPr lang="it-IT" b="1" dirty="0"/>
              <a:t> e </a:t>
            </a:r>
            <a:r>
              <a:rPr lang="it-IT" b="1" dirty="0" err="1"/>
              <a:t>melibiosio</a:t>
            </a:r>
            <a:endParaRPr lang="it-IT" b="1" dirty="0"/>
          </a:p>
          <a:p>
            <a:endParaRPr lang="it-IT" dirty="0"/>
          </a:p>
          <a:p>
            <a:r>
              <a:rPr lang="it-IT" b="1" dirty="0"/>
              <a:t>Presenti in:</a:t>
            </a:r>
          </a:p>
          <a:p>
            <a:r>
              <a:rPr lang="it-IT" dirty="0" err="1"/>
              <a:t>Tiliaceae</a:t>
            </a:r>
            <a:r>
              <a:rPr lang="it-IT" dirty="0"/>
              <a:t> e Tulipani</a:t>
            </a:r>
          </a:p>
          <a:p>
            <a:r>
              <a:rPr lang="it-IT" dirty="0"/>
              <a:t>Latte</a:t>
            </a:r>
          </a:p>
          <a:p>
            <a:r>
              <a:rPr lang="it-IT" dirty="0"/>
              <a:t>Soia uso apistico(il 40% dei suoi zuccheri sono tossici)</a:t>
            </a:r>
          </a:p>
          <a:p>
            <a:endParaRPr lang="it-IT" b="1" dirty="0"/>
          </a:p>
          <a:p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481186" y="5527290"/>
            <a:ext cx="7013458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it-IT" dirty="0"/>
              <a:t>Zuccheri dannosi Nell’alimentazione &lt;4% = quantità tollerata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887770" y="6003652"/>
            <a:ext cx="6011582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it-IT" dirty="0"/>
              <a:t>Possibilità di diluire con soluzioni di saccarosio al 50%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/>
          <a:srcRect l="5525" r="8778"/>
          <a:stretch/>
        </p:blipFill>
        <p:spPr>
          <a:xfrm>
            <a:off x="141668" y="1500386"/>
            <a:ext cx="1996225" cy="970208"/>
          </a:xfrm>
          <a:prstGeom prst="rect">
            <a:avLst/>
          </a:prstGeo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292998" y="648001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2239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/>
          </a:bodyPr>
          <a:lstStyle/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sz="2000" b="1" dirty="0"/>
              <a:t>carboidrati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2292998" y="1669961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b="1" dirty="0"/>
              <a:t>Nutrizione delle operaie</a:t>
            </a:r>
          </a:p>
          <a:p>
            <a:r>
              <a:rPr lang="it-IT" b="1" dirty="0"/>
              <a:t>Un’altra sostanza tossica per le api è l’HMF</a:t>
            </a:r>
          </a:p>
          <a:p>
            <a:pPr marL="0" indent="0">
              <a:buNone/>
            </a:pPr>
            <a:r>
              <a:rPr lang="it-IT" b="1" dirty="0"/>
              <a:t>Secondo uno studi effettuato da </a:t>
            </a:r>
            <a:r>
              <a:rPr lang="it-IT" dirty="0" err="1"/>
              <a:t>Jachimowicz</a:t>
            </a:r>
            <a:r>
              <a:rPr lang="it-IT" dirty="0"/>
              <a:t> and </a:t>
            </a:r>
            <a:r>
              <a:rPr lang="it-IT" dirty="0" err="1"/>
              <a:t>El</a:t>
            </a:r>
            <a:r>
              <a:rPr lang="it-IT" dirty="0"/>
              <a:t> </a:t>
            </a:r>
            <a:r>
              <a:rPr lang="it-IT" dirty="0" err="1"/>
              <a:t>Sherbiny</a:t>
            </a:r>
            <a:r>
              <a:rPr lang="it-IT" dirty="0"/>
              <a:t> (1975)</a:t>
            </a:r>
            <a:endParaRPr lang="it-IT" b="1" dirty="0"/>
          </a:p>
          <a:p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1505243" y="3545058"/>
            <a:ext cx="2405575" cy="1871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Soluzione zuccherina con </a:t>
            </a:r>
            <a:r>
              <a:rPr lang="it-IT" b="1" dirty="0"/>
              <a:t>150ppm di HMF</a:t>
            </a:r>
          </a:p>
        </p:txBody>
      </p:sp>
      <p:sp>
        <p:nvSpPr>
          <p:cNvPr id="7" name="Rettangolo 6"/>
          <p:cNvSpPr/>
          <p:nvPr/>
        </p:nvSpPr>
        <p:spPr>
          <a:xfrm>
            <a:off x="4991686" y="3545058"/>
            <a:ext cx="2405575" cy="1871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Soluzione zuccherina con </a:t>
            </a:r>
            <a:r>
              <a:rPr lang="it-IT" b="1" dirty="0"/>
              <a:t>30ppm di HMF</a:t>
            </a:r>
          </a:p>
        </p:txBody>
      </p:sp>
      <p:sp>
        <p:nvSpPr>
          <p:cNvPr id="8" name="Rettangolo 7"/>
          <p:cNvSpPr/>
          <p:nvPr/>
        </p:nvSpPr>
        <p:spPr>
          <a:xfrm>
            <a:off x="8478129" y="3558772"/>
            <a:ext cx="2405575" cy="1871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Soluzione zuccherina </a:t>
            </a:r>
          </a:p>
          <a:p>
            <a:pPr algn="ctr"/>
            <a:r>
              <a:rPr lang="it-IT" b="1" dirty="0"/>
              <a:t>senza HMF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1732442" y="5711483"/>
            <a:ext cx="1951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Morte delle api </a:t>
            </a:r>
          </a:p>
          <a:p>
            <a:r>
              <a:rPr lang="it-IT" dirty="0"/>
              <a:t>a 20gg </a:t>
            </a:r>
          </a:p>
          <a:p>
            <a:r>
              <a:rPr lang="it-IT" dirty="0"/>
              <a:t>60% delle api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218885" y="5711482"/>
            <a:ext cx="1951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Morte delle api </a:t>
            </a:r>
          </a:p>
          <a:p>
            <a:r>
              <a:rPr lang="it-IT" dirty="0"/>
              <a:t>a 20gg </a:t>
            </a:r>
          </a:p>
          <a:p>
            <a:r>
              <a:rPr lang="it-IT" dirty="0"/>
              <a:t>15% delle api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8803802" y="5711482"/>
            <a:ext cx="1951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Morte delle api </a:t>
            </a:r>
          </a:p>
          <a:p>
            <a:r>
              <a:rPr lang="it-IT" dirty="0"/>
              <a:t>a 20gg </a:t>
            </a:r>
          </a:p>
          <a:p>
            <a:r>
              <a:rPr lang="it-IT" dirty="0"/>
              <a:t>15% delle api</a:t>
            </a:r>
          </a:p>
        </p:txBody>
      </p:sp>
      <p:sp>
        <p:nvSpPr>
          <p:cNvPr id="12" name="Freccia in giù 11"/>
          <p:cNvSpPr/>
          <p:nvPr/>
        </p:nvSpPr>
        <p:spPr>
          <a:xfrm>
            <a:off x="2708029" y="5447583"/>
            <a:ext cx="175848" cy="2954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in giù 12"/>
          <p:cNvSpPr/>
          <p:nvPr/>
        </p:nvSpPr>
        <p:spPr>
          <a:xfrm>
            <a:off x="9625814" y="5447583"/>
            <a:ext cx="175848" cy="2954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in giù 13"/>
          <p:cNvSpPr/>
          <p:nvPr/>
        </p:nvSpPr>
        <p:spPr>
          <a:xfrm>
            <a:off x="6155785" y="5447583"/>
            <a:ext cx="175848" cy="2954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2"/>
          <a:srcRect l="6078" r="7118"/>
          <a:stretch/>
        </p:blipFill>
        <p:spPr>
          <a:xfrm>
            <a:off x="141668" y="1732208"/>
            <a:ext cx="2021983" cy="970208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1732442" y="6533586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6835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/>
          </a:bodyPr>
          <a:lstStyle/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sz="2000" b="1" dirty="0"/>
              <a:t>carboidrati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2292998" y="1669961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b="1" dirty="0"/>
              <a:t>Nutrizione delle operaie</a:t>
            </a:r>
          </a:p>
          <a:p>
            <a:pPr marL="0" indent="0">
              <a:buNone/>
            </a:pPr>
            <a:r>
              <a:rPr lang="it-IT" b="1" dirty="0"/>
              <a:t> l’HMF Secondo </a:t>
            </a:r>
            <a:r>
              <a:rPr lang="it-IT" dirty="0" err="1"/>
              <a:t>Jachimowicz</a:t>
            </a:r>
            <a:r>
              <a:rPr lang="it-IT" dirty="0"/>
              <a:t> and </a:t>
            </a:r>
            <a:r>
              <a:rPr lang="it-IT" dirty="0" err="1"/>
              <a:t>El</a:t>
            </a:r>
            <a:r>
              <a:rPr lang="it-IT" dirty="0"/>
              <a:t> </a:t>
            </a:r>
            <a:r>
              <a:rPr lang="it-IT" dirty="0" err="1"/>
              <a:t>Sherbiny</a:t>
            </a:r>
            <a:r>
              <a:rPr lang="it-IT" dirty="0"/>
              <a:t> (1975)</a:t>
            </a:r>
            <a:endParaRPr lang="it-IT" b="1" dirty="0"/>
          </a:p>
          <a:p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1505243" y="3545058"/>
            <a:ext cx="2405575" cy="18710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Soluzioni zuccherine in commercio</a:t>
            </a:r>
          </a:p>
          <a:p>
            <a:pPr algn="ctr"/>
            <a:r>
              <a:rPr lang="it-IT" dirty="0"/>
              <a:t>HMF&lt;30ppm </a:t>
            </a:r>
            <a:endParaRPr lang="it-IT" b="1" dirty="0"/>
          </a:p>
        </p:txBody>
      </p:sp>
      <p:sp>
        <p:nvSpPr>
          <p:cNvPr id="7" name="Rettangolo 6"/>
          <p:cNvSpPr/>
          <p:nvPr/>
        </p:nvSpPr>
        <p:spPr>
          <a:xfrm>
            <a:off x="4991686" y="3545058"/>
            <a:ext cx="2405575" cy="18710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70gg a 40°C</a:t>
            </a:r>
          </a:p>
        </p:txBody>
      </p:sp>
      <p:sp>
        <p:nvSpPr>
          <p:cNvPr id="8" name="Rettangolo 7"/>
          <p:cNvSpPr/>
          <p:nvPr/>
        </p:nvSpPr>
        <p:spPr>
          <a:xfrm>
            <a:off x="8478129" y="3558772"/>
            <a:ext cx="2405575" cy="18710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Soluzioni zuccherine HMF &gt; 250 </a:t>
            </a:r>
            <a:r>
              <a:rPr lang="it-IT" dirty="0" err="1"/>
              <a:t>ppm</a:t>
            </a:r>
            <a:r>
              <a:rPr lang="it-IT" dirty="0"/>
              <a:t> </a:t>
            </a:r>
            <a:endParaRPr lang="it-IT" b="1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8705328" y="5760811"/>
            <a:ext cx="1951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Morte delle api </a:t>
            </a:r>
          </a:p>
          <a:p>
            <a:r>
              <a:rPr lang="it-IT" dirty="0"/>
              <a:t>a 20gg </a:t>
            </a:r>
          </a:p>
          <a:p>
            <a:r>
              <a:rPr lang="it-IT" dirty="0"/>
              <a:t>60% delle api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820365" y="5836654"/>
            <a:ext cx="1951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Morte delle api </a:t>
            </a:r>
          </a:p>
          <a:p>
            <a:r>
              <a:rPr lang="it-IT" dirty="0"/>
              <a:t>a 20gg solo </a:t>
            </a:r>
          </a:p>
          <a:p>
            <a:r>
              <a:rPr lang="it-IT" dirty="0"/>
              <a:t>15% delle api</a:t>
            </a:r>
          </a:p>
        </p:txBody>
      </p:sp>
      <p:sp>
        <p:nvSpPr>
          <p:cNvPr id="12" name="Freccia in giù 11"/>
          <p:cNvSpPr/>
          <p:nvPr/>
        </p:nvSpPr>
        <p:spPr>
          <a:xfrm>
            <a:off x="2708029" y="5447583"/>
            <a:ext cx="175848" cy="2954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in giù 12"/>
          <p:cNvSpPr/>
          <p:nvPr/>
        </p:nvSpPr>
        <p:spPr>
          <a:xfrm>
            <a:off x="9625814" y="5447583"/>
            <a:ext cx="175848" cy="2954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Più 2"/>
          <p:cNvSpPr/>
          <p:nvPr/>
        </p:nvSpPr>
        <p:spPr>
          <a:xfrm>
            <a:off x="4314423" y="4340180"/>
            <a:ext cx="309092" cy="32197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Uguale 5"/>
          <p:cNvSpPr/>
          <p:nvPr/>
        </p:nvSpPr>
        <p:spPr>
          <a:xfrm>
            <a:off x="7804597" y="4353059"/>
            <a:ext cx="450761" cy="33485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/>
          <a:srcRect l="5433" r="7764"/>
          <a:stretch/>
        </p:blipFill>
        <p:spPr>
          <a:xfrm>
            <a:off x="206063" y="1669961"/>
            <a:ext cx="2021983" cy="970208"/>
          </a:xfrm>
          <a:prstGeom prst="rect">
            <a:avLst/>
          </a:prstGeom>
        </p:spPr>
      </p:pic>
      <p:sp>
        <p:nvSpPr>
          <p:cNvPr id="15" name="Segnaposto piè di pagina 14"/>
          <p:cNvSpPr>
            <a:spLocks noGrp="1"/>
          </p:cNvSpPr>
          <p:nvPr>
            <p:ph type="ftr" sz="quarter" idx="11"/>
          </p:nvPr>
        </p:nvSpPr>
        <p:spPr>
          <a:xfrm>
            <a:off x="3853538" y="649287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4537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sz="2000" b="1" dirty="0"/>
              <a:t>carboidrati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224958" y="1600454"/>
            <a:ext cx="8915400" cy="377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b="1" dirty="0">
                <a:solidFill>
                  <a:srgbClr val="FF0000"/>
                </a:solidFill>
              </a:rPr>
              <a:t>Nutrizione delle larve</a:t>
            </a:r>
          </a:p>
          <a:p>
            <a:r>
              <a:rPr lang="it-IT" dirty="0"/>
              <a:t>Una larva riceve nutrimento dalle nutrici e </a:t>
            </a:r>
            <a:r>
              <a:rPr lang="it-IT" b="1" dirty="0"/>
              <a:t>consuma</a:t>
            </a:r>
            <a:r>
              <a:rPr lang="it-IT" dirty="0"/>
              <a:t> </a:t>
            </a:r>
            <a:r>
              <a:rPr lang="it-IT" b="1" dirty="0"/>
              <a:t>direttamente</a:t>
            </a:r>
            <a:r>
              <a:rPr lang="it-IT" dirty="0"/>
              <a:t> allo stadio giovanile</a:t>
            </a:r>
            <a:r>
              <a:rPr lang="it-IT" b="1" dirty="0"/>
              <a:t> </a:t>
            </a:r>
            <a:r>
              <a:rPr lang="it-IT" b="1" dirty="0" err="1"/>
              <a:t>ca</a:t>
            </a:r>
            <a:r>
              <a:rPr lang="it-IT" b="1" dirty="0"/>
              <a:t> 60mg di zuccheri </a:t>
            </a:r>
          </a:p>
          <a:p>
            <a:r>
              <a:rPr lang="it-IT" dirty="0"/>
              <a:t>In oltre </a:t>
            </a:r>
            <a:r>
              <a:rPr lang="it-IT" b="1" dirty="0"/>
              <a:t>consuma indirettamente </a:t>
            </a:r>
            <a:r>
              <a:rPr lang="it-IT" dirty="0"/>
              <a:t>anche attraverso le energie dedicate dalle operaie per nutrirle e per la termoregolazione</a:t>
            </a:r>
          </a:p>
        </p:txBody>
      </p:sp>
      <p:sp>
        <p:nvSpPr>
          <p:cNvPr id="5" name="Rettangolo 4"/>
          <p:cNvSpPr/>
          <p:nvPr/>
        </p:nvSpPr>
        <p:spPr>
          <a:xfrm>
            <a:off x="2020398" y="4214632"/>
            <a:ext cx="2405575" cy="18710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Larva </a:t>
            </a:r>
          </a:p>
          <a:p>
            <a:pPr algn="ctr"/>
            <a:r>
              <a:rPr lang="it-IT" b="1" dirty="0"/>
              <a:t>60mg/6gg</a:t>
            </a:r>
          </a:p>
        </p:txBody>
      </p:sp>
      <p:sp>
        <p:nvSpPr>
          <p:cNvPr id="7" name="Rettangolo 6"/>
          <p:cNvSpPr/>
          <p:nvPr/>
        </p:nvSpPr>
        <p:spPr>
          <a:xfrm>
            <a:off x="5506841" y="4214632"/>
            <a:ext cx="2405575" cy="18710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Operaia </a:t>
            </a:r>
          </a:p>
          <a:p>
            <a:pPr algn="ctr"/>
            <a:r>
              <a:rPr lang="it-IT" b="1" dirty="0"/>
              <a:t>40mg/gg</a:t>
            </a:r>
          </a:p>
        </p:txBody>
      </p:sp>
      <p:sp>
        <p:nvSpPr>
          <p:cNvPr id="8" name="Rettangolo 7"/>
          <p:cNvSpPr/>
          <p:nvPr/>
        </p:nvSpPr>
        <p:spPr>
          <a:xfrm>
            <a:off x="8993284" y="4228346"/>
            <a:ext cx="2405575" cy="18710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Termoregolazione</a:t>
            </a:r>
          </a:p>
          <a:p>
            <a:pPr algn="ctr"/>
            <a:r>
              <a:rPr lang="it-IT" b="1" dirty="0"/>
              <a:t>variabile </a:t>
            </a:r>
          </a:p>
        </p:txBody>
      </p:sp>
      <p:sp>
        <p:nvSpPr>
          <p:cNvPr id="9" name="Più 8"/>
          <p:cNvSpPr/>
          <p:nvPr/>
        </p:nvSpPr>
        <p:spPr>
          <a:xfrm>
            <a:off x="4829578" y="5009754"/>
            <a:ext cx="309092" cy="32197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Più 9"/>
          <p:cNvSpPr/>
          <p:nvPr/>
        </p:nvSpPr>
        <p:spPr>
          <a:xfrm>
            <a:off x="8298304" y="5009754"/>
            <a:ext cx="309092" cy="32197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l="6344" t="23098" r="21715" b="9494"/>
          <a:stretch/>
        </p:blipFill>
        <p:spPr>
          <a:xfrm>
            <a:off x="180304" y="1628508"/>
            <a:ext cx="2044654" cy="1166949"/>
          </a:xfrm>
          <a:prstGeom prst="rect">
            <a:avLst/>
          </a:prstGeom>
        </p:spPr>
      </p:pic>
      <p:sp>
        <p:nvSpPr>
          <p:cNvPr id="12" name="Segnaposto piè di pagina 11"/>
          <p:cNvSpPr>
            <a:spLocks noGrp="1"/>
          </p:cNvSpPr>
          <p:nvPr>
            <p:ph type="ftr" sz="quarter" idx="11"/>
          </p:nvPr>
        </p:nvSpPr>
        <p:spPr>
          <a:xfrm>
            <a:off x="2589212" y="643202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0554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alimentazione artificiale; </a:t>
            </a:r>
            <a:r>
              <a:rPr lang="it-IT" b="1" dirty="0"/>
              <a:t>carboidrati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egnaposto piè di pagina 11"/>
          <p:cNvSpPr>
            <a:spLocks noGrp="1"/>
          </p:cNvSpPr>
          <p:nvPr>
            <p:ph type="ftr" sz="quarter" idx="11"/>
          </p:nvPr>
        </p:nvSpPr>
        <p:spPr>
          <a:xfrm>
            <a:off x="2589212" y="643202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3371851" y="3031479"/>
            <a:ext cx="2828650" cy="138499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sz="2800" b="1" dirty="0"/>
              <a:t>Esigenza di alimentazione primaverile</a:t>
            </a: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2"/>
          <a:srcRect l="5433" r="7764"/>
          <a:stretch/>
        </p:blipFill>
        <p:spPr>
          <a:xfrm>
            <a:off x="202975" y="3087236"/>
            <a:ext cx="2021983" cy="97020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75" y="4365681"/>
            <a:ext cx="1803528" cy="1345709"/>
          </a:xfrm>
          <a:prstGeom prst="rect">
            <a:avLst/>
          </a:prstGeom>
        </p:spPr>
      </p:pic>
      <p:sp>
        <p:nvSpPr>
          <p:cNvPr id="16" name="Rettangolo 15"/>
          <p:cNvSpPr/>
          <p:nvPr/>
        </p:nvSpPr>
        <p:spPr>
          <a:xfrm>
            <a:off x="8204342" y="2347624"/>
            <a:ext cx="2405574" cy="383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Nettari poveri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8204340" y="3135390"/>
            <a:ext cx="2829420" cy="383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Poche Scorte residue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8204340" y="3894458"/>
            <a:ext cx="2829420" cy="383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Avversità Climatiche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8204340" y="4654608"/>
            <a:ext cx="2405575" cy="383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Genetica</a:t>
            </a:r>
          </a:p>
        </p:txBody>
      </p:sp>
      <p:sp>
        <p:nvSpPr>
          <p:cNvPr id="11" name="Freccia a destra 10"/>
          <p:cNvSpPr/>
          <p:nvPr/>
        </p:nvSpPr>
        <p:spPr>
          <a:xfrm rot="20179594">
            <a:off x="6259194" y="2988417"/>
            <a:ext cx="1900842" cy="1276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reccia a destra 19"/>
          <p:cNvSpPr/>
          <p:nvPr/>
        </p:nvSpPr>
        <p:spPr>
          <a:xfrm rot="21150908">
            <a:off x="6308473" y="3424733"/>
            <a:ext cx="1652250" cy="1247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Freccia a destra 20"/>
          <p:cNvSpPr/>
          <p:nvPr/>
        </p:nvSpPr>
        <p:spPr>
          <a:xfrm rot="617731">
            <a:off x="6307384" y="3842073"/>
            <a:ext cx="1654428" cy="1227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Freccia a destra 21"/>
          <p:cNvSpPr/>
          <p:nvPr/>
        </p:nvSpPr>
        <p:spPr>
          <a:xfrm rot="1530440">
            <a:off x="6242770" y="4294350"/>
            <a:ext cx="1896090" cy="1032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3" name="Immagine 22"/>
          <p:cNvPicPr>
            <a:picLocks noChangeAspect="1"/>
          </p:cNvPicPr>
          <p:nvPr/>
        </p:nvPicPr>
        <p:blipFill rotWithShape="1">
          <a:blip r:embed="rId4"/>
          <a:srcRect l="6344" t="23098" r="21715" b="9494"/>
          <a:stretch/>
        </p:blipFill>
        <p:spPr>
          <a:xfrm>
            <a:off x="202975" y="1612050"/>
            <a:ext cx="2044654" cy="116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731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alimentazione artificiale; </a:t>
            </a:r>
            <a:r>
              <a:rPr lang="it-IT" b="1" dirty="0"/>
              <a:t>carboidrati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224958" y="1600454"/>
            <a:ext cx="8915400" cy="377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/>
              <a:t>Nutrizione artificiale</a:t>
            </a:r>
          </a:p>
          <a:p>
            <a:r>
              <a:rPr lang="it-IT" b="1" dirty="0"/>
              <a:t>Una famiglia </a:t>
            </a:r>
            <a:r>
              <a:rPr lang="it-IT" dirty="0" err="1"/>
              <a:t>puó</a:t>
            </a:r>
            <a:r>
              <a:rPr lang="it-IT" b="1" dirty="0"/>
              <a:t> </a:t>
            </a:r>
            <a:r>
              <a:rPr lang="it-IT" dirty="0"/>
              <a:t>consumare mediamente </a:t>
            </a:r>
            <a:r>
              <a:rPr lang="it-IT" b="1" dirty="0"/>
              <a:t>20-25kg di sciroppo </a:t>
            </a:r>
            <a:r>
              <a:rPr lang="it-IT" dirty="0"/>
              <a:t>tra novembre e aprile (</a:t>
            </a:r>
            <a:r>
              <a:rPr lang="it-IT" dirty="0" err="1"/>
              <a:t>Severson</a:t>
            </a:r>
            <a:r>
              <a:rPr lang="it-IT" dirty="0"/>
              <a:t> and </a:t>
            </a:r>
            <a:r>
              <a:rPr lang="it-IT" dirty="0" err="1"/>
              <a:t>Erickson</a:t>
            </a:r>
            <a:r>
              <a:rPr lang="it-IT" dirty="0"/>
              <a:t> (1984))</a:t>
            </a:r>
          </a:p>
        </p:txBody>
      </p:sp>
      <p:grpSp>
        <p:nvGrpSpPr>
          <p:cNvPr id="33" name="Gruppo 32"/>
          <p:cNvGrpSpPr/>
          <p:nvPr/>
        </p:nvGrpSpPr>
        <p:grpSpPr>
          <a:xfrm>
            <a:off x="1582623" y="3239059"/>
            <a:ext cx="10481591" cy="3391616"/>
            <a:chOff x="510172" y="2889100"/>
            <a:chExt cx="10481591" cy="3391616"/>
          </a:xfrm>
        </p:grpSpPr>
        <p:sp>
          <p:nvSpPr>
            <p:cNvPr id="3" name="CasellaDiTesto 2"/>
            <p:cNvSpPr txBox="1"/>
            <p:nvPr/>
          </p:nvSpPr>
          <p:spPr>
            <a:xfrm>
              <a:off x="7733275" y="2889100"/>
              <a:ext cx="3258488" cy="1200329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it-IT" dirty="0"/>
                <a:t>Effetto deleterio se somministrato in tardo autunno a basse temperature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7733275" y="4480223"/>
              <a:ext cx="3258488" cy="147732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it-IT" dirty="0"/>
                <a:t>Evitare la somministrazione in regioni molto calde e la conservazione dello sciroppo per periodi prolungati (HMF)</a:t>
              </a:r>
            </a:p>
          </p:txBody>
        </p:sp>
        <p:grpSp>
          <p:nvGrpSpPr>
            <p:cNvPr id="32" name="Gruppo 31"/>
            <p:cNvGrpSpPr/>
            <p:nvPr/>
          </p:nvGrpSpPr>
          <p:grpSpPr>
            <a:xfrm>
              <a:off x="510172" y="3618054"/>
              <a:ext cx="6690996" cy="2662662"/>
              <a:chOff x="510172" y="3618054"/>
              <a:chExt cx="6690996" cy="2662662"/>
            </a:xfrm>
          </p:grpSpPr>
          <p:sp>
            <p:nvSpPr>
              <p:cNvPr id="14" name="Rettangolo 13"/>
              <p:cNvSpPr/>
              <p:nvPr/>
            </p:nvSpPr>
            <p:spPr>
              <a:xfrm>
                <a:off x="510172" y="3618054"/>
                <a:ext cx="1914879" cy="135773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b="1" dirty="0"/>
                  <a:t>Saccarosio </a:t>
                </a:r>
              </a:p>
            </p:txBody>
          </p:sp>
          <p:sp>
            <p:nvSpPr>
              <p:cNvPr id="15" name="Rettangolo 14"/>
              <p:cNvSpPr/>
              <p:nvPr/>
            </p:nvSpPr>
            <p:spPr>
              <a:xfrm>
                <a:off x="2982305" y="3618054"/>
                <a:ext cx="1914879" cy="135773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b="1" dirty="0"/>
                  <a:t>Zuccheri invertiti</a:t>
                </a:r>
              </a:p>
            </p:txBody>
          </p:sp>
          <p:sp>
            <p:nvSpPr>
              <p:cNvPr id="16" name="Rettangolo 15"/>
              <p:cNvSpPr/>
              <p:nvPr/>
            </p:nvSpPr>
            <p:spPr>
              <a:xfrm>
                <a:off x="5286289" y="3618054"/>
                <a:ext cx="1914879" cy="135773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b="1" dirty="0"/>
                  <a:t>Sciroppo di mais</a:t>
                </a:r>
              </a:p>
            </p:txBody>
          </p:sp>
          <p:sp>
            <p:nvSpPr>
              <p:cNvPr id="18" name="CasellaDiTesto 17"/>
              <p:cNvSpPr txBox="1"/>
              <p:nvPr/>
            </p:nvSpPr>
            <p:spPr>
              <a:xfrm>
                <a:off x="881054" y="5634385"/>
                <a:ext cx="6117380" cy="646331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it-IT" b="1" dirty="0"/>
                  <a:t>Se somministrati entro la fine di ottobre non causano </a:t>
                </a:r>
              </a:p>
              <a:p>
                <a:r>
                  <a:rPr lang="it-IT" b="1" dirty="0"/>
                  <a:t>problemi di </a:t>
                </a:r>
                <a:r>
                  <a:rPr lang="it-IT" b="1" dirty="0" err="1"/>
                  <a:t>mortalitá</a:t>
                </a:r>
                <a:r>
                  <a:rPr lang="it-IT" b="1" dirty="0"/>
                  <a:t> precoce </a:t>
                </a:r>
              </a:p>
            </p:txBody>
          </p:sp>
          <p:cxnSp>
            <p:nvCxnSpPr>
              <p:cNvPr id="20" name="Connettore 2 19"/>
              <p:cNvCxnSpPr/>
              <p:nvPr/>
            </p:nvCxnSpPr>
            <p:spPr>
              <a:xfrm>
                <a:off x="1700011" y="4975793"/>
                <a:ext cx="725040" cy="5363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ttore 2 20"/>
              <p:cNvCxnSpPr/>
              <p:nvPr/>
            </p:nvCxnSpPr>
            <p:spPr>
              <a:xfrm>
                <a:off x="3614890" y="5051993"/>
                <a:ext cx="0" cy="49324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ttore 2 24"/>
              <p:cNvCxnSpPr/>
              <p:nvPr/>
            </p:nvCxnSpPr>
            <p:spPr>
              <a:xfrm flipH="1">
                <a:off x="5499279" y="5064938"/>
                <a:ext cx="453431" cy="480302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Connettore 2 26"/>
            <p:cNvCxnSpPr/>
            <p:nvPr/>
          </p:nvCxnSpPr>
          <p:spPr>
            <a:xfrm flipV="1">
              <a:off x="7248134" y="3618054"/>
              <a:ext cx="485141" cy="62201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2 27"/>
            <p:cNvCxnSpPr/>
            <p:nvPr/>
          </p:nvCxnSpPr>
          <p:spPr>
            <a:xfrm>
              <a:off x="7275466" y="4467082"/>
              <a:ext cx="450649" cy="5019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CasellaDiTesto 30"/>
          <p:cNvSpPr txBox="1"/>
          <p:nvPr/>
        </p:nvSpPr>
        <p:spPr>
          <a:xfrm>
            <a:off x="572770" y="2715387"/>
            <a:ext cx="2761469" cy="9233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In linea generale il saccarosio è </a:t>
            </a:r>
            <a:r>
              <a:rPr lang="it-IT" b="1" dirty="0" err="1"/>
              <a:t>piú</a:t>
            </a:r>
            <a:r>
              <a:rPr lang="it-IT" b="1" dirty="0"/>
              <a:t> tollerato </a:t>
            </a:r>
          </a:p>
        </p:txBody>
      </p:sp>
      <p:cxnSp>
        <p:nvCxnSpPr>
          <p:cNvPr id="34" name="Connettore 2 33"/>
          <p:cNvCxnSpPr/>
          <p:nvPr/>
        </p:nvCxnSpPr>
        <p:spPr>
          <a:xfrm flipH="1" flipV="1">
            <a:off x="2224958" y="3657004"/>
            <a:ext cx="315104" cy="350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676298" y="6553252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0156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036987" y="32578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alimentazione artificiale; </a:t>
            </a:r>
            <a:r>
              <a:rPr lang="it-IT" b="1" dirty="0"/>
              <a:t>proteine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1508037" y="1976888"/>
            <a:ext cx="5578122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/>
              <a:t>Nutrizione proteica artificiale:</a:t>
            </a:r>
          </a:p>
          <a:p>
            <a:r>
              <a:rPr lang="it-IT" dirty="0" err="1"/>
              <a:t>Puó</a:t>
            </a:r>
            <a:r>
              <a:rPr lang="it-IT" dirty="0"/>
              <a:t> essere addizionata </a:t>
            </a:r>
            <a:r>
              <a:rPr lang="it-IT" b="1" dirty="0"/>
              <a:t>nell’arnia o all’aperto </a:t>
            </a:r>
            <a:r>
              <a:rPr lang="it-IT" dirty="0"/>
              <a:t>in appositi spazi</a:t>
            </a:r>
          </a:p>
          <a:p>
            <a:r>
              <a:rPr lang="it-IT" b="1" dirty="0"/>
              <a:t>Tardo Autunno</a:t>
            </a:r>
            <a:r>
              <a:rPr lang="it-IT" dirty="0"/>
              <a:t>: non sono stati notati miglioramenti in primavera</a:t>
            </a:r>
          </a:p>
          <a:p>
            <a:r>
              <a:rPr lang="it-IT" b="1" dirty="0"/>
              <a:t>Primavera</a:t>
            </a:r>
            <a:r>
              <a:rPr lang="it-IT" dirty="0"/>
              <a:t>: periodo migliore per la somministrazione</a:t>
            </a:r>
          </a:p>
          <a:p>
            <a:r>
              <a:rPr lang="it-IT" dirty="0"/>
              <a:t>Consumo giornaliero di una famiglia varia tra 10g e 60g/gg </a:t>
            </a:r>
          </a:p>
          <a:p>
            <a:r>
              <a:rPr lang="it-IT" dirty="0"/>
              <a:t>1 larva consuma 40-60mg per svilupparsi  totalmente</a:t>
            </a:r>
          </a:p>
          <a:p>
            <a:pPr marL="0" indent="0">
              <a:buNone/>
            </a:pPr>
            <a:r>
              <a:rPr lang="it-IT" dirty="0"/>
              <a:t> </a:t>
            </a:r>
          </a:p>
        </p:txBody>
      </p:sp>
      <p:sp>
        <p:nvSpPr>
          <p:cNvPr id="5" name="Rettangolo 4"/>
          <p:cNvSpPr/>
          <p:nvPr/>
        </p:nvSpPr>
        <p:spPr>
          <a:xfrm>
            <a:off x="8378585" y="1497685"/>
            <a:ext cx="1914879" cy="135773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Base di polline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8468896" y="4252539"/>
            <a:ext cx="1914879" cy="13577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Sostituti del polline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10474086" y="4252539"/>
            <a:ext cx="1654492" cy="20313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Più economico</a:t>
            </a:r>
          </a:p>
          <a:p>
            <a:endParaRPr lang="it-IT" dirty="0"/>
          </a:p>
          <a:p>
            <a:r>
              <a:rPr lang="it-IT" dirty="0"/>
              <a:t>Ma…</a:t>
            </a:r>
          </a:p>
          <a:p>
            <a:endParaRPr lang="it-IT" dirty="0"/>
          </a:p>
          <a:p>
            <a:r>
              <a:rPr lang="it-IT" dirty="0"/>
              <a:t>Pericolo di tossicità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8385448" y="2918525"/>
            <a:ext cx="1552398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Concentrati di polline d’api</a:t>
            </a:r>
          </a:p>
        </p:txBody>
      </p:sp>
      <p:cxnSp>
        <p:nvCxnSpPr>
          <p:cNvPr id="9" name="Connettore 2 8"/>
          <p:cNvCxnSpPr/>
          <p:nvPr/>
        </p:nvCxnSpPr>
        <p:spPr>
          <a:xfrm flipV="1">
            <a:off x="7114658" y="2276657"/>
            <a:ext cx="1072445" cy="3375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>
            <a:off x="7114658" y="2614187"/>
            <a:ext cx="1263927" cy="22153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8514596" y="5674673"/>
            <a:ext cx="1393330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/>
              <a:t>Soia</a:t>
            </a:r>
          </a:p>
          <a:p>
            <a:r>
              <a:rPr lang="it-IT" dirty="0"/>
              <a:t>Lieviti</a:t>
            </a:r>
          </a:p>
          <a:p>
            <a:r>
              <a:rPr lang="it-IT" dirty="0"/>
              <a:t>Latte</a:t>
            </a:r>
          </a:p>
          <a:p>
            <a:r>
              <a:rPr lang="it-IT" dirty="0"/>
              <a:t>Alghe, Etc.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10354951" y="1482233"/>
            <a:ext cx="1683316" cy="175432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Pericolo di contaminazione microbica</a:t>
            </a:r>
          </a:p>
          <a:p>
            <a:r>
              <a:rPr lang="it-IT" dirty="0"/>
              <a:t>(irradiazione sterilizzante)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0970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sz="2000" b="1" dirty="0"/>
              <a:t>proteine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2"/>
          <a:srcRect t="6369"/>
          <a:stretch/>
        </p:blipFill>
        <p:spPr>
          <a:xfrm>
            <a:off x="2640433" y="1682044"/>
            <a:ext cx="9016579" cy="5056096"/>
          </a:xfrm>
          <a:prstGeom prst="rect">
            <a:avLst/>
          </a:prstGeom>
        </p:spPr>
      </p:pic>
      <p:sp>
        <p:nvSpPr>
          <p:cNvPr id="6" name="Segnaposto contenuto 4"/>
          <p:cNvSpPr txBox="1">
            <a:spLocks/>
          </p:cNvSpPr>
          <p:nvPr/>
        </p:nvSpPr>
        <p:spPr>
          <a:xfrm>
            <a:off x="1772075" y="1066640"/>
            <a:ext cx="10227092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500" b="1" dirty="0"/>
              <a:t>Nutrizione proteica artificiale: consumo/</a:t>
            </a:r>
            <a:r>
              <a:rPr lang="it-IT" sz="2500" b="1" dirty="0">
                <a:solidFill>
                  <a:srgbClr val="FF0000"/>
                </a:solidFill>
              </a:rPr>
              <a:t>appetibilità</a:t>
            </a:r>
            <a:r>
              <a:rPr lang="it-IT" sz="2500" b="1" dirty="0"/>
              <a:t> a famiglia</a:t>
            </a:r>
          </a:p>
          <a:p>
            <a:pPr marL="0" indent="0">
              <a:buNone/>
            </a:pPr>
            <a:r>
              <a:rPr lang="it-IT" dirty="0"/>
              <a:t> </a:t>
            </a:r>
          </a:p>
        </p:txBody>
      </p:sp>
      <p:pic>
        <p:nvPicPr>
          <p:cNvPr id="5" name="Picture 2" descr="Cosa causa la perdita di appetito? » Sunmed Grou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35" y="3572141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37696" y="6621769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3" name="Rettangolo 2"/>
          <p:cNvSpPr/>
          <p:nvPr/>
        </p:nvSpPr>
        <p:spPr>
          <a:xfrm>
            <a:off x="3293638" y="3474719"/>
            <a:ext cx="5077336" cy="226423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4500025" y="3949896"/>
            <a:ext cx="1027612" cy="418011"/>
          </a:xfrm>
          <a:prstGeom prst="ellipse">
            <a:avLst/>
          </a:prstGeom>
          <a:noFill/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3293638" y="5426236"/>
            <a:ext cx="5077336" cy="3651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0571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5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500" dirty="0"/>
              <a:t>alimentazione artificiale; </a:t>
            </a:r>
            <a:r>
              <a:rPr lang="it-IT" sz="2500" b="1" dirty="0"/>
              <a:t>proteine</a:t>
            </a:r>
            <a:endParaRPr lang="it-IT" sz="25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1321424" y="1125661"/>
            <a:ext cx="10668412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500" b="1" dirty="0"/>
              <a:t>Nutrizione proteica artificiale: consumo/</a:t>
            </a:r>
            <a:r>
              <a:rPr lang="it-IT" sz="2500" b="1" dirty="0" err="1">
                <a:solidFill>
                  <a:srgbClr val="FF0000"/>
                </a:solidFill>
              </a:rPr>
              <a:t>appetibilitá</a:t>
            </a:r>
            <a:r>
              <a:rPr lang="it-IT" sz="2500" b="1" dirty="0"/>
              <a:t> a famiglia</a:t>
            </a:r>
          </a:p>
          <a:p>
            <a:pPr marL="0" indent="0">
              <a:buNone/>
            </a:pPr>
            <a:r>
              <a:rPr lang="it-IT" dirty="0"/>
              <a:t> 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b="4575"/>
          <a:stretch/>
        </p:blipFill>
        <p:spPr>
          <a:xfrm>
            <a:off x="2572376" y="1711207"/>
            <a:ext cx="8818114" cy="5039547"/>
          </a:xfrm>
          <a:prstGeom prst="rect">
            <a:avLst/>
          </a:prstGeom>
        </p:spPr>
      </p:pic>
      <p:pic>
        <p:nvPicPr>
          <p:cNvPr id="5" name="Picture 2" descr="Cosa causa la perdita di appetito? » Sunmed Grou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49" y="3546383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745325" y="6606828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7" name="Rettangolo 6"/>
          <p:cNvSpPr/>
          <p:nvPr/>
        </p:nvSpPr>
        <p:spPr>
          <a:xfrm>
            <a:off x="3203779" y="3659084"/>
            <a:ext cx="5182574" cy="37298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222890" y="4032070"/>
            <a:ext cx="5163463" cy="5834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4087699" y="5346383"/>
            <a:ext cx="1703501" cy="96994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3973593" y="5229098"/>
            <a:ext cx="1913402" cy="11710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6952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Saccarosio: cos'è, pro e contro di questo zuccher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21"/>
          <a:stretch/>
        </p:blipFill>
        <p:spPr bwMode="auto">
          <a:xfrm>
            <a:off x="0" y="2729870"/>
            <a:ext cx="12192000" cy="361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09750" y="1533185"/>
            <a:ext cx="9504362" cy="837686"/>
          </a:xfrm>
        </p:spPr>
        <p:txBody>
          <a:bodyPr/>
          <a:lstStyle/>
          <a:p>
            <a:r>
              <a:rPr lang="it-IT" b="1" dirty="0">
                <a:solidFill>
                  <a:schemeClr val="tx1"/>
                </a:solidFill>
              </a:rPr>
              <a:t>I glucidi</a:t>
            </a:r>
            <a:r>
              <a:rPr lang="it-IT" dirty="0">
                <a:solidFill>
                  <a:schemeClr val="tx1"/>
                </a:solidFill>
              </a:rPr>
              <a:t> (dal greco </a:t>
            </a:r>
            <a:r>
              <a:rPr lang="it-IT" dirty="0" err="1">
                <a:solidFill>
                  <a:schemeClr val="tx1"/>
                </a:solidFill>
              </a:rPr>
              <a:t>glucùs</a:t>
            </a:r>
            <a:r>
              <a:rPr lang="it-IT" dirty="0">
                <a:solidFill>
                  <a:schemeClr val="tx1"/>
                </a:solidFill>
              </a:rPr>
              <a:t> = "dolce") sono dei composti chimici organici formati da </a:t>
            </a:r>
            <a:r>
              <a:rPr lang="it-IT" b="1" dirty="0">
                <a:solidFill>
                  <a:schemeClr val="tx1"/>
                </a:solidFill>
              </a:rPr>
              <a:t>atomi di carbonio (C), idrogeno (H) e ossigeno (O)</a:t>
            </a:r>
          </a:p>
          <a:p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753170" y="6485910"/>
            <a:ext cx="6033962" cy="267530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5" name="Titolo 1"/>
          <p:cNvSpPr txBox="1">
            <a:spLocks noGrp="1"/>
          </p:cNvSpPr>
          <p:nvPr>
            <p:ph type="title"/>
          </p:nvPr>
        </p:nvSpPr>
        <p:spPr>
          <a:xfrm>
            <a:off x="2592925" y="99972"/>
            <a:ext cx="8911687" cy="128089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cosa sono i Carboidrati/Glucidi?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Gli zuccheri: dalla pasticceria alla biochimica umana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00"/>
          <a:stretch/>
        </p:blipFill>
        <p:spPr bwMode="auto">
          <a:xfrm>
            <a:off x="460375" y="4209457"/>
            <a:ext cx="2188785" cy="19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ucrose chemical structure | Download Scientific Diagr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12" y="4209457"/>
            <a:ext cx="3935096" cy="19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0" descr="Biochimica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72500" y="4209561"/>
            <a:ext cx="3278900" cy="1949311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589598" y="3687802"/>
            <a:ext cx="1930337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Monosaccaridi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9378804" y="3646670"/>
            <a:ext cx="1612942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Polisaccaridi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4862869" y="3646670"/>
            <a:ext cx="1495922" cy="369332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Disaccaridi </a:t>
            </a:r>
          </a:p>
        </p:txBody>
      </p:sp>
    </p:spTree>
    <p:extLst>
      <p:ext uri="{BB962C8B-B14F-4D97-AF65-F5344CB8AC3E}">
        <p14:creationId xmlns:p14="http://schemas.microsoft.com/office/powerpoint/2010/main" val="30628005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alimentazione artificiale; </a:t>
            </a:r>
            <a:r>
              <a:rPr lang="it-IT" b="1" dirty="0"/>
              <a:t>proteine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593637" y="1349429"/>
            <a:ext cx="9554915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/>
              <a:t>Nutrizione proteica artificiale: consumo/</a:t>
            </a:r>
            <a:r>
              <a:rPr lang="it-IT" b="1" dirty="0" err="1"/>
              <a:t>appetibilitá</a:t>
            </a:r>
            <a:r>
              <a:rPr lang="it-IT" b="1" dirty="0"/>
              <a:t> a famiglia</a:t>
            </a:r>
          </a:p>
          <a:p>
            <a:pPr marL="0" indent="0">
              <a:buNone/>
            </a:pPr>
            <a:r>
              <a:rPr lang="it-IT" dirty="0"/>
              <a:t>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-626" t="209" r="626" b="19965"/>
          <a:stretch/>
        </p:blipFill>
        <p:spPr>
          <a:xfrm>
            <a:off x="2357887" y="1919728"/>
            <a:ext cx="9016579" cy="4310622"/>
          </a:xfrm>
          <a:prstGeom prst="rect">
            <a:avLst/>
          </a:prstGeom>
        </p:spPr>
      </p:pic>
      <p:pic>
        <p:nvPicPr>
          <p:cNvPr id="4098" name="Picture 2" descr="Cosa causa la perdita di appetito? » Sunmed Grou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44" y="3458377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8" name="Rettangolo 7"/>
          <p:cNvSpPr/>
          <p:nvPr/>
        </p:nvSpPr>
        <p:spPr>
          <a:xfrm>
            <a:off x="4773602" y="4109766"/>
            <a:ext cx="1703501" cy="96994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4659496" y="3992481"/>
            <a:ext cx="1913402" cy="11710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81125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sz="2000" b="1" dirty="0"/>
              <a:t>proteine</a:t>
            </a:r>
            <a:endParaRPr lang="it-IT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139107" y="1976888"/>
            <a:ext cx="8911687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Nutrizione proteica artificiale:</a:t>
            </a:r>
          </a:p>
          <a:p>
            <a:pPr marL="0" indent="0">
              <a:buNone/>
            </a:pPr>
            <a:r>
              <a:rPr lang="it-IT" sz="2600" b="1" dirty="0"/>
              <a:t>Il Polline</a:t>
            </a:r>
          </a:p>
          <a:p>
            <a:r>
              <a:rPr lang="it-IT" dirty="0"/>
              <a:t>È più </a:t>
            </a:r>
            <a:r>
              <a:rPr lang="it-IT" dirty="0">
                <a:solidFill>
                  <a:srgbClr val="FF0000"/>
                </a:solidFill>
              </a:rPr>
              <a:t>appetibile</a:t>
            </a:r>
            <a:r>
              <a:rPr lang="it-IT" dirty="0"/>
              <a:t> rispetto ad altri preparati</a:t>
            </a:r>
          </a:p>
          <a:p>
            <a:r>
              <a:rPr lang="it-IT" dirty="0"/>
              <a:t>Contiene tutti gli </a:t>
            </a:r>
            <a:r>
              <a:rPr lang="it-IT" dirty="0">
                <a:solidFill>
                  <a:srgbClr val="FF0000"/>
                </a:solidFill>
              </a:rPr>
              <a:t>amminoacidi essenziali</a:t>
            </a:r>
          </a:p>
          <a:p>
            <a:r>
              <a:rPr lang="it-IT" dirty="0"/>
              <a:t>Contiene anche dei </a:t>
            </a:r>
            <a:r>
              <a:rPr lang="it-IT" dirty="0">
                <a:solidFill>
                  <a:srgbClr val="FF0000"/>
                </a:solidFill>
              </a:rPr>
              <a:t>lipidi </a:t>
            </a:r>
          </a:p>
          <a:p>
            <a:r>
              <a:rPr lang="it-IT" dirty="0"/>
              <a:t>Contiene dei </a:t>
            </a:r>
            <a:r>
              <a:rPr lang="it-IT" dirty="0">
                <a:solidFill>
                  <a:srgbClr val="FF0000"/>
                </a:solidFill>
              </a:rPr>
              <a:t>fago-stimolanti </a:t>
            </a:r>
            <a:r>
              <a:rPr lang="it-IT" dirty="0"/>
              <a:t>naturali</a:t>
            </a:r>
          </a:p>
          <a:p>
            <a:endParaRPr lang="it-IT" dirty="0"/>
          </a:p>
          <a:p>
            <a:endParaRPr lang="it-IT" dirty="0"/>
          </a:p>
          <a:p>
            <a:pPr marL="0" indent="0">
              <a:buNone/>
            </a:pPr>
            <a:r>
              <a:rPr lang="it-IT" sz="2500" b="1" dirty="0"/>
              <a:t>Per cui la nutrizione a base di polline è tra le migliori</a:t>
            </a:r>
          </a:p>
        </p:txBody>
      </p:sp>
      <p:sp>
        <p:nvSpPr>
          <p:cNvPr id="5" name="Rettangolo 4"/>
          <p:cNvSpPr/>
          <p:nvPr/>
        </p:nvSpPr>
        <p:spPr>
          <a:xfrm>
            <a:off x="7997330" y="1819657"/>
            <a:ext cx="1914879" cy="135773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Base di polline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8004193" y="3240497"/>
            <a:ext cx="1552398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Concentrati di polline d’api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9973696" y="1804205"/>
            <a:ext cx="1683316" cy="175432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Pericolo di contaminazione microbica</a:t>
            </a:r>
          </a:p>
          <a:p>
            <a:r>
              <a:rPr lang="it-IT" dirty="0"/>
              <a:t>(irradiazione sterilizzante)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71" y="1780569"/>
            <a:ext cx="1508037" cy="1435913"/>
          </a:xfrm>
          <a:prstGeom prst="rect">
            <a:avLst/>
          </a:prstGeom>
        </p:spPr>
      </p:pic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4721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5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500" dirty="0"/>
              <a:t>alimentazione artificiale; </a:t>
            </a:r>
            <a:r>
              <a:rPr lang="it-IT" sz="2500" b="1" dirty="0"/>
              <a:t>proteine</a:t>
            </a:r>
            <a:endParaRPr lang="it-IT" sz="25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280769" y="1964010"/>
            <a:ext cx="5578122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500" b="1" dirty="0"/>
              <a:t>Nutrizione proteica artificiale:</a:t>
            </a:r>
          </a:p>
          <a:p>
            <a:pPr marL="0" indent="0">
              <a:buNone/>
            </a:pPr>
            <a:r>
              <a:rPr lang="it-IT" dirty="0"/>
              <a:t>Da un alimentazione proteica artificiale le nutrici sono in grado di </a:t>
            </a:r>
            <a:r>
              <a:rPr lang="it-IT" b="1" dirty="0"/>
              <a:t>allevare larve</a:t>
            </a:r>
            <a:endParaRPr lang="it-IT" dirty="0"/>
          </a:p>
          <a:p>
            <a:r>
              <a:rPr lang="it-IT" dirty="0"/>
              <a:t>Herbert et al. (1977) ha dimostrato che per svolgere </a:t>
            </a:r>
            <a:r>
              <a:rPr lang="it-IT" b="1" dirty="0"/>
              <a:t>al meglio questo compito </a:t>
            </a:r>
            <a:r>
              <a:rPr lang="it-IT" dirty="0"/>
              <a:t>i preparati proteici devono avere una concentrazione proteica di: </a:t>
            </a: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2" name="Ovale 1"/>
          <p:cNvSpPr/>
          <p:nvPr/>
        </p:nvSpPr>
        <p:spPr>
          <a:xfrm>
            <a:off x="1521832" y="4713664"/>
            <a:ext cx="2807595" cy="1275009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Panetti con </a:t>
            </a:r>
            <a:r>
              <a:rPr lang="it-IT" dirty="0" err="1"/>
              <a:t>max</a:t>
            </a:r>
            <a:r>
              <a:rPr lang="it-IT" dirty="0"/>
              <a:t> 30% di proteine</a:t>
            </a:r>
          </a:p>
        </p:txBody>
      </p:sp>
      <p:sp>
        <p:nvSpPr>
          <p:cNvPr id="9" name="Ovale 8"/>
          <p:cNvSpPr/>
          <p:nvPr/>
        </p:nvSpPr>
        <p:spPr>
          <a:xfrm>
            <a:off x="8759510" y="4765182"/>
            <a:ext cx="2807595" cy="12750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Panetti con + di 50% di proteine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315904" y="5988673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Optimum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9484274" y="3838418"/>
            <a:ext cx="1358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Da evitare</a:t>
            </a:r>
          </a:p>
        </p:txBody>
      </p:sp>
      <p:sp>
        <p:nvSpPr>
          <p:cNvPr id="7" name="Simbolo &quot;divieto&quot; 6"/>
          <p:cNvSpPr/>
          <p:nvPr/>
        </p:nvSpPr>
        <p:spPr>
          <a:xfrm>
            <a:off x="8880920" y="4232781"/>
            <a:ext cx="2564773" cy="2281229"/>
          </a:xfrm>
          <a:prstGeom prst="noSmoking">
            <a:avLst>
              <a:gd name="adj" fmla="val 629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312381" y="4621667"/>
            <a:ext cx="333937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+ larve </a:t>
            </a:r>
          </a:p>
          <a:p>
            <a:r>
              <a:rPr lang="it-IT" dirty="0"/>
              <a:t>+ api </a:t>
            </a:r>
          </a:p>
          <a:p>
            <a:r>
              <a:rPr lang="it-IT" dirty="0"/>
              <a:t>+ vita </a:t>
            </a:r>
            <a:r>
              <a:rPr lang="it-IT" dirty="0" err="1"/>
              <a:t>piú</a:t>
            </a:r>
            <a:r>
              <a:rPr lang="it-IT" dirty="0"/>
              <a:t> lunga</a:t>
            </a:r>
          </a:p>
          <a:p>
            <a:r>
              <a:rPr lang="it-IT" dirty="0"/>
              <a:t>+ scorte</a:t>
            </a:r>
          </a:p>
          <a:p>
            <a:r>
              <a:rPr lang="it-IT" dirty="0"/>
              <a:t>Ripresa primaverile + veloce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925629" y="6478941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915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000" dirty="0"/>
              <a:t>alimentazione artificiale; </a:t>
            </a:r>
            <a:r>
              <a:rPr lang="it-IT" b="1" dirty="0"/>
              <a:t>minerali</a:t>
            </a:r>
            <a:r>
              <a:rPr lang="it-IT" sz="2000" b="1" dirty="0"/>
              <a:t>, </a:t>
            </a:r>
            <a:r>
              <a:rPr lang="it-IT" sz="2000" dirty="0"/>
              <a:t>vitamine e lipidi</a:t>
            </a:r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449397" y="1539421"/>
            <a:ext cx="5578122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800" b="1" dirty="0"/>
              <a:t>Minerali</a:t>
            </a:r>
            <a:r>
              <a:rPr lang="it-IT" b="1" dirty="0"/>
              <a:t> </a:t>
            </a:r>
          </a:p>
          <a:p>
            <a:pPr marL="0" indent="0">
              <a:buNone/>
            </a:pPr>
            <a:r>
              <a:rPr lang="it-IT" dirty="0"/>
              <a:t>Sono normalmente ottenuti dal </a:t>
            </a:r>
            <a:r>
              <a:rPr lang="it-IT" b="1" dirty="0"/>
              <a:t>polline, dal nettare e dall’acqua</a:t>
            </a:r>
          </a:p>
          <a:p>
            <a:pPr marL="0" indent="0">
              <a:buNone/>
            </a:pPr>
            <a:r>
              <a:rPr lang="it-IT" dirty="0"/>
              <a:t>Sono essenziali per lo </a:t>
            </a:r>
            <a:r>
              <a:rPr lang="it-IT" b="1" dirty="0"/>
              <a:t>sviluppo delle larve</a:t>
            </a:r>
          </a:p>
          <a:p>
            <a:pPr marL="0" indent="0">
              <a:buNone/>
            </a:pPr>
            <a:r>
              <a:rPr lang="it-IT" dirty="0"/>
              <a:t>Possono essere </a:t>
            </a:r>
            <a:r>
              <a:rPr lang="it-IT" b="1" dirty="0"/>
              <a:t>addizionati </a:t>
            </a:r>
            <a:r>
              <a:rPr lang="it-IT" dirty="0"/>
              <a:t>nei preparati supplementari :</a:t>
            </a:r>
          </a:p>
          <a:p>
            <a:r>
              <a:rPr lang="it-IT" dirty="0"/>
              <a:t>Max 1% di ceneri di polline</a:t>
            </a:r>
          </a:p>
          <a:p>
            <a:r>
              <a:rPr lang="it-IT" dirty="0"/>
              <a:t>Potassio 1000ppm</a:t>
            </a:r>
          </a:p>
          <a:p>
            <a:r>
              <a:rPr lang="it-IT" dirty="0"/>
              <a:t>Calcio 500ppm</a:t>
            </a:r>
          </a:p>
          <a:p>
            <a:r>
              <a:rPr lang="it-IT" dirty="0"/>
              <a:t>Magnesio 300ppm</a:t>
            </a:r>
          </a:p>
          <a:p>
            <a:r>
              <a:rPr lang="it-IT" dirty="0"/>
              <a:t>Sodio zinco manganese ferro e rame 50ppm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8489734" y="6167838"/>
            <a:ext cx="3403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1B1C20"/>
                </a:solidFill>
                <a:latin typeface="Times-Roman"/>
              </a:rPr>
              <a:t>Herbert and </a:t>
            </a:r>
            <a:r>
              <a:rPr lang="it-IT" dirty="0" err="1">
                <a:solidFill>
                  <a:srgbClr val="1B1C20"/>
                </a:solidFill>
                <a:latin typeface="Times-Roman"/>
              </a:rPr>
              <a:t>Shimanuki</a:t>
            </a:r>
            <a:r>
              <a:rPr lang="it-IT" dirty="0">
                <a:solidFill>
                  <a:srgbClr val="1B1C20"/>
                </a:solidFill>
                <a:latin typeface="Times-Roman"/>
              </a:rPr>
              <a:t> (</a:t>
            </a:r>
            <a:r>
              <a:rPr lang="it-IT" dirty="0">
                <a:solidFill>
                  <a:srgbClr val="0000FF"/>
                </a:solidFill>
                <a:latin typeface="Times-Roman"/>
              </a:rPr>
              <a:t>1978</a:t>
            </a:r>
            <a:r>
              <a:rPr lang="it-IT" dirty="0">
                <a:solidFill>
                  <a:srgbClr val="1B1C20"/>
                </a:solidFill>
                <a:latin typeface="Times-Roman"/>
              </a:rPr>
              <a:t>b)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506354" y="2706751"/>
            <a:ext cx="3376090" cy="1890611"/>
          </a:xfrm>
          <a:prstGeom prst="rect">
            <a:avLst/>
          </a:prstGeo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570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200" dirty="0"/>
              <a:t>alimentazione artificiale; minerali, </a:t>
            </a:r>
            <a:r>
              <a:rPr lang="it-IT" b="1" dirty="0"/>
              <a:t>vitamine </a:t>
            </a:r>
            <a:r>
              <a:rPr lang="it-IT" sz="2100" dirty="0"/>
              <a:t>e lipidi</a:t>
            </a:r>
            <a:endParaRPr lang="it-IT" sz="2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280769" y="1964010"/>
            <a:ext cx="7307368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Le Vitamine </a:t>
            </a:r>
            <a:r>
              <a:rPr lang="it-IT" dirty="0"/>
              <a:t>Sono normalmente ottenuti dal </a:t>
            </a:r>
            <a:r>
              <a:rPr lang="it-IT" b="1" dirty="0"/>
              <a:t>polline e dal nettare</a:t>
            </a:r>
          </a:p>
          <a:p>
            <a:pPr marL="0" indent="0">
              <a:buNone/>
            </a:pPr>
            <a:endParaRPr lang="it-IT" b="1" dirty="0"/>
          </a:p>
          <a:p>
            <a:r>
              <a:rPr lang="it-IT" b="1" dirty="0" err="1"/>
              <a:t>Vit</a:t>
            </a:r>
            <a:r>
              <a:rPr lang="it-IT" b="1" dirty="0"/>
              <a:t> C </a:t>
            </a:r>
            <a:r>
              <a:rPr lang="it-IT" dirty="0"/>
              <a:t>non essenziale perché prodotta dalle api stesse con la flora simbiontica</a:t>
            </a:r>
          </a:p>
          <a:p>
            <a:pPr marL="0" indent="0">
              <a:buNone/>
            </a:pPr>
            <a:r>
              <a:rPr lang="it-IT" b="1" dirty="0" err="1"/>
              <a:t>Vit</a:t>
            </a:r>
            <a:r>
              <a:rPr lang="it-IT" b="1" dirty="0"/>
              <a:t> A </a:t>
            </a:r>
          </a:p>
          <a:p>
            <a:pPr marL="0" indent="0">
              <a:buNone/>
            </a:pPr>
            <a:r>
              <a:rPr lang="it-IT" b="1" dirty="0" err="1"/>
              <a:t>Vit</a:t>
            </a:r>
            <a:r>
              <a:rPr lang="it-IT" b="1" dirty="0"/>
              <a:t> D </a:t>
            </a:r>
          </a:p>
          <a:p>
            <a:pPr marL="0" indent="0">
              <a:buNone/>
            </a:pPr>
            <a:r>
              <a:rPr lang="it-IT" b="1" dirty="0" err="1"/>
              <a:t>Vit</a:t>
            </a:r>
            <a:r>
              <a:rPr lang="it-IT" b="1" dirty="0"/>
              <a:t> E </a:t>
            </a:r>
          </a:p>
          <a:p>
            <a:pPr marL="0" indent="0">
              <a:buNone/>
            </a:pPr>
            <a:r>
              <a:rPr lang="it-IT" b="1" dirty="0" err="1"/>
              <a:t>Vit</a:t>
            </a:r>
            <a:r>
              <a:rPr lang="it-IT" b="1" dirty="0"/>
              <a:t> K </a:t>
            </a:r>
          </a:p>
          <a:p>
            <a:pPr marL="0" indent="0">
              <a:buNone/>
            </a:pPr>
            <a:endParaRPr lang="it-IT" b="1" dirty="0"/>
          </a:p>
          <a:p>
            <a:r>
              <a:rPr lang="it-IT" b="1" dirty="0" err="1"/>
              <a:t>Piridoxyna</a:t>
            </a:r>
            <a:r>
              <a:rPr lang="it-IT" b="1" dirty="0"/>
              <a:t> (Vitamina B) </a:t>
            </a:r>
            <a:r>
              <a:rPr lang="it-IT" dirty="0"/>
              <a:t>essenziale per lo sviluppo delle larve </a:t>
            </a:r>
          </a:p>
          <a:p>
            <a:pPr marL="0" indent="0">
              <a:buNone/>
            </a:pPr>
            <a:r>
              <a:rPr lang="it-IT" dirty="0"/>
              <a:t>Da addizionare all’alimentazione 2mg/kg </a:t>
            </a:r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3" name="Doppia parentesi graffa 2"/>
          <p:cNvSpPr/>
          <p:nvPr/>
        </p:nvSpPr>
        <p:spPr>
          <a:xfrm>
            <a:off x="1811827" y="3374783"/>
            <a:ext cx="1479862" cy="1867436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3683563" y="4123835"/>
            <a:ext cx="5431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Migliorano la qualità della covata e delle larve</a:t>
            </a:r>
          </a:p>
        </p:txBody>
      </p:sp>
      <p:sp>
        <p:nvSpPr>
          <p:cNvPr id="7" name="Rettangolo 6"/>
          <p:cNvSpPr/>
          <p:nvPr/>
        </p:nvSpPr>
        <p:spPr>
          <a:xfrm>
            <a:off x="8992764" y="6386164"/>
            <a:ext cx="37391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Anderson and </a:t>
            </a:r>
            <a:r>
              <a:rPr lang="it-IT" dirty="0" err="1"/>
              <a:t>Dietz</a:t>
            </a:r>
            <a:r>
              <a:rPr lang="it-IT" dirty="0"/>
              <a:t> (1976)</a:t>
            </a:r>
          </a:p>
        </p:txBody>
      </p:sp>
      <p:pic>
        <p:nvPicPr>
          <p:cNvPr id="1026" name="Picture 2" descr="Vitamine: indicazioni, controindicazioni, fonti e carenza | Torrinomedic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6" t="7158" r="6826"/>
          <a:stretch/>
        </p:blipFill>
        <p:spPr bwMode="auto">
          <a:xfrm rot="16200000">
            <a:off x="-1143659" y="3314415"/>
            <a:ext cx="4327666" cy="131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589210" y="649287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9287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200" dirty="0"/>
              <a:t>alimentazione artificiale; minerali, vitamine e</a:t>
            </a:r>
            <a:r>
              <a:rPr lang="it-IT" sz="2200" b="1" dirty="0"/>
              <a:t> </a:t>
            </a:r>
            <a:r>
              <a:rPr lang="it-IT" b="1" dirty="0"/>
              <a:t>lipidi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375922" y="1670589"/>
            <a:ext cx="9376244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Lipidi e corpo grasso, punto cardine di una corretta alimentazione</a:t>
            </a:r>
          </a:p>
          <a:p>
            <a:r>
              <a:rPr lang="it-IT" dirty="0"/>
              <a:t>Sono importantissimi per lo </a:t>
            </a:r>
            <a:r>
              <a:rPr lang="it-IT" b="1" dirty="0"/>
              <a:t>sviluppo delle larve</a:t>
            </a:r>
          </a:p>
          <a:p>
            <a:r>
              <a:rPr lang="it-IT" dirty="0"/>
              <a:t>Importante fonte di </a:t>
            </a:r>
            <a:r>
              <a:rPr lang="it-IT" b="1" dirty="0"/>
              <a:t>scorta energetica </a:t>
            </a:r>
            <a:r>
              <a:rPr lang="it-IT" dirty="0"/>
              <a:t>per le api adulte</a:t>
            </a:r>
          </a:p>
          <a:p>
            <a:r>
              <a:rPr lang="it-IT" dirty="0"/>
              <a:t>Sono dei </a:t>
            </a:r>
            <a:r>
              <a:rPr lang="it-IT" b="1" dirty="0"/>
              <a:t>precursori per gli steroli </a:t>
            </a:r>
            <a:r>
              <a:rPr lang="it-IT" dirty="0"/>
              <a:t>(essenziali)</a:t>
            </a:r>
          </a:p>
          <a:p>
            <a:r>
              <a:rPr lang="it-IT" dirty="0"/>
              <a:t>I fitosteroli provenienti dal polline vengono trasformati in: 24-methylene-cholesterolo</a:t>
            </a:r>
            <a:r>
              <a:rPr lang="en-US" dirty="0"/>
              <a:t> (</a:t>
            </a:r>
            <a:r>
              <a:rPr lang="en-US" dirty="0" err="1"/>
              <a:t>sterolo</a:t>
            </a:r>
            <a:r>
              <a:rPr lang="en-US" dirty="0"/>
              <a:t> </a:t>
            </a:r>
            <a:r>
              <a:rPr lang="en-US" dirty="0" err="1"/>
              <a:t>maggiormente</a:t>
            </a:r>
            <a:r>
              <a:rPr lang="en-US" dirty="0"/>
              <a:t> </a:t>
            </a:r>
            <a:r>
              <a:rPr lang="en-US" dirty="0" err="1"/>
              <a:t>presente</a:t>
            </a:r>
            <a:r>
              <a:rPr lang="en-US" dirty="0"/>
              <a:t>), </a:t>
            </a:r>
            <a:r>
              <a:rPr lang="en-US" dirty="0" err="1"/>
              <a:t>sitosterolo</a:t>
            </a:r>
            <a:r>
              <a:rPr lang="en-US" dirty="0"/>
              <a:t> e </a:t>
            </a:r>
            <a:r>
              <a:rPr lang="en-US" dirty="0" err="1"/>
              <a:t>isofucosterolo</a:t>
            </a:r>
            <a:endParaRPr lang="en-US" dirty="0"/>
          </a:p>
          <a:p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2" name="Rettangolo 1"/>
          <p:cNvSpPr/>
          <p:nvPr/>
        </p:nvSpPr>
        <p:spPr>
          <a:xfrm>
            <a:off x="9802436" y="6557827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1B1C20"/>
                </a:solidFill>
                <a:latin typeface="Times-Roman"/>
              </a:rPr>
              <a:t>Herbert et al., </a:t>
            </a:r>
            <a:r>
              <a:rPr lang="it-IT" dirty="0">
                <a:solidFill>
                  <a:srgbClr val="0000FF"/>
                </a:solidFill>
                <a:latin typeface="Times-Roman"/>
              </a:rPr>
              <a:t>1980</a:t>
            </a:r>
            <a:r>
              <a:rPr lang="it-IT" dirty="0">
                <a:solidFill>
                  <a:srgbClr val="1B1C20"/>
                </a:solidFill>
                <a:latin typeface="Times-Roman"/>
              </a:rPr>
              <a:t>b</a:t>
            </a:r>
            <a:endParaRPr lang="it-IT" dirty="0"/>
          </a:p>
        </p:txBody>
      </p:sp>
      <p:grpSp>
        <p:nvGrpSpPr>
          <p:cNvPr id="3" name="Gruppo 2"/>
          <p:cNvGrpSpPr/>
          <p:nvPr/>
        </p:nvGrpSpPr>
        <p:grpSpPr>
          <a:xfrm>
            <a:off x="182879" y="1670589"/>
            <a:ext cx="1681895" cy="4939995"/>
            <a:chOff x="10788567" y="2163349"/>
            <a:chExt cx="1250458" cy="4068795"/>
          </a:xfrm>
        </p:grpSpPr>
        <p:pic>
          <p:nvPicPr>
            <p:cNvPr id="3074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63" t="15326" r="-1120" b="38505"/>
            <a:stretch/>
          </p:blipFill>
          <p:spPr bwMode="auto">
            <a:xfrm>
              <a:off x="10788567" y="3951367"/>
              <a:ext cx="1250458" cy="2280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" t="14986" r="64018" b="33567"/>
            <a:stretch/>
          </p:blipFill>
          <p:spPr bwMode="auto">
            <a:xfrm>
              <a:off x="10788567" y="2163349"/>
              <a:ext cx="1229950" cy="1806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679226" y="6562034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10" name="Rettangolo 9"/>
          <p:cNvSpPr/>
          <p:nvPr/>
        </p:nvSpPr>
        <p:spPr>
          <a:xfrm>
            <a:off x="2123552" y="4725866"/>
            <a:ext cx="2405575" cy="18710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Alimentazione artificiale</a:t>
            </a:r>
            <a:endParaRPr lang="it-IT" b="1" dirty="0"/>
          </a:p>
        </p:txBody>
      </p:sp>
      <p:sp>
        <p:nvSpPr>
          <p:cNvPr id="11" name="Rettangolo 10"/>
          <p:cNvSpPr/>
          <p:nvPr/>
        </p:nvSpPr>
        <p:spPr>
          <a:xfrm>
            <a:off x="5609995" y="4725866"/>
            <a:ext cx="2405575" cy="18710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/>
              <a:t>Methylene</a:t>
            </a:r>
            <a:r>
              <a:rPr lang="it-IT" b="1" dirty="0"/>
              <a:t>-colesterolo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9096438" y="4739580"/>
            <a:ext cx="2405575" cy="18710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endParaRPr lang="it-IT" dirty="0"/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allungano la vita delle api</a:t>
            </a:r>
          </a:p>
          <a:p>
            <a:pPr marL="342900" indent="-342900">
              <a:buFont typeface="+mj-lt"/>
              <a:buAutoNum type="arabicPeriod"/>
            </a:pPr>
            <a:endParaRPr lang="it-IT" dirty="0"/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stimolano l’allevamento di covata</a:t>
            </a:r>
            <a:endParaRPr lang="it-IT" b="1" dirty="0"/>
          </a:p>
          <a:p>
            <a:endParaRPr lang="it-IT" b="1" dirty="0"/>
          </a:p>
        </p:txBody>
      </p:sp>
      <p:sp>
        <p:nvSpPr>
          <p:cNvPr id="13" name="Più 12"/>
          <p:cNvSpPr/>
          <p:nvPr/>
        </p:nvSpPr>
        <p:spPr>
          <a:xfrm>
            <a:off x="4932732" y="5520988"/>
            <a:ext cx="309092" cy="32197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Uguale 13"/>
          <p:cNvSpPr/>
          <p:nvPr/>
        </p:nvSpPr>
        <p:spPr>
          <a:xfrm>
            <a:off x="8422906" y="5533867"/>
            <a:ext cx="450761" cy="33485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5956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200" dirty="0"/>
              <a:t>alimentazione artificiale; minerali, vitamine e </a:t>
            </a:r>
            <a:r>
              <a:rPr lang="it-IT" b="1" dirty="0"/>
              <a:t>lipidi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280768" y="1912494"/>
            <a:ext cx="9376244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Lipidi </a:t>
            </a:r>
            <a:r>
              <a:rPr lang="it-IT" b="1" dirty="0">
                <a:sym typeface="Wingdings" panose="05000000000000000000" pitchFamily="2" charset="2"/>
              </a:rPr>
              <a:t></a:t>
            </a:r>
            <a:r>
              <a:rPr lang="it-IT" b="1" dirty="0"/>
              <a:t> corpo grasso</a:t>
            </a:r>
          </a:p>
          <a:p>
            <a:r>
              <a:rPr lang="it-IT" dirty="0"/>
              <a:t>In natura le api se ne approvvigionano esclusivamente dal polline</a:t>
            </a:r>
          </a:p>
          <a:p>
            <a:r>
              <a:rPr lang="it-IT" dirty="0"/>
              <a:t>La sua presenza è strettamente legata alla </a:t>
            </a:r>
            <a:r>
              <a:rPr lang="it-IT" dirty="0">
                <a:solidFill>
                  <a:srgbClr val="FF0000"/>
                </a:solidFill>
              </a:rPr>
              <a:t>longevità dell’ape per il 56%</a:t>
            </a:r>
          </a:p>
          <a:p>
            <a:r>
              <a:rPr lang="it-IT" dirty="0"/>
              <a:t>Di fondamentale importanza </a:t>
            </a:r>
            <a:r>
              <a:rPr lang="it-IT" dirty="0">
                <a:solidFill>
                  <a:srgbClr val="FF0000"/>
                </a:solidFill>
              </a:rPr>
              <a:t>per superare gli inverni </a:t>
            </a:r>
            <a:r>
              <a:rPr lang="it-IT" dirty="0"/>
              <a:t>freddi</a:t>
            </a:r>
          </a:p>
          <a:p>
            <a:endParaRPr lang="it-IT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2" name="Rettangolo 1"/>
          <p:cNvSpPr/>
          <p:nvPr/>
        </p:nvSpPr>
        <p:spPr>
          <a:xfrm>
            <a:off x="9644664" y="6232144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1B1C20"/>
                </a:solidFill>
                <a:latin typeface="Times-Roman"/>
              </a:rPr>
              <a:t>Herbert et al., </a:t>
            </a:r>
            <a:r>
              <a:rPr lang="it-IT" dirty="0">
                <a:solidFill>
                  <a:srgbClr val="0000FF"/>
                </a:solidFill>
                <a:latin typeface="Times-Roman"/>
              </a:rPr>
              <a:t>1980</a:t>
            </a:r>
            <a:r>
              <a:rPr lang="it-IT" dirty="0">
                <a:solidFill>
                  <a:srgbClr val="1B1C20"/>
                </a:solidFill>
                <a:latin typeface="Times-Roman"/>
              </a:rPr>
              <a:t>b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280" y="3734537"/>
            <a:ext cx="4726743" cy="2493395"/>
          </a:xfrm>
          <a:prstGeom prst="rect">
            <a:avLst/>
          </a:prstGeom>
        </p:spPr>
      </p:pic>
      <p:grpSp>
        <p:nvGrpSpPr>
          <p:cNvPr id="7" name="Gruppo 6"/>
          <p:cNvGrpSpPr/>
          <p:nvPr/>
        </p:nvGrpSpPr>
        <p:grpSpPr>
          <a:xfrm>
            <a:off x="766717" y="1822989"/>
            <a:ext cx="1250458" cy="4068795"/>
            <a:chOff x="10788567" y="2163349"/>
            <a:chExt cx="1250458" cy="4068795"/>
          </a:xfrm>
        </p:grpSpPr>
        <p:pic>
          <p:nvPicPr>
            <p:cNvPr id="8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63" t="15326" r="-1120" b="38505"/>
            <a:stretch/>
          </p:blipFill>
          <p:spPr bwMode="auto">
            <a:xfrm>
              <a:off x="10788567" y="3951367"/>
              <a:ext cx="1250458" cy="2280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" t="14986" r="64018" b="33567"/>
            <a:stretch/>
          </p:blipFill>
          <p:spPr bwMode="auto">
            <a:xfrm>
              <a:off x="10788567" y="2163349"/>
              <a:ext cx="1229950" cy="1806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08145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200" dirty="0"/>
              <a:t>alimentazione artificiale; minerali vitamine e </a:t>
            </a:r>
            <a:r>
              <a:rPr lang="it-IT" b="1" dirty="0"/>
              <a:t>lipidi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325249" y="1811951"/>
            <a:ext cx="9376244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Lipidi --&gt; corpo grasso --&gt;</a:t>
            </a:r>
            <a:r>
              <a:rPr lang="it-IT" sz="2500" b="1" dirty="0" err="1">
                <a:solidFill>
                  <a:srgbClr val="FF0000"/>
                </a:solidFill>
              </a:rPr>
              <a:t>Vitellogenina</a:t>
            </a:r>
            <a:r>
              <a:rPr lang="it-IT" b="1" dirty="0"/>
              <a:t> (proteina)</a:t>
            </a:r>
          </a:p>
          <a:p>
            <a:pPr marL="0" indent="0">
              <a:buNone/>
            </a:pPr>
            <a:r>
              <a:rPr lang="it-IT" dirty="0"/>
              <a:t>La </a:t>
            </a:r>
            <a:r>
              <a:rPr lang="it-IT" dirty="0" err="1"/>
              <a:t>vitellogenina</a:t>
            </a:r>
            <a:r>
              <a:rPr lang="it-IT" dirty="0"/>
              <a:t> è la più importante </a:t>
            </a:r>
            <a:r>
              <a:rPr lang="it-IT" b="1" dirty="0"/>
              <a:t>PROTEINA D</a:t>
            </a:r>
            <a:r>
              <a:rPr lang="it-IT" dirty="0"/>
              <a:t>I </a:t>
            </a:r>
            <a:r>
              <a:rPr lang="it-IT" b="1" dirty="0"/>
              <a:t>STOCCAGGIO NEL CORPO GRASSO.</a:t>
            </a:r>
          </a:p>
          <a:p>
            <a:pPr marL="0" indent="0">
              <a:buNone/>
            </a:pPr>
            <a:r>
              <a:rPr lang="it-IT" dirty="0"/>
              <a:t>Riveste un ruolo cruciale nella riproduzione delle api: grazie a essa, questi insetti sono in grado di </a:t>
            </a:r>
            <a:r>
              <a:rPr lang="it-IT" b="1" dirty="0">
                <a:solidFill>
                  <a:srgbClr val="FF0000"/>
                </a:solidFill>
              </a:rPr>
              <a:t>trasferire alla prole una </a:t>
            </a:r>
            <a:r>
              <a:rPr lang="it-IT" sz="2500" b="1" dirty="0">
                <a:solidFill>
                  <a:srgbClr val="FF0000"/>
                </a:solidFill>
              </a:rPr>
              <a:t>competenza immunitaria</a:t>
            </a:r>
            <a:r>
              <a:rPr lang="it-IT" sz="2500" dirty="0">
                <a:solidFill>
                  <a:srgbClr val="FF0000"/>
                </a:solidFill>
              </a:rPr>
              <a:t> </a:t>
            </a:r>
            <a:r>
              <a:rPr lang="it-IT" dirty="0"/>
              <a:t>che permette di affrontare le infezioni che potrebbe contrarre dopo la nascita. </a:t>
            </a:r>
          </a:p>
          <a:p>
            <a:pPr marL="0" indent="0">
              <a:buNone/>
            </a:pPr>
            <a:r>
              <a:rPr lang="it-IT" dirty="0"/>
              <a:t>(Arizona State </a:t>
            </a:r>
            <a:r>
              <a:rPr lang="it-IT" dirty="0" err="1"/>
              <a:t>University</a:t>
            </a:r>
            <a:r>
              <a:rPr lang="it-IT" dirty="0"/>
              <a:t> e dell'Università di Helsinki), guidati da </a:t>
            </a:r>
            <a:r>
              <a:rPr lang="it-IT" dirty="0" err="1"/>
              <a:t>Heli</a:t>
            </a:r>
            <a:r>
              <a:rPr lang="it-IT" dirty="0"/>
              <a:t> </a:t>
            </a:r>
            <a:r>
              <a:rPr lang="it-IT" dirty="0" err="1"/>
              <a:t>Salmela</a:t>
            </a:r>
            <a:r>
              <a:rPr lang="it-IT" dirty="0"/>
              <a:t> </a:t>
            </a:r>
          </a:p>
          <a:p>
            <a:endParaRPr lang="it-IT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476756" y="4852430"/>
            <a:ext cx="2537137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Frammenti di batteri patogeni legati alla vitellogena in pappa reale per regina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8204639" y="4986287"/>
            <a:ext cx="3496854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le api nasciture avranno già un sistema immunitario attivo contro queste patologie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276961" y="5124787"/>
            <a:ext cx="1917531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Dalla regina alle uova</a:t>
            </a:r>
          </a:p>
        </p:txBody>
      </p:sp>
      <p:sp>
        <p:nvSpPr>
          <p:cNvPr id="9" name="Freccia a destra 8"/>
          <p:cNvSpPr/>
          <p:nvPr/>
        </p:nvSpPr>
        <p:spPr>
          <a:xfrm>
            <a:off x="4185634" y="5392933"/>
            <a:ext cx="631065" cy="167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9"/>
          <p:cNvSpPr/>
          <p:nvPr/>
        </p:nvSpPr>
        <p:spPr>
          <a:xfrm>
            <a:off x="7384033" y="5359497"/>
            <a:ext cx="631065" cy="167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1" name="Gruppo 10"/>
          <p:cNvGrpSpPr/>
          <p:nvPr/>
        </p:nvGrpSpPr>
        <p:grpSpPr>
          <a:xfrm>
            <a:off x="226298" y="1489734"/>
            <a:ext cx="1250458" cy="4068795"/>
            <a:chOff x="10788567" y="2163349"/>
            <a:chExt cx="1250458" cy="4068795"/>
          </a:xfrm>
        </p:grpSpPr>
        <p:pic>
          <p:nvPicPr>
            <p:cNvPr id="12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63" t="15326" r="-1120" b="38505"/>
            <a:stretch/>
          </p:blipFill>
          <p:spPr bwMode="auto">
            <a:xfrm>
              <a:off x="10788567" y="3951367"/>
              <a:ext cx="1250458" cy="2280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" t="14986" r="64018" b="33567"/>
            <a:stretch/>
          </p:blipFill>
          <p:spPr bwMode="auto">
            <a:xfrm>
              <a:off x="10788567" y="2163349"/>
              <a:ext cx="1229950" cy="1806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4961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54033" y="178208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200" dirty="0"/>
              <a:t>alimentazione artificiale; minerali vitamine e </a:t>
            </a:r>
            <a:r>
              <a:rPr lang="it-IT" b="1" dirty="0"/>
              <a:t>lipidi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47187" y="3452380"/>
            <a:ext cx="5760056" cy="29199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b="1" dirty="0">
                <a:solidFill>
                  <a:srgbClr val="FF0000"/>
                </a:solidFill>
              </a:rPr>
              <a:t>Attenzione!</a:t>
            </a:r>
          </a:p>
          <a:p>
            <a:pPr marL="0" indent="0">
              <a:buNone/>
            </a:pPr>
            <a:endParaRPr lang="it-IT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it-IT" dirty="0"/>
              <a:t>Per trasformare in calore zuccheri occorrono dei </a:t>
            </a:r>
            <a:r>
              <a:rPr lang="it-IT" b="1" dirty="0"/>
              <a:t>catalizzatori (vitamine e oligoelementi)</a:t>
            </a:r>
            <a:r>
              <a:rPr lang="it-IT" dirty="0"/>
              <a:t>.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Se essi non sono contenuti nel cibo, le api sono obbligate a consumare le loro </a:t>
            </a:r>
            <a:r>
              <a:rPr lang="it-IT" b="1" dirty="0"/>
              <a:t>riserve contenute nel CORPO GRASSO. </a:t>
            </a:r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>
          <a:xfrm>
            <a:off x="2768994" y="649287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grpSp>
        <p:nvGrpSpPr>
          <p:cNvPr id="47" name="Gruppo 46"/>
          <p:cNvGrpSpPr/>
          <p:nvPr/>
        </p:nvGrpSpPr>
        <p:grpSpPr>
          <a:xfrm>
            <a:off x="6653348" y="1194017"/>
            <a:ext cx="5347063" cy="1196118"/>
            <a:chOff x="532139" y="1432450"/>
            <a:chExt cx="5419140" cy="1269897"/>
          </a:xfrm>
        </p:grpSpPr>
        <p:grpSp>
          <p:nvGrpSpPr>
            <p:cNvPr id="31" name="Gruppo 30"/>
            <p:cNvGrpSpPr/>
            <p:nvPr/>
          </p:nvGrpSpPr>
          <p:grpSpPr>
            <a:xfrm>
              <a:off x="532139" y="1432450"/>
              <a:ext cx="5419140" cy="1269897"/>
              <a:chOff x="6407100" y="1088222"/>
              <a:chExt cx="5419140" cy="1269897"/>
            </a:xfrm>
          </p:grpSpPr>
          <p:grpSp>
            <p:nvGrpSpPr>
              <p:cNvPr id="26" name="Gruppo 25"/>
              <p:cNvGrpSpPr/>
              <p:nvPr/>
            </p:nvGrpSpPr>
            <p:grpSpPr>
              <a:xfrm>
                <a:off x="6407100" y="1710197"/>
                <a:ext cx="5419140" cy="647922"/>
                <a:chOff x="6407100" y="1702750"/>
                <a:chExt cx="5419140" cy="647922"/>
              </a:xfrm>
            </p:grpSpPr>
            <p:sp>
              <p:nvSpPr>
                <p:cNvPr id="11" name="CasellaDiTesto 10"/>
                <p:cNvSpPr txBox="1"/>
                <p:nvPr/>
              </p:nvSpPr>
              <p:spPr>
                <a:xfrm>
                  <a:off x="7822391" y="1704341"/>
                  <a:ext cx="2304061" cy="646331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dirty="0"/>
                    <a:t>Movimento della muscolatura alare</a:t>
                  </a:r>
                </a:p>
              </p:txBody>
            </p:sp>
            <p:sp>
              <p:nvSpPr>
                <p:cNvPr id="16" name="CasellaDiTesto 15"/>
                <p:cNvSpPr txBox="1"/>
                <p:nvPr/>
              </p:nvSpPr>
              <p:spPr>
                <a:xfrm>
                  <a:off x="6407100" y="1702750"/>
                  <a:ext cx="1049509" cy="369332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dirty="0"/>
                    <a:t>Miele  </a:t>
                  </a:r>
                </a:p>
              </p:txBody>
            </p:sp>
            <p:sp>
              <p:nvSpPr>
                <p:cNvPr id="17" name="CasellaDiTesto 16"/>
                <p:cNvSpPr txBox="1"/>
                <p:nvPr/>
              </p:nvSpPr>
              <p:spPr>
                <a:xfrm>
                  <a:off x="10709837" y="1807746"/>
                  <a:ext cx="1116403" cy="369332"/>
                </a:xfrm>
                <a:prstGeom prst="rect">
                  <a:avLst/>
                </a:prstGeom>
                <a:solidFill>
                  <a:srgbClr val="FF0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dirty="0"/>
                    <a:t>Calore </a:t>
                  </a:r>
                </a:p>
              </p:txBody>
            </p:sp>
            <p:sp>
              <p:nvSpPr>
                <p:cNvPr id="19" name="Uguale 18"/>
                <p:cNvSpPr/>
                <p:nvPr/>
              </p:nvSpPr>
              <p:spPr>
                <a:xfrm>
                  <a:off x="10178706" y="1842227"/>
                  <a:ext cx="450761" cy="334851"/>
                </a:xfrm>
                <a:prstGeom prst="mathEqual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dirty="0">
                      <a:solidFill>
                        <a:schemeClr val="tx1"/>
                      </a:solidFill>
                    </a:rPr>
                    <a:t>,</a:t>
                  </a:r>
                </a:p>
              </p:txBody>
            </p:sp>
          </p:grpSp>
          <p:sp>
            <p:nvSpPr>
              <p:cNvPr id="27" name="Freccia circolare in giù 26"/>
              <p:cNvSpPr/>
              <p:nvPr/>
            </p:nvSpPr>
            <p:spPr>
              <a:xfrm>
                <a:off x="6997635" y="1349832"/>
                <a:ext cx="1789314" cy="378015"/>
              </a:xfrm>
              <a:prstGeom prst="curvedDown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CasellaDiTesto 28"/>
              <p:cNvSpPr txBox="1"/>
              <p:nvPr/>
            </p:nvSpPr>
            <p:spPr>
              <a:xfrm>
                <a:off x="7586589" y="1088222"/>
                <a:ext cx="4716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2800" b="1" dirty="0">
                    <a:solidFill>
                      <a:srgbClr val="00B050"/>
                    </a:solidFill>
                  </a:rPr>
                  <a:t>SI</a:t>
                </a:r>
              </a:p>
            </p:txBody>
          </p:sp>
        </p:grpSp>
        <p:sp>
          <p:nvSpPr>
            <p:cNvPr id="36" name="Freccia a destra 35"/>
            <p:cNvSpPr/>
            <p:nvPr/>
          </p:nvSpPr>
          <p:spPr>
            <a:xfrm>
              <a:off x="1664648" y="2159431"/>
              <a:ext cx="268856" cy="1593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48" name="Gruppo 47"/>
          <p:cNvGrpSpPr/>
          <p:nvPr/>
        </p:nvGrpSpPr>
        <p:grpSpPr>
          <a:xfrm>
            <a:off x="6249910" y="3274423"/>
            <a:ext cx="5341200" cy="3046936"/>
            <a:chOff x="6249909" y="3460129"/>
            <a:chExt cx="5509787" cy="3113782"/>
          </a:xfrm>
        </p:grpSpPr>
        <p:sp>
          <p:nvSpPr>
            <p:cNvPr id="13" name="Freccia a destra 12"/>
            <p:cNvSpPr/>
            <p:nvPr/>
          </p:nvSpPr>
          <p:spPr>
            <a:xfrm rot="930861">
              <a:off x="9355030" y="5964642"/>
              <a:ext cx="1337255" cy="8397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45" name="Gruppo 44"/>
            <p:cNvGrpSpPr/>
            <p:nvPr/>
          </p:nvGrpSpPr>
          <p:grpSpPr>
            <a:xfrm>
              <a:off x="6249909" y="3460129"/>
              <a:ext cx="5509787" cy="3113782"/>
              <a:chOff x="6219527" y="3100407"/>
              <a:chExt cx="5509787" cy="3113782"/>
            </a:xfrm>
          </p:grpSpPr>
          <p:sp>
            <p:nvSpPr>
              <p:cNvPr id="37" name="Freccia a destra 36"/>
              <p:cNvSpPr/>
              <p:nvPr/>
            </p:nvSpPr>
            <p:spPr>
              <a:xfrm>
                <a:off x="7440151" y="3994788"/>
                <a:ext cx="268856" cy="15931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8" name="Simbolo &quot;divieto&quot; 37"/>
              <p:cNvSpPr/>
              <p:nvPr/>
            </p:nvSpPr>
            <p:spPr>
              <a:xfrm>
                <a:off x="7229196" y="3802108"/>
                <a:ext cx="624252" cy="542926"/>
              </a:xfrm>
              <a:prstGeom prst="noSmoking">
                <a:avLst>
                  <a:gd name="adj" fmla="val 2113"/>
                </a:avLst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4" name="Gruppo 43"/>
              <p:cNvGrpSpPr/>
              <p:nvPr/>
            </p:nvGrpSpPr>
            <p:grpSpPr>
              <a:xfrm>
                <a:off x="6219527" y="3100407"/>
                <a:ext cx="5509787" cy="3113782"/>
                <a:chOff x="6219527" y="3091698"/>
                <a:chExt cx="5509787" cy="3113782"/>
              </a:xfrm>
            </p:grpSpPr>
            <p:grpSp>
              <p:nvGrpSpPr>
                <p:cNvPr id="34" name="Gruppo 33"/>
                <p:cNvGrpSpPr/>
                <p:nvPr/>
              </p:nvGrpSpPr>
              <p:grpSpPr>
                <a:xfrm>
                  <a:off x="6219527" y="3091698"/>
                  <a:ext cx="5509787" cy="2646560"/>
                  <a:chOff x="6682213" y="4002666"/>
                  <a:chExt cx="5509787" cy="2646560"/>
                </a:xfrm>
              </p:grpSpPr>
              <p:grpSp>
                <p:nvGrpSpPr>
                  <p:cNvPr id="32" name="Gruppo 31"/>
                  <p:cNvGrpSpPr/>
                  <p:nvPr/>
                </p:nvGrpSpPr>
                <p:grpSpPr>
                  <a:xfrm>
                    <a:off x="6682213" y="4002666"/>
                    <a:ext cx="5509787" cy="2646560"/>
                    <a:chOff x="6316453" y="3405535"/>
                    <a:chExt cx="5509787" cy="2646560"/>
                  </a:xfrm>
                </p:grpSpPr>
                <p:grpSp>
                  <p:nvGrpSpPr>
                    <p:cNvPr id="3" name="Gruppo 2"/>
                    <p:cNvGrpSpPr/>
                    <p:nvPr/>
                  </p:nvGrpSpPr>
                  <p:grpSpPr>
                    <a:xfrm>
                      <a:off x="6316453" y="4020770"/>
                      <a:ext cx="5509787" cy="2031325"/>
                      <a:chOff x="6399212" y="3068377"/>
                      <a:chExt cx="5509787" cy="2031325"/>
                    </a:xfrm>
                  </p:grpSpPr>
                  <p:sp>
                    <p:nvSpPr>
                      <p:cNvPr id="21" name="CasellaDiTesto 20"/>
                      <p:cNvSpPr txBox="1"/>
                      <p:nvPr/>
                    </p:nvSpPr>
                    <p:spPr>
                      <a:xfrm>
                        <a:off x="7905150" y="3097829"/>
                        <a:ext cx="2304061" cy="646331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it-IT" dirty="0"/>
                          <a:t>Movimento della muscolatura alare</a:t>
                        </a:r>
                      </a:p>
                    </p:txBody>
                  </p:sp>
                  <p:sp>
                    <p:nvSpPr>
                      <p:cNvPr id="22" name="CasellaDiTesto 21"/>
                      <p:cNvSpPr txBox="1"/>
                      <p:nvPr/>
                    </p:nvSpPr>
                    <p:spPr>
                      <a:xfrm>
                        <a:off x="6399212" y="3068377"/>
                        <a:ext cx="1196846" cy="2031325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it-IT" dirty="0"/>
                          <a:t>Candito o sciroppo</a:t>
                        </a:r>
                      </a:p>
                      <a:p>
                        <a:r>
                          <a:rPr lang="it-IT" dirty="0"/>
                          <a:t> </a:t>
                        </a:r>
                      </a:p>
                      <a:p>
                        <a:r>
                          <a:rPr lang="it-IT" dirty="0"/>
                          <a:t>Senza microelementi </a:t>
                        </a:r>
                      </a:p>
                    </p:txBody>
                  </p:sp>
                  <p:sp>
                    <p:nvSpPr>
                      <p:cNvPr id="23" name="CasellaDiTesto 22"/>
                      <p:cNvSpPr txBox="1"/>
                      <p:nvPr/>
                    </p:nvSpPr>
                    <p:spPr>
                      <a:xfrm>
                        <a:off x="10792596" y="3201234"/>
                        <a:ext cx="1116403" cy="369332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it-IT" dirty="0"/>
                          <a:t>Calore </a:t>
                        </a:r>
                      </a:p>
                    </p:txBody>
                  </p:sp>
                  <p:sp>
                    <p:nvSpPr>
                      <p:cNvPr id="25" name="Uguale 24"/>
                      <p:cNvSpPr/>
                      <p:nvPr/>
                    </p:nvSpPr>
                    <p:spPr>
                      <a:xfrm>
                        <a:off x="10261465" y="3235715"/>
                        <a:ext cx="450761" cy="334851"/>
                      </a:xfrm>
                      <a:prstGeom prst="mathEqual">
                        <a:avLst>
                          <a:gd name="adj1" fmla="val 18319"/>
                          <a:gd name="adj2" fmla="val 11760"/>
                        </a:avLst>
                      </a:prstGeom>
                      <a:ln w="3175"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it-IT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28" name="Freccia circolare in giù 27"/>
                    <p:cNvSpPr/>
                    <p:nvPr/>
                  </p:nvSpPr>
                  <p:spPr>
                    <a:xfrm>
                      <a:off x="6910316" y="3669676"/>
                      <a:ext cx="1789314" cy="378015"/>
                    </a:xfrm>
                    <a:prstGeom prst="curvedDownArrow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t-IT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0" name="CasellaDiTesto 29"/>
                    <p:cNvSpPr txBox="1"/>
                    <p:nvPr/>
                  </p:nvSpPr>
                  <p:spPr>
                    <a:xfrm>
                      <a:off x="7407704" y="3405535"/>
                      <a:ext cx="752129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it-IT" sz="2800" b="1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p:txBody>
                </p:sp>
              </p:grpSp>
              <p:sp>
                <p:nvSpPr>
                  <p:cNvPr id="33" name="Simbolo &quot;divieto&quot; 32"/>
                  <p:cNvSpPr/>
                  <p:nvPr/>
                </p:nvSpPr>
                <p:spPr>
                  <a:xfrm>
                    <a:off x="10471779" y="4663961"/>
                    <a:ext cx="624252" cy="542926"/>
                  </a:xfrm>
                  <a:prstGeom prst="noSmoking">
                    <a:avLst>
                      <a:gd name="adj" fmla="val 2113"/>
                    </a:avLst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35" name="CasellaDiTesto 34"/>
                <p:cNvSpPr txBox="1"/>
                <p:nvPr/>
              </p:nvSpPr>
              <p:spPr>
                <a:xfrm>
                  <a:off x="8375998" y="5072800"/>
                  <a:ext cx="1196846" cy="646331"/>
                </a:xfrm>
                <a:prstGeom prst="rect">
                  <a:avLst/>
                </a:prstGeom>
                <a:solidFill>
                  <a:srgbClr val="FFC000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dirty="0"/>
                    <a:t>Corpo Grasso</a:t>
                  </a:r>
                </a:p>
              </p:txBody>
            </p:sp>
            <p:sp>
              <p:nvSpPr>
                <p:cNvPr id="39" name="Freccia circolare in giù 38"/>
                <p:cNvSpPr/>
                <p:nvPr/>
              </p:nvSpPr>
              <p:spPr>
                <a:xfrm flipV="1">
                  <a:off x="7310781" y="5702916"/>
                  <a:ext cx="1789314" cy="432892"/>
                </a:xfrm>
                <a:prstGeom prst="curvedDownArrow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CasellaDiTesto 39"/>
                <p:cNvSpPr txBox="1"/>
                <p:nvPr/>
              </p:nvSpPr>
              <p:spPr>
                <a:xfrm>
                  <a:off x="7969636" y="5682260"/>
                  <a:ext cx="47160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2800" b="1" dirty="0">
                      <a:solidFill>
                        <a:srgbClr val="00B050"/>
                      </a:solidFill>
                    </a:rPr>
                    <a:t>SI</a:t>
                  </a:r>
                </a:p>
              </p:txBody>
            </p:sp>
            <p:sp>
              <p:nvSpPr>
                <p:cNvPr id="41" name="Più 40"/>
                <p:cNvSpPr/>
                <p:nvPr/>
              </p:nvSpPr>
              <p:spPr>
                <a:xfrm>
                  <a:off x="7737746" y="5234979"/>
                  <a:ext cx="309092" cy="321972"/>
                </a:xfrm>
                <a:prstGeom prst="mathPlus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42" name="Freccia circolare in giù 41"/>
                <p:cNvSpPr/>
                <p:nvPr/>
              </p:nvSpPr>
              <p:spPr>
                <a:xfrm rot="19170117" flipV="1">
                  <a:off x="9229332" y="4993253"/>
                  <a:ext cx="2428480" cy="432892"/>
                </a:xfrm>
                <a:prstGeom prst="curvedDownArrow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CasellaDiTesto 42"/>
                <p:cNvSpPr txBox="1"/>
                <p:nvPr/>
              </p:nvSpPr>
              <p:spPr>
                <a:xfrm>
                  <a:off x="10232159" y="4948089"/>
                  <a:ext cx="47160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2800" b="1" dirty="0">
                      <a:solidFill>
                        <a:srgbClr val="00B050"/>
                      </a:solidFill>
                    </a:rPr>
                    <a:t>SI</a:t>
                  </a:r>
                </a:p>
              </p:txBody>
            </p:sp>
          </p:grpSp>
        </p:grpSp>
      </p:grpSp>
      <p:sp>
        <p:nvSpPr>
          <p:cNvPr id="46" name="Segnaposto contenuto 4"/>
          <p:cNvSpPr txBox="1">
            <a:spLocks/>
          </p:cNvSpPr>
          <p:nvPr/>
        </p:nvSpPr>
        <p:spPr>
          <a:xfrm>
            <a:off x="254867" y="1520268"/>
            <a:ext cx="5637413" cy="131001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Lipidi </a:t>
            </a:r>
            <a:r>
              <a:rPr lang="it-IT" b="1" dirty="0">
                <a:sym typeface="Wingdings" panose="05000000000000000000" pitchFamily="2" charset="2"/>
              </a:rPr>
              <a:t></a:t>
            </a:r>
            <a:r>
              <a:rPr lang="it-IT" b="1" dirty="0"/>
              <a:t> </a:t>
            </a:r>
            <a:r>
              <a:rPr lang="it-IT" b="1" dirty="0">
                <a:solidFill>
                  <a:schemeClr val="tx1"/>
                </a:solidFill>
              </a:rPr>
              <a:t>corpo grasso</a:t>
            </a:r>
            <a:r>
              <a:rPr lang="it-IT" b="1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it-IT" b="1" dirty="0">
                <a:solidFill>
                  <a:srgbClr val="FF0000"/>
                </a:solidFill>
                <a:sym typeface="Wingdings" panose="05000000000000000000" pitchFamily="2" charset="2"/>
              </a:rPr>
              <a:t>importanza per climatizzare</a:t>
            </a:r>
          </a:p>
          <a:p>
            <a:pPr marL="0" indent="0">
              <a:buNone/>
            </a:pPr>
            <a:endParaRPr lang="it-IT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it-IT" dirty="0"/>
              <a:t>D’inverno le api </a:t>
            </a:r>
            <a:r>
              <a:rPr lang="it-IT" b="1" dirty="0"/>
              <a:t>producono calore a partire dal miele </a:t>
            </a:r>
            <a:r>
              <a:rPr lang="it-IT" dirty="0"/>
              <a:t>o alimento zuccherino.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b="1" dirty="0"/>
          </a:p>
          <a:p>
            <a:pPr marL="0" indent="0" algn="ctr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cxnSp>
        <p:nvCxnSpPr>
          <p:cNvPr id="57" name="Connettore diritto 56"/>
          <p:cNvCxnSpPr/>
          <p:nvPr/>
        </p:nvCxnSpPr>
        <p:spPr>
          <a:xfrm>
            <a:off x="1776549" y="3048000"/>
            <a:ext cx="8866744" cy="87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/>
          <p:cNvSpPr txBox="1"/>
          <p:nvPr/>
        </p:nvSpPr>
        <p:spPr>
          <a:xfrm>
            <a:off x="10543732" y="5835182"/>
            <a:ext cx="129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Longevità delle api</a:t>
            </a:r>
          </a:p>
        </p:txBody>
      </p:sp>
      <p:sp>
        <p:nvSpPr>
          <p:cNvPr id="59" name="Meno 58"/>
          <p:cNvSpPr/>
          <p:nvPr/>
        </p:nvSpPr>
        <p:spPr>
          <a:xfrm>
            <a:off x="10984709" y="6536123"/>
            <a:ext cx="393258" cy="13047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46165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200" dirty="0"/>
              <a:t>alimentazione artificiale; minerali vitamine e </a:t>
            </a:r>
            <a:r>
              <a:rPr lang="it-IT" b="1" dirty="0"/>
              <a:t>lipidi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211099" y="1629388"/>
            <a:ext cx="9376244" cy="4688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Lipidi </a:t>
            </a:r>
            <a:r>
              <a:rPr lang="it-IT" b="1" dirty="0">
                <a:sym typeface="Wingdings" panose="05000000000000000000" pitchFamily="2" charset="2"/>
              </a:rPr>
              <a:t></a:t>
            </a:r>
            <a:r>
              <a:rPr lang="it-IT" b="1" dirty="0"/>
              <a:t> </a:t>
            </a:r>
            <a:r>
              <a:rPr lang="it-IT" b="1" dirty="0">
                <a:solidFill>
                  <a:schemeClr val="tx1"/>
                </a:solidFill>
              </a:rPr>
              <a:t>corpo grasso</a:t>
            </a:r>
            <a:r>
              <a:rPr lang="it-IT" b="1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it-IT" b="1" dirty="0">
                <a:solidFill>
                  <a:srgbClr val="FF0000"/>
                </a:solidFill>
                <a:sym typeface="Wingdings" panose="05000000000000000000" pitchFamily="2" charset="2"/>
              </a:rPr>
              <a:t>importanza per climatizzare</a:t>
            </a:r>
          </a:p>
          <a:p>
            <a:pPr marL="0" indent="0">
              <a:buNone/>
            </a:pPr>
            <a:endParaRPr lang="it-IT" b="1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it-IT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it-IT" b="1" dirty="0"/>
              <a:t>Prima dell’inverno </a:t>
            </a:r>
            <a:r>
              <a:rPr lang="it-IT" dirty="0"/>
              <a:t>è necessario formare un corpo grasso ottimale (ben strutturato)!</a:t>
            </a:r>
          </a:p>
          <a:p>
            <a:pPr marL="0" indent="0">
              <a:buNone/>
            </a:pPr>
            <a:r>
              <a:rPr lang="it-IT" dirty="0"/>
              <a:t> </a:t>
            </a:r>
          </a:p>
          <a:p>
            <a:pPr marL="0" indent="0">
              <a:buNone/>
            </a:pPr>
            <a:r>
              <a:rPr lang="it-IT" dirty="0"/>
              <a:t>Queste riserve sono importanti per la longevità e, se sono carenti, possono influenzare in maniera negativa la durata di vita delle api.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Il corpo grasso si deve formare in modo completo nelle api svernanti quindi: </a:t>
            </a:r>
          </a:p>
          <a:p>
            <a:pPr marL="0" indent="0">
              <a:buNone/>
            </a:pPr>
            <a:r>
              <a:rPr lang="it-IT" b="1" dirty="0"/>
              <a:t>Da fine agosto a metà ottobre </a:t>
            </a:r>
            <a:r>
              <a:rPr lang="it-IT" dirty="0"/>
              <a:t>l’alimentazione deve essere di ELEVATA QUALITA</a:t>
            </a:r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grpSp>
        <p:nvGrpSpPr>
          <p:cNvPr id="5" name="Gruppo 4"/>
          <p:cNvGrpSpPr/>
          <p:nvPr/>
        </p:nvGrpSpPr>
        <p:grpSpPr>
          <a:xfrm>
            <a:off x="599291" y="1912494"/>
            <a:ext cx="1250458" cy="4068795"/>
            <a:chOff x="10788567" y="2163349"/>
            <a:chExt cx="1250458" cy="4068795"/>
          </a:xfrm>
        </p:grpSpPr>
        <p:pic>
          <p:nvPicPr>
            <p:cNvPr id="7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63" t="15326" r="-1120" b="38505"/>
            <a:stretch/>
          </p:blipFill>
          <p:spPr bwMode="auto">
            <a:xfrm>
              <a:off x="10788567" y="3951367"/>
              <a:ext cx="1250458" cy="2280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" t="14986" r="64018" b="33567"/>
            <a:stretch/>
          </p:blipFill>
          <p:spPr bwMode="auto">
            <a:xfrm>
              <a:off x="10788567" y="2163349"/>
              <a:ext cx="1229950" cy="1806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683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589212" y="6421558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5" name="Titolo 1"/>
          <p:cNvSpPr txBox="1">
            <a:spLocks noGrp="1"/>
          </p:cNvSpPr>
          <p:nvPr>
            <p:ph type="title"/>
          </p:nvPr>
        </p:nvSpPr>
        <p:spPr>
          <a:xfrm>
            <a:off x="2589212" y="117823"/>
            <a:ext cx="8911687" cy="128089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a cosa servono i Carboidrati/Glucidi?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8" descr="Saccarosio: cos'è, pro e contro di questo zuccher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21"/>
          <a:stretch/>
        </p:blipFill>
        <p:spPr bwMode="auto">
          <a:xfrm>
            <a:off x="0" y="2787020"/>
            <a:ext cx="12192000" cy="361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918013" y="3880941"/>
            <a:ext cx="2994295" cy="9759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dirty="0"/>
              <a:t>cellulosa nelle piante e </a:t>
            </a:r>
          </a:p>
          <a:p>
            <a:pPr marL="0" indent="0" algn="ctr">
              <a:buNone/>
            </a:pPr>
            <a:r>
              <a:rPr lang="it-IT" dirty="0"/>
              <a:t>cartilagine negli animali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1790700" y="3368890"/>
            <a:ext cx="2092239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Fonte energetica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5114718" y="3346880"/>
            <a:ext cx="2129109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Trasporto energia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8247213" y="3346880"/>
            <a:ext cx="2335896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Funzione Strutturale</a:t>
            </a:r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4838700" y="4170973"/>
            <a:ext cx="2609850" cy="6190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dirty="0"/>
              <a:t>Amido, glicogeno</a:t>
            </a:r>
          </a:p>
        </p:txBody>
      </p:sp>
      <p:sp>
        <p:nvSpPr>
          <p:cNvPr id="12" name="Segnaposto contenuto 2"/>
          <p:cNvSpPr txBox="1">
            <a:spLocks/>
          </p:cNvSpPr>
          <p:nvPr/>
        </p:nvSpPr>
        <p:spPr>
          <a:xfrm>
            <a:off x="3217862" y="1638680"/>
            <a:ext cx="5888038" cy="3725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dirty="0"/>
              <a:t>I glucidi hanno numerose funzioni biologiche.</a:t>
            </a:r>
          </a:p>
        </p:txBody>
      </p:sp>
      <p:sp>
        <p:nvSpPr>
          <p:cNvPr id="13" name="Segnaposto contenuto 2"/>
          <p:cNvSpPr txBox="1">
            <a:spLocks/>
          </p:cNvSpPr>
          <p:nvPr/>
        </p:nvSpPr>
        <p:spPr>
          <a:xfrm>
            <a:off x="1531894" y="4170973"/>
            <a:ext cx="2609850" cy="6190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dirty="0"/>
              <a:t>Glucosio e fruttosio</a:t>
            </a:r>
          </a:p>
        </p:txBody>
      </p:sp>
      <p:sp>
        <p:nvSpPr>
          <p:cNvPr id="15" name="Segnaposto contenuto 2"/>
          <p:cNvSpPr txBox="1">
            <a:spLocks/>
          </p:cNvSpPr>
          <p:nvPr/>
        </p:nvSpPr>
        <p:spPr>
          <a:xfrm>
            <a:off x="0" y="5629755"/>
            <a:ext cx="12192000" cy="6190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dirty="0"/>
              <a:t>giocano un ruolo fondamentale nel </a:t>
            </a:r>
            <a:r>
              <a:rPr lang="it-IT" dirty="0">
                <a:hlinkClick r:id="rId3" tooltip="Sistema immunitario"/>
              </a:rPr>
              <a:t>sistema immunitario</a:t>
            </a:r>
            <a:r>
              <a:rPr lang="it-IT" dirty="0"/>
              <a:t>, nella </a:t>
            </a:r>
            <a:r>
              <a:rPr lang="it-IT" dirty="0">
                <a:hlinkClick r:id="rId4" tooltip="Fertilità"/>
              </a:rPr>
              <a:t>fertilità</a:t>
            </a:r>
            <a:r>
              <a:rPr lang="it-IT" dirty="0"/>
              <a:t> e nello </a:t>
            </a:r>
            <a:r>
              <a:rPr lang="it-IT" dirty="0">
                <a:solidFill>
                  <a:srgbClr val="FF0000"/>
                </a:solidFill>
              </a:rPr>
              <a:t>sviluppo biologico.</a:t>
            </a:r>
          </a:p>
        </p:txBody>
      </p:sp>
    </p:spTree>
    <p:extLst>
      <p:ext uri="{BB962C8B-B14F-4D97-AF65-F5344CB8AC3E}">
        <p14:creationId xmlns:p14="http://schemas.microsoft.com/office/powerpoint/2010/main" val="11362816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2745325" y="15240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sz="2200" dirty="0"/>
              <a:t>alimentazione artificiale; minerali, vitamine e</a:t>
            </a:r>
            <a:r>
              <a:rPr lang="it-IT" dirty="0"/>
              <a:t> </a:t>
            </a:r>
            <a:r>
              <a:rPr lang="it-IT" b="1" dirty="0"/>
              <a:t>lipidi</a:t>
            </a: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2280768" y="1694780"/>
            <a:ext cx="9376244" cy="46889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b="1" dirty="0"/>
              <a:t>Lipidi addizionati</a:t>
            </a:r>
          </a:p>
          <a:p>
            <a:pPr marL="0" indent="0">
              <a:buNone/>
            </a:pPr>
            <a:r>
              <a:rPr lang="it-IT" dirty="0"/>
              <a:t>I lipidi Possono essere addizionati all’alimentazione proteica in percentuali del 2-4% sotto forma di </a:t>
            </a:r>
            <a:r>
              <a:rPr lang="it-IT" b="1" dirty="0"/>
              <a:t>lipidi estratti del polline</a:t>
            </a:r>
            <a:r>
              <a:rPr lang="it-IT" dirty="0"/>
              <a:t>.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Oppure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I lipidi Possono essere addizionati all’alimentazione proteica in </a:t>
            </a:r>
            <a:r>
              <a:rPr lang="it-IT" b="1" dirty="0"/>
              <a:t>percentuali del 2% </a:t>
            </a:r>
            <a:r>
              <a:rPr lang="it-IT" dirty="0"/>
              <a:t>sotto forma di:</a:t>
            </a:r>
          </a:p>
          <a:p>
            <a:r>
              <a:rPr lang="it-IT" b="1" dirty="0"/>
              <a:t>Acido Oleico </a:t>
            </a:r>
            <a:r>
              <a:rPr lang="it-IT" dirty="0"/>
              <a:t>(meno gradito)</a:t>
            </a:r>
          </a:p>
          <a:p>
            <a:r>
              <a:rPr lang="it-IT" b="1" dirty="0"/>
              <a:t>Acido linoleico </a:t>
            </a:r>
            <a:r>
              <a:rPr lang="it-IT" dirty="0"/>
              <a:t>(</a:t>
            </a:r>
            <a:r>
              <a:rPr lang="it-IT" dirty="0" err="1"/>
              <a:t>piú</a:t>
            </a:r>
            <a:r>
              <a:rPr lang="it-IT" dirty="0"/>
              <a:t> gradito)</a:t>
            </a:r>
          </a:p>
          <a:p>
            <a:endParaRPr lang="it-IT" b="1" dirty="0"/>
          </a:p>
          <a:p>
            <a:endParaRPr lang="it-IT" b="1" dirty="0"/>
          </a:p>
          <a:p>
            <a:r>
              <a:rPr lang="it-IT" b="1" dirty="0"/>
              <a:t> 24-Metilene-Colesterolo </a:t>
            </a:r>
            <a:r>
              <a:rPr lang="it-IT" dirty="0"/>
              <a:t>(in piccole concentrazioni)</a:t>
            </a:r>
          </a:p>
          <a:p>
            <a:endParaRPr lang="it-IT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  <a:p>
            <a:pPr marL="0" indent="0">
              <a:buNone/>
            </a:pPr>
            <a:endParaRPr lang="it-IT" b="1" dirty="0"/>
          </a:p>
        </p:txBody>
      </p:sp>
      <p:sp>
        <p:nvSpPr>
          <p:cNvPr id="2" name="Rettangolo 1"/>
          <p:cNvSpPr/>
          <p:nvPr/>
        </p:nvSpPr>
        <p:spPr>
          <a:xfrm>
            <a:off x="2563086" y="5117446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1B1C20"/>
                </a:solidFill>
                <a:latin typeface="Times-Roman"/>
              </a:rPr>
              <a:t>(Herbert et al., </a:t>
            </a:r>
            <a:r>
              <a:rPr lang="it-IT" dirty="0">
                <a:solidFill>
                  <a:srgbClr val="0000FF"/>
                </a:solidFill>
                <a:latin typeface="Times-Roman"/>
              </a:rPr>
              <a:t>1980</a:t>
            </a:r>
            <a:r>
              <a:rPr lang="it-IT" dirty="0">
                <a:solidFill>
                  <a:srgbClr val="1B1C20"/>
                </a:solidFill>
                <a:latin typeface="Times-Roman"/>
              </a:rPr>
              <a:t>)</a:t>
            </a:r>
            <a:endParaRPr lang="it-IT" dirty="0"/>
          </a:p>
        </p:txBody>
      </p:sp>
      <p:grpSp>
        <p:nvGrpSpPr>
          <p:cNvPr id="5" name="Gruppo 4"/>
          <p:cNvGrpSpPr/>
          <p:nvPr/>
        </p:nvGrpSpPr>
        <p:grpSpPr>
          <a:xfrm>
            <a:off x="709970" y="1912494"/>
            <a:ext cx="1250458" cy="4068795"/>
            <a:chOff x="10788567" y="2163349"/>
            <a:chExt cx="1250458" cy="4068795"/>
          </a:xfrm>
        </p:grpSpPr>
        <p:pic>
          <p:nvPicPr>
            <p:cNvPr id="7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63" t="15326" r="-1120" b="38505"/>
            <a:stretch/>
          </p:blipFill>
          <p:spPr bwMode="auto">
            <a:xfrm>
              <a:off x="10788567" y="3951367"/>
              <a:ext cx="1250458" cy="2280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Lipidi 2020 | Cosa Sono? Quali Scegliere per Star Bene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" t="14986" r="64018" b="33567"/>
            <a:stretch/>
          </p:blipFill>
          <p:spPr bwMode="auto">
            <a:xfrm>
              <a:off x="10788567" y="2163349"/>
              <a:ext cx="1229950" cy="1806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2563086" y="6492875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4957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sz="2200" dirty="0"/>
            </a:br>
            <a:r>
              <a:rPr lang="it-IT" dirty="0"/>
              <a:t>quando intervenire con l’alimentazione? 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09785" y="1819538"/>
            <a:ext cx="8915400" cy="3777622"/>
          </a:xfrm>
        </p:spPr>
        <p:txBody>
          <a:bodyPr/>
          <a:lstStyle/>
          <a:p>
            <a:r>
              <a:rPr lang="it-IT" dirty="0"/>
              <a:t>Sviluppo corpo grasso da </a:t>
            </a:r>
            <a:r>
              <a:rPr lang="it-IT" b="1" dirty="0"/>
              <a:t>agosto a fine settembre </a:t>
            </a:r>
            <a:r>
              <a:rPr lang="it-IT" dirty="0"/>
              <a:t>con nutrizione glucidico/proteica</a:t>
            </a:r>
          </a:p>
          <a:p>
            <a:r>
              <a:rPr lang="it-IT" b="1" dirty="0"/>
              <a:t>Inverno </a:t>
            </a:r>
            <a:r>
              <a:rPr lang="it-IT" dirty="0">
                <a:sym typeface="Wingdings" panose="05000000000000000000" pitchFamily="2" charset="2"/>
              </a:rPr>
              <a:t></a:t>
            </a:r>
            <a:r>
              <a:rPr lang="it-IT" dirty="0"/>
              <a:t> candito </a:t>
            </a:r>
          </a:p>
          <a:p>
            <a:r>
              <a:rPr lang="it-IT" b="1" dirty="0"/>
              <a:t>Inizio Primavera 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dirty="0"/>
              <a:t>apporto proteico alla ripresa SOLO </a:t>
            </a:r>
            <a:r>
              <a:rPr lang="it-IT" b="1" dirty="0"/>
              <a:t>dopo il primo ciclo </a:t>
            </a:r>
            <a:r>
              <a:rPr lang="it-IT" dirty="0"/>
              <a:t>di covata (Candito proteico)</a:t>
            </a:r>
          </a:p>
          <a:p>
            <a:r>
              <a:rPr lang="it-IT" dirty="0"/>
              <a:t>a seguire, sempre </a:t>
            </a:r>
            <a:r>
              <a:rPr lang="it-IT" b="1" dirty="0"/>
              <a:t>in Primavera </a:t>
            </a:r>
            <a:r>
              <a:rPr lang="it-IT" dirty="0">
                <a:sym typeface="Wingdings" panose="05000000000000000000" pitchFamily="2" charset="2"/>
              </a:rPr>
              <a:t></a:t>
            </a:r>
            <a:r>
              <a:rPr lang="it-IT" dirty="0"/>
              <a:t> </a:t>
            </a:r>
            <a:r>
              <a:rPr lang="it-IT" b="1" dirty="0"/>
              <a:t>alimentazione glucidica</a:t>
            </a:r>
            <a:r>
              <a:rPr lang="it-IT" dirty="0"/>
              <a:t> (prima solida e poi liquida)</a:t>
            </a:r>
          </a:p>
        </p:txBody>
      </p:sp>
      <p:sp>
        <p:nvSpPr>
          <p:cNvPr id="4" name="Rettangolo 3"/>
          <p:cNvSpPr/>
          <p:nvPr/>
        </p:nvSpPr>
        <p:spPr>
          <a:xfrm>
            <a:off x="3623257" y="465848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NO proteine nel periodo di stasi</a:t>
            </a:r>
          </a:p>
          <a:p>
            <a:r>
              <a:rPr lang="it-IT" b="1" dirty="0">
                <a:solidFill>
                  <a:srgbClr val="FF0000"/>
                </a:solidFill>
              </a:rPr>
              <a:t>autunno/invernale</a:t>
            </a:r>
          </a:p>
          <a:p>
            <a:r>
              <a:rPr lang="it-IT" dirty="0"/>
              <a:t>Herbert ed al. (1977) affermano che le</a:t>
            </a:r>
          </a:p>
          <a:p>
            <a:r>
              <a:rPr lang="it-IT" dirty="0"/>
              <a:t>proteine sono fondamentali nell’allevamento</a:t>
            </a:r>
          </a:p>
          <a:p>
            <a:r>
              <a:rPr lang="it-IT" dirty="0"/>
              <a:t>della covata e nelle api nutrici.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592925" y="6471723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24884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/>
              <a:t>prodotti commercializzati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/>
              <a:t>I prodotti in commercio</a:t>
            </a:r>
          </a:p>
          <a:p>
            <a:r>
              <a:rPr lang="it-IT" dirty="0"/>
              <a:t>- glucidici </a:t>
            </a:r>
          </a:p>
          <a:p>
            <a:r>
              <a:rPr lang="it-IT" dirty="0"/>
              <a:t>- glucidico/proteici</a:t>
            </a:r>
          </a:p>
          <a:p>
            <a:r>
              <a:rPr lang="it-IT" dirty="0"/>
              <a:t>– integratori alimentari 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Attualmente in Italia sono commercializzati 35 tipologie di questi prodotti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1548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esempio alimentazione glucidico-proteica</a:t>
            </a:r>
            <a:br>
              <a:rPr lang="it-IT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743758" y="2223752"/>
            <a:ext cx="8915400" cy="3777622"/>
          </a:xfrm>
        </p:spPr>
        <p:txBody>
          <a:bodyPr/>
          <a:lstStyle/>
          <a:p>
            <a:r>
              <a:rPr lang="it-IT" dirty="0"/>
              <a:t>Polline 5% +</a:t>
            </a:r>
          </a:p>
          <a:p>
            <a:r>
              <a:rPr lang="it-IT" dirty="0"/>
              <a:t>Zucchero 20–50%</a:t>
            </a:r>
          </a:p>
          <a:p>
            <a:r>
              <a:rPr lang="it-IT" dirty="0"/>
              <a:t>Lievito inattivato 20–50%</a:t>
            </a:r>
          </a:p>
          <a:p>
            <a:r>
              <a:rPr lang="it-IT" dirty="0"/>
              <a:t>Farina (</a:t>
            </a:r>
            <a:r>
              <a:rPr lang="it-IT" dirty="0" err="1"/>
              <a:t>soya</a:t>
            </a:r>
            <a:r>
              <a:rPr lang="it-IT" dirty="0"/>
              <a:t>) 20–50%</a:t>
            </a:r>
          </a:p>
          <a:p>
            <a:r>
              <a:rPr lang="it-IT" dirty="0"/>
              <a:t>Vitamine  1–3%</a:t>
            </a:r>
          </a:p>
        </p:txBody>
      </p:sp>
      <p:sp>
        <p:nvSpPr>
          <p:cNvPr id="5" name="Rettangolo 4"/>
          <p:cNvSpPr/>
          <p:nvPr/>
        </p:nvSpPr>
        <p:spPr>
          <a:xfrm>
            <a:off x="9247470" y="4403650"/>
            <a:ext cx="27947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Honey bee nutrition</a:t>
            </a:r>
          </a:p>
          <a:p>
            <a:r>
              <a:rPr lang="en-US" dirty="0"/>
              <a:t>and supplementary</a:t>
            </a:r>
          </a:p>
          <a:p>
            <a:r>
              <a:rPr lang="en-US" dirty="0"/>
              <a:t>feeding</a:t>
            </a:r>
          </a:p>
          <a:p>
            <a:r>
              <a:rPr lang="en-US" dirty="0"/>
              <a:t>DAI/178, July 2000</a:t>
            </a:r>
          </a:p>
          <a:p>
            <a:r>
              <a:rPr lang="en-US" dirty="0"/>
              <a:t>Doug Somerville</a:t>
            </a:r>
          </a:p>
          <a:p>
            <a:r>
              <a:rPr lang="en-US" dirty="0"/>
              <a:t>Apiary Officer</a:t>
            </a:r>
          </a:p>
          <a:p>
            <a:r>
              <a:rPr lang="en-US" dirty="0" err="1"/>
              <a:t>Goulburn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0469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esempio alimentazione glucidica</a:t>
            </a:r>
            <a:br>
              <a:rPr lang="it-IT" b="1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90633" y="1641689"/>
            <a:ext cx="8915400" cy="4563167"/>
          </a:xfrm>
        </p:spPr>
        <p:txBody>
          <a:bodyPr>
            <a:normAutofit/>
          </a:bodyPr>
          <a:lstStyle/>
          <a:p>
            <a:endParaRPr lang="it-IT" dirty="0"/>
          </a:p>
          <a:p>
            <a:r>
              <a:rPr lang="it-IT" b="1" dirty="0"/>
              <a:t>1)</a:t>
            </a:r>
          </a:p>
          <a:p>
            <a:r>
              <a:rPr lang="it-IT" dirty="0"/>
              <a:t>Saccarosio 1 kg </a:t>
            </a:r>
          </a:p>
          <a:p>
            <a:r>
              <a:rPr lang="it-IT" dirty="0"/>
              <a:t>+1 litro di acqua a 40°C</a:t>
            </a:r>
          </a:p>
          <a:p>
            <a:endParaRPr lang="it-IT" dirty="0"/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Oppure:</a:t>
            </a:r>
          </a:p>
          <a:p>
            <a:r>
              <a:rPr lang="it-IT" b="1" dirty="0"/>
              <a:t> 2)</a:t>
            </a:r>
          </a:p>
          <a:p>
            <a:r>
              <a:rPr lang="it-IT" b="1" dirty="0"/>
              <a:t>Saccarosio 2 kg</a:t>
            </a:r>
          </a:p>
          <a:p>
            <a:r>
              <a:rPr lang="it-IT" b="1" dirty="0"/>
              <a:t>+ 2 Litri di acqua &gt; 40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94C9F55-391E-A8A8-956F-5FC1ABEBCF27}"/>
              </a:ext>
            </a:extLst>
          </p:cNvPr>
          <p:cNvSpPr/>
          <p:nvPr/>
        </p:nvSpPr>
        <p:spPr>
          <a:xfrm>
            <a:off x="9126172" y="1492493"/>
            <a:ext cx="27947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Honey bee nutrition</a:t>
            </a:r>
          </a:p>
          <a:p>
            <a:r>
              <a:rPr lang="en-US" dirty="0"/>
              <a:t>and supplementary</a:t>
            </a:r>
          </a:p>
          <a:p>
            <a:r>
              <a:rPr lang="en-US" dirty="0"/>
              <a:t>feeding</a:t>
            </a:r>
          </a:p>
          <a:p>
            <a:r>
              <a:rPr lang="en-US" dirty="0"/>
              <a:t>DAI/178, July 2000</a:t>
            </a:r>
          </a:p>
          <a:p>
            <a:r>
              <a:rPr lang="en-US" dirty="0"/>
              <a:t>Doug Somerville</a:t>
            </a:r>
          </a:p>
          <a:p>
            <a:r>
              <a:rPr lang="en-US" dirty="0"/>
              <a:t>Apiary Officer</a:t>
            </a:r>
          </a:p>
          <a:p>
            <a:r>
              <a:rPr lang="en-US" dirty="0" err="1"/>
              <a:t>Goulburn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1107401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999BB6-A21D-86DB-2F99-60B4E86D8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Normativa:</a:t>
            </a:r>
          </a:p>
        </p:txBody>
      </p:sp>
      <p:pic>
        <p:nvPicPr>
          <p:cNvPr id="6" name="Segnaposto contenuto 5" descr="Immagine che contiene testo, schermata, Carattere, design&#10;&#10;Descrizione generata automaticamente">
            <a:extLst>
              <a:ext uri="{FF2B5EF4-FFF2-40B4-BE49-F238E27FC236}">
                <a16:creationId xmlns:a16="http://schemas.microsoft.com/office/drawing/2014/main" id="{9C3CB01B-8212-F215-833A-AB24FD32D3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6430" t="-528" r="6740" b="19459"/>
          <a:stretch/>
        </p:blipFill>
        <p:spPr>
          <a:xfrm>
            <a:off x="4966314" y="1583364"/>
            <a:ext cx="7225686" cy="4286631"/>
          </a:xfrm>
        </p:spPr>
      </p:pic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9CB9DA0-1F5F-4459-A8C3-48028ED3E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Alimentazione e massa grassa dell'ape: Rosario Sica 2024</a:t>
            </a:r>
            <a:endParaRPr lang="en-US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EF09AE7-87F9-4957-4BCB-2EBDAA7F15B1}"/>
              </a:ext>
            </a:extLst>
          </p:cNvPr>
          <p:cNvSpPr txBox="1"/>
          <p:nvPr/>
        </p:nvSpPr>
        <p:spPr>
          <a:xfrm>
            <a:off x="687388" y="1561483"/>
            <a:ext cx="3424335" cy="424731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Industria produttrice di mangime 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dirty="0"/>
              <a:t>Notifica al ministero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Apicoltori</a:t>
            </a:r>
            <a:r>
              <a:rPr lang="it-IT" dirty="0"/>
              <a:t> produzione propria</a:t>
            </a:r>
            <a:r>
              <a:rPr lang="it-IT" dirty="0">
                <a:sym typeface="Wingdings" panose="05000000000000000000" pitchFamily="2" charset="2"/>
              </a:rPr>
              <a:t> Denuncia</a:t>
            </a:r>
            <a:r>
              <a:rPr lang="it-IT" dirty="0"/>
              <a:t> alla ASL </a:t>
            </a:r>
            <a:r>
              <a:rPr lang="it-IT" dirty="0">
                <a:sym typeface="Wingdings" panose="05000000000000000000" pitchFamily="2" charset="2"/>
              </a:rPr>
              <a:t> Spazi adeguati controlli da parte della ASL  HACCP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sym typeface="Wingdings" panose="05000000000000000000" pitchFamily="2" charset="2"/>
              </a:rPr>
              <a:t>SCIA: Vedi MASTERLIST </a:t>
            </a:r>
            <a:r>
              <a:rPr lang="it-IT" dirty="0"/>
              <a:t>AZIENDE AGRICOLE REGISTRABILI AI SENSI DEL REG. CE 183/2005 ART. 5, COMMA 1 </a:t>
            </a:r>
          </a:p>
        </p:txBody>
      </p:sp>
    </p:spTree>
    <p:extLst>
      <p:ext uri="{BB962C8B-B14F-4D97-AF65-F5344CB8AC3E}">
        <p14:creationId xmlns:p14="http://schemas.microsoft.com/office/powerpoint/2010/main" val="330858425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589213" y="2414241"/>
            <a:ext cx="8915399" cy="2262781"/>
          </a:xfrm>
        </p:spPr>
        <p:txBody>
          <a:bodyPr>
            <a:normAutofit/>
          </a:bodyPr>
          <a:lstStyle/>
          <a:p>
            <a:r>
              <a:rPr lang="it-IT" sz="3600" dirty="0"/>
              <a:t>Alimentazione e massa grassa dell’ape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sz="2600" b="1" dirty="0"/>
              <a:t>Rosario Sica</a:t>
            </a:r>
          </a:p>
          <a:p>
            <a:r>
              <a:rPr lang="de-DE" dirty="0">
                <a:hlinkClick r:id="rId2"/>
              </a:rPr>
              <a:t>sicarosario@hotmail.it</a:t>
            </a:r>
            <a:endParaRPr lang="de-DE" dirty="0"/>
          </a:p>
          <a:p>
            <a:r>
              <a:rPr lang="de-DE" dirty="0"/>
              <a:t>2024</a:t>
            </a:r>
            <a:endParaRPr lang="en-US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119400" y="2243771"/>
            <a:ext cx="5215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/>
              <a:t>Grazie per l’ascolto</a:t>
            </a:r>
          </a:p>
        </p:txBody>
      </p:sp>
    </p:spTree>
    <p:extLst>
      <p:ext uri="{BB962C8B-B14F-4D97-AF65-F5344CB8AC3E}">
        <p14:creationId xmlns:p14="http://schemas.microsoft.com/office/powerpoint/2010/main" val="4111831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424216" y="1330436"/>
            <a:ext cx="10373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Definizione: </a:t>
            </a:r>
            <a:r>
              <a:rPr lang="it-IT" sz="2000" dirty="0"/>
              <a:t>Secrezione zuccherina prodotta da particolari ghiandole dette </a:t>
            </a:r>
            <a:r>
              <a:rPr lang="it-IT" sz="2000" dirty="0" err="1">
                <a:solidFill>
                  <a:srgbClr val="0000CC"/>
                </a:solidFill>
              </a:rPr>
              <a:t>nettàri</a:t>
            </a:r>
            <a:endParaRPr lang="it-IT" sz="2000" dirty="0">
              <a:solidFill>
                <a:srgbClr val="0000CC"/>
              </a:solidFill>
            </a:endParaRPr>
          </a:p>
        </p:txBody>
      </p:sp>
      <p:sp>
        <p:nvSpPr>
          <p:cNvPr id="13" name="Segnaposto piè di pagina 12"/>
          <p:cNvSpPr>
            <a:spLocks noGrp="1"/>
          </p:cNvSpPr>
          <p:nvPr>
            <p:ph type="ftr" sz="quarter" idx="11"/>
          </p:nvPr>
        </p:nvSpPr>
        <p:spPr>
          <a:xfrm>
            <a:off x="2495600" y="6351691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88" y="1856492"/>
            <a:ext cx="3189349" cy="212623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487" y="3968115"/>
            <a:ext cx="3189349" cy="225762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7350" y="1856492"/>
            <a:ext cx="6178261" cy="4356156"/>
          </a:xfrm>
          <a:prstGeom prst="rect">
            <a:avLst/>
          </a:prstGeom>
        </p:spPr>
      </p:pic>
      <p:sp>
        <p:nvSpPr>
          <p:cNvPr id="14" name="Titolo 1"/>
          <p:cNvSpPr txBox="1">
            <a:spLocks/>
          </p:cNvSpPr>
          <p:nvPr/>
        </p:nvSpPr>
        <p:spPr>
          <a:xfrm>
            <a:off x="2155271" y="122742"/>
            <a:ext cx="8911687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piante e carboidrati per le api: </a:t>
            </a:r>
            <a:r>
              <a:rPr lang="it-IT" b="1" dirty="0">
                <a:solidFill>
                  <a:srgbClr val="FF0000"/>
                </a:solidFill>
              </a:rPr>
              <a:t>NETTARE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27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667591" y="3474307"/>
            <a:ext cx="10373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Distinguiamo 2 tipi di </a:t>
            </a:r>
            <a:r>
              <a:rPr lang="it-IT" sz="2000" b="1" dirty="0" err="1"/>
              <a:t>nettàri</a:t>
            </a:r>
            <a:r>
              <a:rPr lang="it-IT" sz="2000" b="1" dirty="0"/>
              <a:t> floreali; </a:t>
            </a:r>
            <a:endParaRPr lang="it-IT" sz="2000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399805" y="4284653"/>
            <a:ext cx="21087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err="1">
                <a:solidFill>
                  <a:srgbClr val="FF0000"/>
                </a:solidFill>
              </a:rPr>
              <a:t>Nettàri</a:t>
            </a:r>
            <a:r>
              <a:rPr lang="it-IT" sz="2000" b="1" dirty="0">
                <a:solidFill>
                  <a:srgbClr val="FF0000"/>
                </a:solidFill>
              </a:rPr>
              <a:t> INTRAFIORALI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05598" y="2089799"/>
            <a:ext cx="4912862" cy="325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10"/>
          <p:cNvSpPr/>
          <p:nvPr/>
        </p:nvSpPr>
        <p:spPr>
          <a:xfrm>
            <a:off x="6305598" y="5443119"/>
            <a:ext cx="49128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err="1">
                <a:solidFill>
                  <a:srgbClr val="FF0000"/>
                </a:solidFill>
              </a:rPr>
              <a:t>Nettàri</a:t>
            </a:r>
            <a:r>
              <a:rPr lang="it-IT" sz="2000" b="1" dirty="0">
                <a:solidFill>
                  <a:srgbClr val="FF0000"/>
                </a:solidFill>
              </a:rPr>
              <a:t> PETALOIDI </a:t>
            </a:r>
            <a:r>
              <a:rPr lang="it-IT" sz="2000" dirty="0"/>
              <a:t>alla base degli stami in </a:t>
            </a:r>
            <a:r>
              <a:rPr lang="it-IT" sz="2000" i="1" dirty="0" err="1"/>
              <a:t>Helleborus</a:t>
            </a:r>
            <a:r>
              <a:rPr lang="it-IT" sz="2000" dirty="0"/>
              <a:t> </a:t>
            </a:r>
            <a:r>
              <a:rPr lang="it-IT" sz="2000" i="1" dirty="0" err="1"/>
              <a:t>viridis</a:t>
            </a:r>
            <a:endParaRPr lang="it-IT" sz="2000" i="1" dirty="0"/>
          </a:p>
        </p:txBody>
      </p:sp>
      <p:sp>
        <p:nvSpPr>
          <p:cNvPr id="12" name="Rettangolo 11"/>
          <p:cNvSpPr/>
          <p:nvPr/>
        </p:nvSpPr>
        <p:spPr>
          <a:xfrm>
            <a:off x="2399805" y="4992539"/>
            <a:ext cx="2108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sono direttamente associati con l'impollinazione</a:t>
            </a:r>
          </a:p>
        </p:txBody>
      </p:sp>
      <p:sp>
        <p:nvSpPr>
          <p:cNvPr id="13" name="Segnaposto piè di pagina 12"/>
          <p:cNvSpPr>
            <a:spLocks noGrp="1"/>
          </p:cNvSpPr>
          <p:nvPr>
            <p:ph type="ftr" sz="quarter" idx="11"/>
          </p:nvPr>
        </p:nvSpPr>
        <p:spPr>
          <a:xfrm>
            <a:off x="2495600" y="6561241"/>
            <a:ext cx="7619999" cy="365125"/>
          </a:xfrm>
        </p:spPr>
        <p:txBody>
          <a:bodyPr/>
          <a:lstStyle/>
          <a:p>
            <a:r>
              <a:rPr lang="it-IT"/>
              <a:t>Alimentazione e massa grassa dell'ape: Rosario Sica 2024</a:t>
            </a:r>
            <a:endParaRPr lang="en-US" dirty="0"/>
          </a:p>
        </p:txBody>
      </p:sp>
      <p:cxnSp>
        <p:nvCxnSpPr>
          <p:cNvPr id="16" name="Connettore 2 15"/>
          <p:cNvCxnSpPr/>
          <p:nvPr/>
        </p:nvCxnSpPr>
        <p:spPr>
          <a:xfrm flipH="1">
            <a:off x="9567081" y="3198168"/>
            <a:ext cx="1137681" cy="705092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"/>
          <p:cNvSpPr txBox="1">
            <a:spLocks/>
          </p:cNvSpPr>
          <p:nvPr/>
        </p:nvSpPr>
        <p:spPr>
          <a:xfrm>
            <a:off x="2155271" y="122742"/>
            <a:ext cx="8911687" cy="128089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Alimentazione e massa grassa dell’ape: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it-IT" dirty="0">
                <a:solidFill>
                  <a:srgbClr val="FFC000"/>
                </a:solidFill>
              </a:rPr>
              <a:t>carboidrati per le api: </a:t>
            </a:r>
            <a:r>
              <a:rPr lang="it-IT" b="1" dirty="0">
                <a:solidFill>
                  <a:srgbClr val="FF0000"/>
                </a:solidFill>
              </a:rPr>
              <a:t>NETTARE provenienza</a:t>
            </a:r>
            <a:b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155271" y="924320"/>
            <a:ext cx="10373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Distinguiamo 2 tipi di </a:t>
            </a:r>
            <a:r>
              <a:rPr lang="it-IT" sz="2000" dirty="0" err="1"/>
              <a:t>nettàri</a:t>
            </a:r>
            <a:r>
              <a:rPr lang="it-IT" sz="2000" dirty="0"/>
              <a:t>:  </a:t>
            </a:r>
            <a:r>
              <a:rPr lang="it-IT" sz="2000" b="1" dirty="0"/>
              <a:t>floreali ed </a:t>
            </a:r>
            <a:r>
              <a:rPr lang="it-IT" sz="2000" b="1" dirty="0" err="1"/>
              <a:t>extrafloreali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439147095"/>
      </p:ext>
    </p:extLst>
  </p:cSld>
  <p:clrMapOvr>
    <a:masterClrMapping/>
  </p:clrMapOvr>
</p:sld>
</file>

<file path=ppt/theme/theme1.xml><?xml version="1.0" encoding="utf-8"?>
<a:theme xmlns:a="http://schemas.openxmlformats.org/drawingml/2006/main" name="Filo">
  <a:themeElements>
    <a:clrScheme name="Filo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2839</TotalTime>
  <Words>4818</Words>
  <Application>Microsoft Office PowerPoint</Application>
  <PresentationFormat>Widescreen</PresentationFormat>
  <Paragraphs>803</Paragraphs>
  <Slides>76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76</vt:i4>
      </vt:variant>
    </vt:vector>
  </HeadingPairs>
  <TitlesOfParts>
    <vt:vector size="87" baseType="lpstr">
      <vt:lpstr>Arial</vt:lpstr>
      <vt:lpstr>Arial Black</vt:lpstr>
      <vt:lpstr>Calibri</vt:lpstr>
      <vt:lpstr>Carlito</vt:lpstr>
      <vt:lpstr>Century Gothic</vt:lpstr>
      <vt:lpstr>lato</vt:lpstr>
      <vt:lpstr>Times New Roman</vt:lpstr>
      <vt:lpstr>Times-Roman</vt:lpstr>
      <vt:lpstr>Wingdings</vt:lpstr>
      <vt:lpstr>Wingdings 3</vt:lpstr>
      <vt:lpstr>Filo</vt:lpstr>
      <vt:lpstr>Alimentazione e massa grassa dell’ape</vt:lpstr>
      <vt:lpstr>Presentazione standard di PowerPoint</vt:lpstr>
      <vt:lpstr>Alimentazione e massa grassa dell’ape: anatomia dell’ Apis mellifera ligustica L    </vt:lpstr>
      <vt:lpstr>Alimentazione e massa grassa dell’ape: anatomia dell’ apis mellifera ligustica L </vt:lpstr>
      <vt:lpstr>Presentazione standard di PowerPoint</vt:lpstr>
      <vt:lpstr>Alimentazione e massa grassa dell’ape: cosa sono i Carboidrati/Glucidi? </vt:lpstr>
      <vt:lpstr>Alimentazione e massa grassa dell’ape: a cosa servono i Carboidrati/Glucidi?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Proporzione degli amminoacidi:  importanza fondamentale per la nutrizione delle api</vt:lpstr>
      <vt:lpstr>Dieta proteica:  Influenza sul immunocompetenza delle api.  Quantità (polline monoflorale) Vs Qualità (polline polifloreale) </vt:lpstr>
      <vt:lpstr>Dieta proteica:  Influenza sul immunocompetenza delle api.  Quantità (polline monoflorale) Vs Qualità (polline polifloreale)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Alimentazione e massa grassa dell’ape: Importanza della scelta del sito dell’apiario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Alimentazione artificiale  degli alveari..</vt:lpstr>
      <vt:lpstr>Domande e Pausa Caffè</vt:lpstr>
      <vt:lpstr>Alimentazione e massa grassa dell’ape: importanza dell’intervento dell’essere umano in apicoltura </vt:lpstr>
      <vt:lpstr>Alimentazione e massa grassa dell’ape: alimentazione artificiale </vt:lpstr>
      <vt:lpstr>Alimentazione e massa grassa dell’ape: alimentazione artificiale: amminoacidi nel polline e altri alimenti </vt:lpstr>
      <vt:lpstr>Alimentazione e massa grassa dell’ape: alimentazione artificiale -Esigenze alimentari </vt:lpstr>
      <vt:lpstr>Alimentazione e massa grassa dell’ape: alimentazione artificiale  -Carenze alimentari </vt:lpstr>
      <vt:lpstr>Alimentazione e massa grassa dell’ape: alimentazione artificiale -Interdipendenza</vt:lpstr>
      <vt:lpstr>Alimentazione e massa grassa dell’ape: alimentazione artificiale: carboidrati</vt:lpstr>
      <vt:lpstr>Alimentazione e massa grassa dell’ape: alimentazione artificiale; carboidrati</vt:lpstr>
      <vt:lpstr>Alimentazione e massa grassa dell’ape: alimentazione artificiale; carboidrati</vt:lpstr>
      <vt:lpstr>Alimentazione e massa grassa dell’ape: alimentazione artificiale; carboidrati</vt:lpstr>
      <vt:lpstr>Alimentazione e massa grassa dell’ape: alimentazione artificiale; carboidrati</vt:lpstr>
      <vt:lpstr>Alimentazione e massa grassa dell’ape: alimentazione artificiale; carboidrati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Alimentazione e massa grassa dell’ape: quando intervenire con l’alimentazione?  </vt:lpstr>
      <vt:lpstr>Alimentazione e massa grassa dell’ape: prodotti commercializzati </vt:lpstr>
      <vt:lpstr>Alimentazione e massa grassa dell’ape: esempio alimentazione glucidico-proteica </vt:lpstr>
      <vt:lpstr>Alimentazione e massa grassa dell’ape: esempio alimentazione glucidica </vt:lpstr>
      <vt:lpstr>Normativa:</vt:lpstr>
      <vt:lpstr>Alimentazione e massa grassa dell’ape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Alimentazione e massa grassa dell’ape</dc:title>
  <dc:creator>Rosario Sica</dc:creator>
  <cp:lastModifiedBy>Rosario Sica</cp:lastModifiedBy>
  <cp:revision>218</cp:revision>
  <dcterms:created xsi:type="dcterms:W3CDTF">2020-07-11T09:24:42Z</dcterms:created>
  <dcterms:modified xsi:type="dcterms:W3CDTF">2024-02-29T10:39:48Z</dcterms:modified>
</cp:coreProperties>
</file>