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media/image61.jpg" ContentType="image/jpg"/>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charts/chart5.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2">
  <p:sldMasterIdLst>
    <p:sldMasterId id="2147483648" r:id="rId1"/>
  </p:sldMasterIdLst>
  <p:notesMasterIdLst>
    <p:notesMasterId r:id="rId87"/>
  </p:notesMasterIdLst>
  <p:sldIdLst>
    <p:sldId id="256" r:id="rId2"/>
    <p:sldId id="282" r:id="rId3"/>
    <p:sldId id="327" r:id="rId4"/>
    <p:sldId id="328" r:id="rId5"/>
    <p:sldId id="329" r:id="rId6"/>
    <p:sldId id="283" r:id="rId7"/>
    <p:sldId id="330" r:id="rId8"/>
    <p:sldId id="331" r:id="rId9"/>
    <p:sldId id="332" r:id="rId10"/>
    <p:sldId id="266" r:id="rId11"/>
    <p:sldId id="305" r:id="rId12"/>
    <p:sldId id="299" r:id="rId13"/>
    <p:sldId id="306" r:id="rId14"/>
    <p:sldId id="257" r:id="rId15"/>
    <p:sldId id="298" r:id="rId16"/>
    <p:sldId id="297" r:id="rId17"/>
    <p:sldId id="284" r:id="rId18"/>
    <p:sldId id="307" r:id="rId19"/>
    <p:sldId id="324" r:id="rId20"/>
    <p:sldId id="312" r:id="rId21"/>
    <p:sldId id="313" r:id="rId22"/>
    <p:sldId id="314" r:id="rId23"/>
    <p:sldId id="311" r:id="rId24"/>
    <p:sldId id="315" r:id="rId25"/>
    <p:sldId id="308" r:id="rId26"/>
    <p:sldId id="316" r:id="rId27"/>
    <p:sldId id="309" r:id="rId28"/>
    <p:sldId id="336" r:id="rId29"/>
    <p:sldId id="337" r:id="rId30"/>
    <p:sldId id="310" r:id="rId31"/>
    <p:sldId id="340" r:id="rId32"/>
    <p:sldId id="341" r:id="rId33"/>
    <p:sldId id="317" r:id="rId34"/>
    <p:sldId id="318" r:id="rId35"/>
    <p:sldId id="319" r:id="rId36"/>
    <p:sldId id="259" r:id="rId37"/>
    <p:sldId id="265" r:id="rId38"/>
    <p:sldId id="301" r:id="rId39"/>
    <p:sldId id="302" r:id="rId40"/>
    <p:sldId id="303" r:id="rId41"/>
    <p:sldId id="286" r:id="rId42"/>
    <p:sldId id="258" r:id="rId43"/>
    <p:sldId id="287" r:id="rId44"/>
    <p:sldId id="285" r:id="rId45"/>
    <p:sldId id="288" r:id="rId46"/>
    <p:sldId id="289" r:id="rId47"/>
    <p:sldId id="290" r:id="rId48"/>
    <p:sldId id="291" r:id="rId49"/>
    <p:sldId id="292" r:id="rId50"/>
    <p:sldId id="295" r:id="rId51"/>
    <p:sldId id="296" r:id="rId52"/>
    <p:sldId id="321" r:id="rId53"/>
    <p:sldId id="281" r:id="rId54"/>
    <p:sldId id="267" r:id="rId55"/>
    <p:sldId id="268" r:id="rId56"/>
    <p:sldId id="269" r:id="rId57"/>
    <p:sldId id="270" r:id="rId58"/>
    <p:sldId id="271" r:id="rId59"/>
    <p:sldId id="272" r:id="rId60"/>
    <p:sldId id="273" r:id="rId61"/>
    <p:sldId id="274" r:id="rId62"/>
    <p:sldId id="275" r:id="rId63"/>
    <p:sldId id="276" r:id="rId64"/>
    <p:sldId id="277" r:id="rId65"/>
    <p:sldId id="278" r:id="rId66"/>
    <p:sldId id="279" r:id="rId67"/>
    <p:sldId id="261" r:id="rId68"/>
    <p:sldId id="344" r:id="rId69"/>
    <p:sldId id="345" r:id="rId70"/>
    <p:sldId id="264" r:id="rId71"/>
    <p:sldId id="262" r:id="rId72"/>
    <p:sldId id="263" r:id="rId73"/>
    <p:sldId id="304" r:id="rId74"/>
    <p:sldId id="325" r:id="rId75"/>
    <p:sldId id="338" r:id="rId76"/>
    <p:sldId id="339" r:id="rId77"/>
    <p:sldId id="348" r:id="rId78"/>
    <p:sldId id="326" r:id="rId79"/>
    <p:sldId id="343" r:id="rId80"/>
    <p:sldId id="260" r:id="rId81"/>
    <p:sldId id="323" r:id="rId82"/>
    <p:sldId id="342" r:id="rId83"/>
    <p:sldId id="347" r:id="rId84"/>
    <p:sldId id="346" r:id="rId85"/>
    <p:sldId id="280" r:id="rId8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660"/>
  </p:normalViewPr>
  <p:slideViewPr>
    <p:cSldViewPr snapToGrid="0">
      <p:cViewPr varScale="1">
        <p:scale>
          <a:sx n="78" d="100"/>
          <a:sy n="78" d="100"/>
        </p:scale>
        <p:origin x="1070"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3" Type="http://schemas.openxmlformats.org/officeDocument/2006/relationships/package" Target="../embeddings/Foglio_di_lavoro_di_Microsoft_Excel.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F:\tabelle%20alcol%20babo%20brix%20Ph%20anoca%20alc.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F:\ricerca%20idromele%20rosario%202018\tabelle%20tesi\Alcol,%20Brix%20Babo%20e%20pH%20(Salvato%20automaticamente).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package" Target="../embeddings/Foglio_di_lavoro_di_Microsoft_Excel1.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package" Target="../embeddings/Foglio_di_lavoro_di_Microsoft_Excel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1" dirty="0">
                <a:solidFill>
                  <a:schemeClr val="tx1"/>
                </a:solidFill>
                <a:latin typeface="Times New Roman" panose="02020603050405020304" pitchFamily="18" charset="0"/>
                <a:cs typeface="Times New Roman" panose="02020603050405020304" pitchFamily="18" charset="0"/>
              </a:rPr>
              <a:t>Babo</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lineChart>
        <c:grouping val="standard"/>
        <c:varyColors val="0"/>
        <c:ser>
          <c:idx val="0"/>
          <c:order val="0"/>
          <c:tx>
            <c:strRef>
              <c:f>'grafico babo'!$Q$4</c:f>
              <c:strCache>
                <c:ptCount val="1"/>
                <c:pt idx="0">
                  <c:v>0%</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'grafico babo'!$R$3:$W$3</c:f>
              <c:strCache>
                <c:ptCount val="6"/>
                <c:pt idx="0">
                  <c:v> T0</c:v>
                </c:pt>
                <c:pt idx="1">
                  <c:v>T1</c:v>
                </c:pt>
                <c:pt idx="2">
                  <c:v>T2</c:v>
                </c:pt>
                <c:pt idx="3">
                  <c:v>T3</c:v>
                </c:pt>
                <c:pt idx="4">
                  <c:v> T4</c:v>
                </c:pt>
                <c:pt idx="5">
                  <c:v>T5</c:v>
                </c:pt>
              </c:strCache>
            </c:strRef>
          </c:cat>
          <c:val>
            <c:numRef>
              <c:f>'grafico babo'!$R$4:$W$4</c:f>
              <c:numCache>
                <c:formatCode>General</c:formatCode>
                <c:ptCount val="6"/>
                <c:pt idx="0">
                  <c:v>22</c:v>
                </c:pt>
                <c:pt idx="1">
                  <c:v>15.5</c:v>
                </c:pt>
                <c:pt idx="2">
                  <c:v>10.25</c:v>
                </c:pt>
                <c:pt idx="3">
                  <c:v>5.75</c:v>
                </c:pt>
                <c:pt idx="4">
                  <c:v>3.75</c:v>
                </c:pt>
                <c:pt idx="5">
                  <c:v>2.65</c:v>
                </c:pt>
              </c:numCache>
            </c:numRef>
          </c:val>
          <c:smooth val="0"/>
          <c:extLst>
            <c:ext xmlns:c16="http://schemas.microsoft.com/office/drawing/2014/chart" uri="{C3380CC4-5D6E-409C-BE32-E72D297353CC}">
              <c16:uniqueId val="{00000000-56C4-4FAD-A7F3-EB68977DD3C4}"/>
            </c:ext>
          </c:extLst>
        </c:ser>
        <c:ser>
          <c:idx val="1"/>
          <c:order val="1"/>
          <c:tx>
            <c:strRef>
              <c:f>'grafico babo'!$Q$5</c:f>
              <c:strCache>
                <c:ptCount val="1"/>
                <c:pt idx="0">
                  <c:v>AC</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'grafico babo'!$R$3:$W$3</c:f>
              <c:strCache>
                <c:ptCount val="6"/>
                <c:pt idx="0">
                  <c:v> T0</c:v>
                </c:pt>
                <c:pt idx="1">
                  <c:v>T1</c:v>
                </c:pt>
                <c:pt idx="2">
                  <c:v>T2</c:v>
                </c:pt>
                <c:pt idx="3">
                  <c:v>T3</c:v>
                </c:pt>
                <c:pt idx="4">
                  <c:v> T4</c:v>
                </c:pt>
                <c:pt idx="5">
                  <c:v>T5</c:v>
                </c:pt>
              </c:strCache>
            </c:strRef>
          </c:cat>
          <c:val>
            <c:numRef>
              <c:f>'grafico babo'!$R$5:$W$5</c:f>
              <c:numCache>
                <c:formatCode>General</c:formatCode>
                <c:ptCount val="6"/>
                <c:pt idx="0">
                  <c:v>22</c:v>
                </c:pt>
                <c:pt idx="1">
                  <c:v>21.45</c:v>
                </c:pt>
                <c:pt idx="2">
                  <c:v>15.45</c:v>
                </c:pt>
                <c:pt idx="3">
                  <c:v>10.5</c:v>
                </c:pt>
                <c:pt idx="4">
                  <c:v>6.45</c:v>
                </c:pt>
                <c:pt idx="5">
                  <c:v>2.5</c:v>
                </c:pt>
              </c:numCache>
            </c:numRef>
          </c:val>
          <c:smooth val="0"/>
          <c:extLst>
            <c:ext xmlns:c16="http://schemas.microsoft.com/office/drawing/2014/chart" uri="{C3380CC4-5D6E-409C-BE32-E72D297353CC}">
              <c16:uniqueId val="{00000001-56C4-4FAD-A7F3-EB68977DD3C4}"/>
            </c:ext>
          </c:extLst>
        </c:ser>
        <c:ser>
          <c:idx val="2"/>
          <c:order val="2"/>
          <c:tx>
            <c:strRef>
              <c:f>'grafico babo'!$Q$6</c:f>
              <c:strCache>
                <c:ptCount val="1"/>
                <c:pt idx="0">
                  <c:v>IN0.2%</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'grafico babo'!$R$3:$W$3</c:f>
              <c:strCache>
                <c:ptCount val="6"/>
                <c:pt idx="0">
                  <c:v> T0</c:v>
                </c:pt>
                <c:pt idx="1">
                  <c:v>T1</c:v>
                </c:pt>
                <c:pt idx="2">
                  <c:v>T2</c:v>
                </c:pt>
                <c:pt idx="3">
                  <c:v>T3</c:v>
                </c:pt>
                <c:pt idx="4">
                  <c:v> T4</c:v>
                </c:pt>
                <c:pt idx="5">
                  <c:v>T5</c:v>
                </c:pt>
              </c:strCache>
            </c:strRef>
          </c:cat>
          <c:val>
            <c:numRef>
              <c:f>'grafico babo'!$R$6:$W$6</c:f>
              <c:numCache>
                <c:formatCode>General</c:formatCode>
                <c:ptCount val="6"/>
                <c:pt idx="0">
                  <c:v>22</c:v>
                </c:pt>
                <c:pt idx="1">
                  <c:v>14</c:v>
                </c:pt>
                <c:pt idx="2">
                  <c:v>7.25</c:v>
                </c:pt>
                <c:pt idx="3">
                  <c:v>3.25</c:v>
                </c:pt>
                <c:pt idx="4">
                  <c:v>1.9</c:v>
                </c:pt>
                <c:pt idx="5">
                  <c:v>1.6</c:v>
                </c:pt>
              </c:numCache>
            </c:numRef>
          </c:val>
          <c:smooth val="0"/>
          <c:extLst>
            <c:ext xmlns:c16="http://schemas.microsoft.com/office/drawing/2014/chart" uri="{C3380CC4-5D6E-409C-BE32-E72D297353CC}">
              <c16:uniqueId val="{00000002-56C4-4FAD-A7F3-EB68977DD3C4}"/>
            </c:ext>
          </c:extLst>
        </c:ser>
        <c:ser>
          <c:idx val="3"/>
          <c:order val="3"/>
          <c:tx>
            <c:strRef>
              <c:f>'grafico babo'!$Q$7</c:f>
              <c:strCache>
                <c:ptCount val="1"/>
                <c:pt idx="0">
                  <c:v>IN0.5%</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'grafico babo'!$R$3:$W$3</c:f>
              <c:strCache>
                <c:ptCount val="6"/>
                <c:pt idx="0">
                  <c:v> T0</c:v>
                </c:pt>
                <c:pt idx="1">
                  <c:v>T1</c:v>
                </c:pt>
                <c:pt idx="2">
                  <c:v>T2</c:v>
                </c:pt>
                <c:pt idx="3">
                  <c:v>T3</c:v>
                </c:pt>
                <c:pt idx="4">
                  <c:v> T4</c:v>
                </c:pt>
                <c:pt idx="5">
                  <c:v>T5</c:v>
                </c:pt>
              </c:strCache>
            </c:strRef>
          </c:cat>
          <c:val>
            <c:numRef>
              <c:f>'grafico babo'!$R$7:$W$7</c:f>
              <c:numCache>
                <c:formatCode>General</c:formatCode>
                <c:ptCount val="6"/>
                <c:pt idx="0">
                  <c:v>22</c:v>
                </c:pt>
                <c:pt idx="1">
                  <c:v>14.25</c:v>
                </c:pt>
                <c:pt idx="2">
                  <c:v>8</c:v>
                </c:pt>
                <c:pt idx="3">
                  <c:v>3.5</c:v>
                </c:pt>
                <c:pt idx="4">
                  <c:v>1.65</c:v>
                </c:pt>
                <c:pt idx="5">
                  <c:v>2.5</c:v>
                </c:pt>
              </c:numCache>
            </c:numRef>
          </c:val>
          <c:smooth val="0"/>
          <c:extLst>
            <c:ext xmlns:c16="http://schemas.microsoft.com/office/drawing/2014/chart" uri="{C3380CC4-5D6E-409C-BE32-E72D297353CC}">
              <c16:uniqueId val="{00000003-56C4-4FAD-A7F3-EB68977DD3C4}"/>
            </c:ext>
          </c:extLst>
        </c:ser>
        <c:ser>
          <c:idx val="4"/>
          <c:order val="4"/>
          <c:tx>
            <c:strRef>
              <c:f>'grafico babo'!$Q$8</c:f>
              <c:strCache>
                <c:ptCount val="1"/>
                <c:pt idx="0">
                  <c:v>FO0.2%</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'grafico babo'!$R$3:$W$3</c:f>
              <c:strCache>
                <c:ptCount val="6"/>
                <c:pt idx="0">
                  <c:v> T0</c:v>
                </c:pt>
                <c:pt idx="1">
                  <c:v>T1</c:v>
                </c:pt>
                <c:pt idx="2">
                  <c:v>T2</c:v>
                </c:pt>
                <c:pt idx="3">
                  <c:v>T3</c:v>
                </c:pt>
                <c:pt idx="4">
                  <c:v> T4</c:v>
                </c:pt>
                <c:pt idx="5">
                  <c:v>T5</c:v>
                </c:pt>
              </c:strCache>
            </c:strRef>
          </c:cat>
          <c:val>
            <c:numRef>
              <c:f>'grafico babo'!$R$8:$W$8</c:f>
              <c:numCache>
                <c:formatCode>General</c:formatCode>
                <c:ptCount val="6"/>
                <c:pt idx="0">
                  <c:v>22</c:v>
                </c:pt>
                <c:pt idx="1">
                  <c:v>13.25</c:v>
                </c:pt>
                <c:pt idx="2">
                  <c:v>8.6</c:v>
                </c:pt>
                <c:pt idx="3">
                  <c:v>4.5</c:v>
                </c:pt>
                <c:pt idx="4">
                  <c:v>2.8</c:v>
                </c:pt>
                <c:pt idx="5">
                  <c:v>2.5</c:v>
                </c:pt>
              </c:numCache>
            </c:numRef>
          </c:val>
          <c:smooth val="0"/>
          <c:extLst>
            <c:ext xmlns:c16="http://schemas.microsoft.com/office/drawing/2014/chart" uri="{C3380CC4-5D6E-409C-BE32-E72D297353CC}">
              <c16:uniqueId val="{00000004-56C4-4FAD-A7F3-EB68977DD3C4}"/>
            </c:ext>
          </c:extLst>
        </c:ser>
        <c:ser>
          <c:idx val="5"/>
          <c:order val="5"/>
          <c:tx>
            <c:strRef>
              <c:f>'grafico babo'!$Q$9</c:f>
              <c:strCache>
                <c:ptCount val="1"/>
                <c:pt idx="0">
                  <c:v>FO0.5%</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'grafico babo'!$R$3:$W$3</c:f>
              <c:strCache>
                <c:ptCount val="6"/>
                <c:pt idx="0">
                  <c:v> T0</c:v>
                </c:pt>
                <c:pt idx="1">
                  <c:v>T1</c:v>
                </c:pt>
                <c:pt idx="2">
                  <c:v>T2</c:v>
                </c:pt>
                <c:pt idx="3">
                  <c:v>T3</c:v>
                </c:pt>
                <c:pt idx="4">
                  <c:v> T4</c:v>
                </c:pt>
                <c:pt idx="5">
                  <c:v>T5</c:v>
                </c:pt>
              </c:strCache>
            </c:strRef>
          </c:cat>
          <c:val>
            <c:numRef>
              <c:f>'grafico babo'!$R$9:$W$9</c:f>
              <c:numCache>
                <c:formatCode>General</c:formatCode>
                <c:ptCount val="6"/>
                <c:pt idx="0">
                  <c:v>22</c:v>
                </c:pt>
                <c:pt idx="1">
                  <c:v>13</c:v>
                </c:pt>
                <c:pt idx="2">
                  <c:v>7.75</c:v>
                </c:pt>
                <c:pt idx="3">
                  <c:v>3.25</c:v>
                </c:pt>
                <c:pt idx="4">
                  <c:v>2</c:v>
                </c:pt>
                <c:pt idx="5">
                  <c:v>1.6</c:v>
                </c:pt>
              </c:numCache>
            </c:numRef>
          </c:val>
          <c:smooth val="0"/>
          <c:extLst>
            <c:ext xmlns:c16="http://schemas.microsoft.com/office/drawing/2014/chart" uri="{C3380CC4-5D6E-409C-BE32-E72D297353CC}">
              <c16:uniqueId val="{00000005-56C4-4FAD-A7F3-EB68977DD3C4}"/>
            </c:ext>
          </c:extLst>
        </c:ser>
        <c:ser>
          <c:idx val="6"/>
          <c:order val="6"/>
          <c:tx>
            <c:strRef>
              <c:f>'grafico babo'!$Q$10</c:f>
              <c:strCache>
                <c:ptCount val="1"/>
                <c:pt idx="0">
                  <c:v>FU0.2%</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cat>
            <c:strRef>
              <c:f>'grafico babo'!$R$3:$W$3</c:f>
              <c:strCache>
                <c:ptCount val="6"/>
                <c:pt idx="0">
                  <c:v> T0</c:v>
                </c:pt>
                <c:pt idx="1">
                  <c:v>T1</c:v>
                </c:pt>
                <c:pt idx="2">
                  <c:v>T2</c:v>
                </c:pt>
                <c:pt idx="3">
                  <c:v>T3</c:v>
                </c:pt>
                <c:pt idx="4">
                  <c:v> T4</c:v>
                </c:pt>
                <c:pt idx="5">
                  <c:v>T5</c:v>
                </c:pt>
              </c:strCache>
            </c:strRef>
          </c:cat>
          <c:val>
            <c:numRef>
              <c:f>'grafico babo'!$R$10:$W$10</c:f>
              <c:numCache>
                <c:formatCode>General</c:formatCode>
                <c:ptCount val="6"/>
                <c:pt idx="0">
                  <c:v>22</c:v>
                </c:pt>
                <c:pt idx="1">
                  <c:v>11</c:v>
                </c:pt>
                <c:pt idx="2">
                  <c:v>5.5</c:v>
                </c:pt>
                <c:pt idx="3">
                  <c:v>2</c:v>
                </c:pt>
                <c:pt idx="4">
                  <c:v>1.55</c:v>
                </c:pt>
                <c:pt idx="5">
                  <c:v>1.5</c:v>
                </c:pt>
              </c:numCache>
            </c:numRef>
          </c:val>
          <c:smooth val="0"/>
          <c:extLst>
            <c:ext xmlns:c16="http://schemas.microsoft.com/office/drawing/2014/chart" uri="{C3380CC4-5D6E-409C-BE32-E72D297353CC}">
              <c16:uniqueId val="{00000006-56C4-4FAD-A7F3-EB68977DD3C4}"/>
            </c:ext>
          </c:extLst>
        </c:ser>
        <c:ser>
          <c:idx val="7"/>
          <c:order val="7"/>
          <c:tx>
            <c:strRef>
              <c:f>'grafico babo'!$Q$11</c:f>
              <c:strCache>
                <c:ptCount val="1"/>
                <c:pt idx="0">
                  <c:v>FU0.5%</c:v>
                </c:pt>
              </c:strCache>
            </c:strRef>
          </c:tx>
          <c:spPr>
            <a:ln w="28575" cap="rnd">
              <a:solidFill>
                <a:schemeClr val="accent2">
                  <a:lumMod val="60000"/>
                </a:schemeClr>
              </a:solidFill>
              <a:round/>
            </a:ln>
            <a:effectLst/>
          </c:spPr>
          <c:marker>
            <c:symbol val="circle"/>
            <c:size val="5"/>
            <c:spPr>
              <a:solidFill>
                <a:schemeClr val="accent2">
                  <a:lumMod val="60000"/>
                </a:schemeClr>
              </a:solidFill>
              <a:ln w="9525">
                <a:solidFill>
                  <a:schemeClr val="accent2">
                    <a:lumMod val="60000"/>
                  </a:schemeClr>
                </a:solidFill>
              </a:ln>
              <a:effectLst/>
            </c:spPr>
          </c:marker>
          <c:cat>
            <c:strRef>
              <c:f>'grafico babo'!$R$3:$W$3</c:f>
              <c:strCache>
                <c:ptCount val="6"/>
                <c:pt idx="0">
                  <c:v> T0</c:v>
                </c:pt>
                <c:pt idx="1">
                  <c:v>T1</c:v>
                </c:pt>
                <c:pt idx="2">
                  <c:v>T2</c:v>
                </c:pt>
                <c:pt idx="3">
                  <c:v>T3</c:v>
                </c:pt>
                <c:pt idx="4">
                  <c:v> T4</c:v>
                </c:pt>
                <c:pt idx="5">
                  <c:v>T5</c:v>
                </c:pt>
              </c:strCache>
            </c:strRef>
          </c:cat>
          <c:val>
            <c:numRef>
              <c:f>'grafico babo'!$R$11:$W$11</c:f>
              <c:numCache>
                <c:formatCode>General</c:formatCode>
                <c:ptCount val="6"/>
                <c:pt idx="0">
                  <c:v>22</c:v>
                </c:pt>
                <c:pt idx="1">
                  <c:v>11.15</c:v>
                </c:pt>
                <c:pt idx="2">
                  <c:v>6.6999999999999993</c:v>
                </c:pt>
                <c:pt idx="3">
                  <c:v>2.4</c:v>
                </c:pt>
                <c:pt idx="4">
                  <c:v>1.4</c:v>
                </c:pt>
                <c:pt idx="5">
                  <c:v>1.4</c:v>
                </c:pt>
              </c:numCache>
            </c:numRef>
          </c:val>
          <c:smooth val="0"/>
          <c:extLst>
            <c:ext xmlns:c16="http://schemas.microsoft.com/office/drawing/2014/chart" uri="{C3380CC4-5D6E-409C-BE32-E72D297353CC}">
              <c16:uniqueId val="{00000007-56C4-4FAD-A7F3-EB68977DD3C4}"/>
            </c:ext>
          </c:extLst>
        </c:ser>
        <c:ser>
          <c:idx val="8"/>
          <c:order val="8"/>
          <c:tx>
            <c:strRef>
              <c:f>'grafico babo'!$Q$12</c:f>
              <c:strCache>
                <c:ptCount val="1"/>
                <c:pt idx="0">
                  <c:v>MIX0.2%</c:v>
                </c:pt>
              </c:strCache>
            </c:strRef>
          </c:tx>
          <c:spPr>
            <a:ln w="28575" cap="rnd">
              <a:solidFill>
                <a:schemeClr val="accent3">
                  <a:lumMod val="60000"/>
                </a:schemeClr>
              </a:solidFill>
              <a:round/>
            </a:ln>
            <a:effectLst/>
          </c:spPr>
          <c:marker>
            <c:symbol val="circle"/>
            <c:size val="5"/>
            <c:spPr>
              <a:solidFill>
                <a:schemeClr val="accent3">
                  <a:lumMod val="60000"/>
                </a:schemeClr>
              </a:solidFill>
              <a:ln w="9525">
                <a:solidFill>
                  <a:schemeClr val="accent3">
                    <a:lumMod val="60000"/>
                  </a:schemeClr>
                </a:solidFill>
              </a:ln>
              <a:effectLst/>
            </c:spPr>
          </c:marker>
          <c:cat>
            <c:strRef>
              <c:f>'grafico babo'!$R$3:$W$3</c:f>
              <c:strCache>
                <c:ptCount val="6"/>
                <c:pt idx="0">
                  <c:v> T0</c:v>
                </c:pt>
                <c:pt idx="1">
                  <c:v>T1</c:v>
                </c:pt>
                <c:pt idx="2">
                  <c:v>T2</c:v>
                </c:pt>
                <c:pt idx="3">
                  <c:v>T3</c:v>
                </c:pt>
                <c:pt idx="4">
                  <c:v> T4</c:v>
                </c:pt>
                <c:pt idx="5">
                  <c:v>T5</c:v>
                </c:pt>
              </c:strCache>
            </c:strRef>
          </c:cat>
          <c:val>
            <c:numRef>
              <c:f>'grafico babo'!$R$12:$W$12</c:f>
              <c:numCache>
                <c:formatCode>General</c:formatCode>
                <c:ptCount val="6"/>
                <c:pt idx="0">
                  <c:v>22</c:v>
                </c:pt>
                <c:pt idx="1">
                  <c:v>11.9</c:v>
                </c:pt>
                <c:pt idx="2">
                  <c:v>7.75</c:v>
                </c:pt>
                <c:pt idx="3">
                  <c:v>3.5</c:v>
                </c:pt>
                <c:pt idx="4">
                  <c:v>2.5</c:v>
                </c:pt>
                <c:pt idx="5">
                  <c:v>2</c:v>
                </c:pt>
              </c:numCache>
            </c:numRef>
          </c:val>
          <c:smooth val="0"/>
          <c:extLst>
            <c:ext xmlns:c16="http://schemas.microsoft.com/office/drawing/2014/chart" uri="{C3380CC4-5D6E-409C-BE32-E72D297353CC}">
              <c16:uniqueId val="{00000008-56C4-4FAD-A7F3-EB68977DD3C4}"/>
            </c:ext>
          </c:extLst>
        </c:ser>
        <c:ser>
          <c:idx val="9"/>
          <c:order val="9"/>
          <c:tx>
            <c:strRef>
              <c:f>'grafico babo'!$Q$13</c:f>
              <c:strCache>
                <c:ptCount val="1"/>
                <c:pt idx="0">
                  <c:v>MIX0.5%</c:v>
                </c:pt>
              </c:strCache>
            </c:strRef>
          </c:tx>
          <c:spPr>
            <a:ln w="28575" cap="rnd">
              <a:solidFill>
                <a:schemeClr val="accent4">
                  <a:lumMod val="60000"/>
                </a:schemeClr>
              </a:solidFill>
              <a:round/>
            </a:ln>
            <a:effectLst/>
          </c:spPr>
          <c:marker>
            <c:symbol val="circle"/>
            <c:size val="5"/>
            <c:spPr>
              <a:solidFill>
                <a:schemeClr val="accent4">
                  <a:lumMod val="60000"/>
                </a:schemeClr>
              </a:solidFill>
              <a:ln w="9525">
                <a:solidFill>
                  <a:schemeClr val="accent4">
                    <a:lumMod val="60000"/>
                  </a:schemeClr>
                </a:solidFill>
              </a:ln>
              <a:effectLst/>
            </c:spPr>
          </c:marker>
          <c:cat>
            <c:strRef>
              <c:f>'grafico babo'!$R$3:$W$3</c:f>
              <c:strCache>
                <c:ptCount val="6"/>
                <c:pt idx="0">
                  <c:v> T0</c:v>
                </c:pt>
                <c:pt idx="1">
                  <c:v>T1</c:v>
                </c:pt>
                <c:pt idx="2">
                  <c:v>T2</c:v>
                </c:pt>
                <c:pt idx="3">
                  <c:v>T3</c:v>
                </c:pt>
                <c:pt idx="4">
                  <c:v> T4</c:v>
                </c:pt>
                <c:pt idx="5">
                  <c:v>T5</c:v>
                </c:pt>
              </c:strCache>
            </c:strRef>
          </c:cat>
          <c:val>
            <c:numRef>
              <c:f>'grafico babo'!$R$13:$W$13</c:f>
              <c:numCache>
                <c:formatCode>General</c:formatCode>
                <c:ptCount val="6"/>
                <c:pt idx="0">
                  <c:v>22</c:v>
                </c:pt>
                <c:pt idx="1">
                  <c:v>11.9</c:v>
                </c:pt>
                <c:pt idx="2">
                  <c:v>5.75</c:v>
                </c:pt>
                <c:pt idx="3">
                  <c:v>2</c:v>
                </c:pt>
                <c:pt idx="4">
                  <c:v>1.6</c:v>
                </c:pt>
                <c:pt idx="5">
                  <c:v>1.5</c:v>
                </c:pt>
              </c:numCache>
            </c:numRef>
          </c:val>
          <c:smooth val="0"/>
          <c:extLst>
            <c:ext xmlns:c16="http://schemas.microsoft.com/office/drawing/2014/chart" uri="{C3380CC4-5D6E-409C-BE32-E72D297353CC}">
              <c16:uniqueId val="{00000009-56C4-4FAD-A7F3-EB68977DD3C4}"/>
            </c:ext>
          </c:extLst>
        </c:ser>
        <c:dLbls>
          <c:showLegendKey val="0"/>
          <c:showVal val="0"/>
          <c:showCatName val="0"/>
          <c:showSerName val="0"/>
          <c:showPercent val="0"/>
          <c:showBubbleSize val="0"/>
        </c:dLbls>
        <c:marker val="1"/>
        <c:smooth val="0"/>
        <c:axId val="451019416"/>
        <c:axId val="451019808"/>
      </c:lineChart>
      <c:catAx>
        <c:axId val="45101941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it-IT" b="1" dirty="0">
                    <a:solidFill>
                      <a:schemeClr val="tx1"/>
                    </a:solidFill>
                    <a:latin typeface="Times New Roman" panose="02020603050405020304" pitchFamily="18" charset="0"/>
                    <a:cs typeface="Times New Roman" panose="02020603050405020304" pitchFamily="18" charset="0"/>
                  </a:rPr>
                  <a:t>Time week</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it-IT"/>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451019808"/>
        <c:crosses val="autoZero"/>
        <c:auto val="1"/>
        <c:lblAlgn val="ctr"/>
        <c:lblOffset val="100"/>
        <c:noMultiLvlLbl val="0"/>
      </c:catAx>
      <c:valAx>
        <c:axId val="45101980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b="1" dirty="0">
                    <a:solidFill>
                      <a:schemeClr val="tx1"/>
                    </a:solidFill>
                    <a:latin typeface="Times New Roman" panose="02020603050405020304" pitchFamily="18" charset="0"/>
                    <a:cs typeface="Times New Roman" panose="02020603050405020304" pitchFamily="18" charset="0"/>
                  </a:rPr>
                  <a:t>Babo</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it-IT"/>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it-IT"/>
          </a:p>
        </c:txPr>
        <c:crossAx val="4510194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it-IT"/>
        </a:p>
      </c:txPr>
    </c:legend>
    <c:plotVisOnly val="1"/>
    <c:dispBlanksAs val="gap"/>
    <c:showDLblsOverMax val="0"/>
  </c:chart>
  <c:spPr>
    <a:noFill/>
    <a:ln>
      <a:no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r>
              <a:rPr lang="it-IT" b="1" dirty="0" err="1"/>
              <a:t>Alcohol</a:t>
            </a:r>
            <a:endParaRPr lang="it-IT" b="1" dirty="0"/>
          </a:p>
        </c:rich>
      </c:tx>
      <c:overlay val="0"/>
      <c:spPr>
        <a:noFill/>
        <a:ln>
          <a:noFill/>
        </a:ln>
        <a:effectLst/>
      </c:spPr>
      <c:txPr>
        <a:bodyPr rot="0" spcFirstLastPara="1" vertOverflow="ellipsis" vert="horz" wrap="square" anchor="ctr" anchorCtr="1"/>
        <a:lstStyle/>
        <a:p>
          <a:pPr>
            <a:defRPr sz="1440" b="0" i="0" u="none" strike="noStrike" kern="1200" spc="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title>
    <c:autoTitleDeleted val="0"/>
    <c:plotArea>
      <c:layout/>
      <c:scatterChart>
        <c:scatterStyle val="lineMarker"/>
        <c:varyColors val="0"/>
        <c:ser>
          <c:idx val="0"/>
          <c:order val="0"/>
          <c:tx>
            <c:strRef>
              <c:f>Foglio3!$B$4</c:f>
              <c:strCache>
                <c:ptCount val="1"/>
                <c:pt idx="0">
                  <c:v>0%</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Foglio3!$C$2:$E$2</c:f>
              <c:numCache>
                <c:formatCode>General</c:formatCode>
                <c:ptCount val="3"/>
                <c:pt idx="0">
                  <c:v>1</c:v>
                </c:pt>
                <c:pt idx="1">
                  <c:v>3</c:v>
                </c:pt>
                <c:pt idx="2">
                  <c:v>5</c:v>
                </c:pt>
              </c:numCache>
            </c:numRef>
          </c:xVal>
          <c:yVal>
            <c:numRef>
              <c:f>Foglio3!$C$4:$E$4</c:f>
              <c:numCache>
                <c:formatCode>0.00</c:formatCode>
                <c:ptCount val="3"/>
                <c:pt idx="0">
                  <c:v>2.3499999999999996</c:v>
                </c:pt>
                <c:pt idx="1">
                  <c:v>9.6999999999999993</c:v>
                </c:pt>
                <c:pt idx="2">
                  <c:v>13.149999999999999</c:v>
                </c:pt>
              </c:numCache>
            </c:numRef>
          </c:yVal>
          <c:smooth val="0"/>
          <c:extLst>
            <c:ext xmlns:c16="http://schemas.microsoft.com/office/drawing/2014/chart" uri="{C3380CC4-5D6E-409C-BE32-E72D297353CC}">
              <c16:uniqueId val="{00000000-CB92-4C34-A759-5E4CF3AC10F4}"/>
            </c:ext>
          </c:extLst>
        </c:ser>
        <c:ser>
          <c:idx val="1"/>
          <c:order val="1"/>
          <c:tx>
            <c:strRef>
              <c:f>Foglio3!$B$5</c:f>
              <c:strCache>
                <c:ptCount val="1"/>
                <c:pt idx="0">
                  <c:v>AC</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Foglio3!$C$2:$E$2</c:f>
              <c:numCache>
                <c:formatCode>General</c:formatCode>
                <c:ptCount val="3"/>
                <c:pt idx="0">
                  <c:v>1</c:v>
                </c:pt>
                <c:pt idx="1">
                  <c:v>3</c:v>
                </c:pt>
                <c:pt idx="2">
                  <c:v>5</c:v>
                </c:pt>
              </c:numCache>
            </c:numRef>
          </c:xVal>
          <c:yVal>
            <c:numRef>
              <c:f>Foglio3!$C$5:$E$5</c:f>
              <c:numCache>
                <c:formatCode>0.00</c:formatCode>
                <c:ptCount val="3"/>
                <c:pt idx="0">
                  <c:v>0.25</c:v>
                </c:pt>
                <c:pt idx="1">
                  <c:v>5.875</c:v>
                </c:pt>
                <c:pt idx="2">
                  <c:v>12.25</c:v>
                </c:pt>
              </c:numCache>
            </c:numRef>
          </c:yVal>
          <c:smooth val="0"/>
          <c:extLst>
            <c:ext xmlns:c16="http://schemas.microsoft.com/office/drawing/2014/chart" uri="{C3380CC4-5D6E-409C-BE32-E72D297353CC}">
              <c16:uniqueId val="{00000001-CB92-4C34-A759-5E4CF3AC10F4}"/>
            </c:ext>
          </c:extLst>
        </c:ser>
        <c:ser>
          <c:idx val="2"/>
          <c:order val="2"/>
          <c:tx>
            <c:strRef>
              <c:f>Foglio3!$B$6</c:f>
              <c:strCache>
                <c:ptCount val="1"/>
                <c:pt idx="0">
                  <c:v>IN0.2%</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Foglio3!$C$2:$E$2</c:f>
              <c:numCache>
                <c:formatCode>General</c:formatCode>
                <c:ptCount val="3"/>
                <c:pt idx="0">
                  <c:v>1</c:v>
                </c:pt>
                <c:pt idx="1">
                  <c:v>3</c:v>
                </c:pt>
                <c:pt idx="2">
                  <c:v>5</c:v>
                </c:pt>
              </c:numCache>
            </c:numRef>
          </c:xVal>
          <c:yVal>
            <c:numRef>
              <c:f>Foglio3!$C$6:$E$6</c:f>
              <c:numCache>
                <c:formatCode>0.00</c:formatCode>
                <c:ptCount val="3"/>
                <c:pt idx="0">
                  <c:v>4.5750000000000002</c:v>
                </c:pt>
                <c:pt idx="1">
                  <c:v>12.5</c:v>
                </c:pt>
                <c:pt idx="2">
                  <c:v>12.5</c:v>
                </c:pt>
              </c:numCache>
            </c:numRef>
          </c:yVal>
          <c:smooth val="0"/>
          <c:extLst>
            <c:ext xmlns:c16="http://schemas.microsoft.com/office/drawing/2014/chart" uri="{C3380CC4-5D6E-409C-BE32-E72D297353CC}">
              <c16:uniqueId val="{00000002-CB92-4C34-A759-5E4CF3AC10F4}"/>
            </c:ext>
          </c:extLst>
        </c:ser>
        <c:ser>
          <c:idx val="3"/>
          <c:order val="3"/>
          <c:tx>
            <c:strRef>
              <c:f>Foglio3!$B$7</c:f>
              <c:strCache>
                <c:ptCount val="1"/>
                <c:pt idx="0">
                  <c:v>FO0.2%</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Foglio3!$C$2:$E$2</c:f>
              <c:numCache>
                <c:formatCode>General</c:formatCode>
                <c:ptCount val="3"/>
                <c:pt idx="0">
                  <c:v>1</c:v>
                </c:pt>
                <c:pt idx="1">
                  <c:v>3</c:v>
                </c:pt>
                <c:pt idx="2">
                  <c:v>5</c:v>
                </c:pt>
              </c:numCache>
            </c:numRef>
          </c:xVal>
          <c:yVal>
            <c:numRef>
              <c:f>Foglio3!$C$7:$E$7</c:f>
              <c:numCache>
                <c:formatCode>0.00</c:formatCode>
                <c:ptCount val="3"/>
                <c:pt idx="0">
                  <c:v>3.8499999999999996</c:v>
                </c:pt>
                <c:pt idx="1">
                  <c:v>11.25</c:v>
                </c:pt>
                <c:pt idx="2">
                  <c:v>13.55</c:v>
                </c:pt>
              </c:numCache>
            </c:numRef>
          </c:yVal>
          <c:smooth val="0"/>
          <c:extLst>
            <c:ext xmlns:c16="http://schemas.microsoft.com/office/drawing/2014/chart" uri="{C3380CC4-5D6E-409C-BE32-E72D297353CC}">
              <c16:uniqueId val="{00000003-CB92-4C34-A759-5E4CF3AC10F4}"/>
            </c:ext>
          </c:extLst>
        </c:ser>
        <c:ser>
          <c:idx val="4"/>
          <c:order val="4"/>
          <c:tx>
            <c:strRef>
              <c:f>Foglio3!$B$8</c:f>
              <c:strCache>
                <c:ptCount val="1"/>
                <c:pt idx="0">
                  <c:v>FU0.2%</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Foglio3!$C$2:$E$2</c:f>
              <c:numCache>
                <c:formatCode>General</c:formatCode>
                <c:ptCount val="3"/>
                <c:pt idx="0">
                  <c:v>1</c:v>
                </c:pt>
                <c:pt idx="1">
                  <c:v>3</c:v>
                </c:pt>
                <c:pt idx="2">
                  <c:v>5</c:v>
                </c:pt>
              </c:numCache>
            </c:numRef>
          </c:xVal>
          <c:yVal>
            <c:numRef>
              <c:f>Foglio3!$C$8:$E$8</c:f>
              <c:numCache>
                <c:formatCode>0.00</c:formatCode>
                <c:ptCount val="3"/>
                <c:pt idx="0">
                  <c:v>3.9</c:v>
                </c:pt>
                <c:pt idx="1">
                  <c:v>10.55</c:v>
                </c:pt>
                <c:pt idx="2">
                  <c:v>13.2</c:v>
                </c:pt>
              </c:numCache>
            </c:numRef>
          </c:yVal>
          <c:smooth val="0"/>
          <c:extLst>
            <c:ext xmlns:c16="http://schemas.microsoft.com/office/drawing/2014/chart" uri="{C3380CC4-5D6E-409C-BE32-E72D297353CC}">
              <c16:uniqueId val="{00000004-CB92-4C34-A759-5E4CF3AC10F4}"/>
            </c:ext>
          </c:extLst>
        </c:ser>
        <c:ser>
          <c:idx val="5"/>
          <c:order val="5"/>
          <c:tx>
            <c:strRef>
              <c:f>Foglio3!$B$9</c:f>
              <c:strCache>
                <c:ptCount val="1"/>
                <c:pt idx="0">
                  <c:v>MIX0.2%</c:v>
                </c:pt>
              </c:strCache>
            </c:strRef>
          </c:tx>
          <c:spPr>
            <a:ln w="19050" cap="rnd">
              <a:solidFill>
                <a:schemeClr val="accent6"/>
              </a:solidFill>
              <a:round/>
            </a:ln>
            <a:effectLst/>
          </c:spPr>
          <c:marker>
            <c:symbol val="circle"/>
            <c:size val="5"/>
            <c:spPr>
              <a:solidFill>
                <a:schemeClr val="accent6"/>
              </a:solidFill>
              <a:ln w="9525">
                <a:solidFill>
                  <a:schemeClr val="accent6"/>
                </a:solidFill>
              </a:ln>
              <a:effectLst/>
            </c:spPr>
          </c:marker>
          <c:xVal>
            <c:numRef>
              <c:f>Foglio3!$C$2:$E$2</c:f>
              <c:numCache>
                <c:formatCode>General</c:formatCode>
                <c:ptCount val="3"/>
                <c:pt idx="0">
                  <c:v>1</c:v>
                </c:pt>
                <c:pt idx="1">
                  <c:v>3</c:v>
                </c:pt>
                <c:pt idx="2">
                  <c:v>5</c:v>
                </c:pt>
              </c:numCache>
            </c:numRef>
          </c:xVal>
          <c:yVal>
            <c:numRef>
              <c:f>Foglio3!$C$9:$E$9</c:f>
              <c:numCache>
                <c:formatCode>0.00</c:formatCode>
                <c:ptCount val="3"/>
                <c:pt idx="0">
                  <c:v>3.9249999999999998</c:v>
                </c:pt>
                <c:pt idx="1">
                  <c:v>11.5</c:v>
                </c:pt>
                <c:pt idx="2">
                  <c:v>13.149999999999999</c:v>
                </c:pt>
              </c:numCache>
            </c:numRef>
          </c:yVal>
          <c:smooth val="0"/>
          <c:extLst>
            <c:ext xmlns:c16="http://schemas.microsoft.com/office/drawing/2014/chart" uri="{C3380CC4-5D6E-409C-BE32-E72D297353CC}">
              <c16:uniqueId val="{00000005-CB92-4C34-A759-5E4CF3AC10F4}"/>
            </c:ext>
          </c:extLst>
        </c:ser>
        <c:ser>
          <c:idx val="6"/>
          <c:order val="6"/>
          <c:tx>
            <c:strRef>
              <c:f>Foglio3!$B$10</c:f>
              <c:strCache>
                <c:ptCount val="1"/>
                <c:pt idx="0">
                  <c:v>IN0.5%</c:v>
                </c:pt>
              </c:strCache>
            </c:strRef>
          </c:tx>
          <c:spPr>
            <a:ln w="19050"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xVal>
            <c:numRef>
              <c:f>Foglio3!$C$2:$E$2</c:f>
              <c:numCache>
                <c:formatCode>General</c:formatCode>
                <c:ptCount val="3"/>
                <c:pt idx="0">
                  <c:v>1</c:v>
                </c:pt>
                <c:pt idx="1">
                  <c:v>3</c:v>
                </c:pt>
                <c:pt idx="2">
                  <c:v>5</c:v>
                </c:pt>
              </c:numCache>
            </c:numRef>
          </c:xVal>
          <c:yVal>
            <c:numRef>
              <c:f>Foglio3!$C$10:$E$10</c:f>
              <c:numCache>
                <c:formatCode>0.00</c:formatCode>
                <c:ptCount val="3"/>
                <c:pt idx="0">
                  <c:v>4.55</c:v>
                </c:pt>
                <c:pt idx="1">
                  <c:v>12.45</c:v>
                </c:pt>
                <c:pt idx="2">
                  <c:v>12.75</c:v>
                </c:pt>
              </c:numCache>
            </c:numRef>
          </c:yVal>
          <c:smooth val="0"/>
          <c:extLst>
            <c:ext xmlns:c16="http://schemas.microsoft.com/office/drawing/2014/chart" uri="{C3380CC4-5D6E-409C-BE32-E72D297353CC}">
              <c16:uniqueId val="{00000006-CB92-4C34-A759-5E4CF3AC10F4}"/>
            </c:ext>
          </c:extLst>
        </c:ser>
        <c:ser>
          <c:idx val="7"/>
          <c:order val="7"/>
          <c:tx>
            <c:strRef>
              <c:f>Foglio3!$B$11</c:f>
              <c:strCache>
                <c:ptCount val="1"/>
                <c:pt idx="0">
                  <c:v>FO0.5%</c:v>
                </c:pt>
              </c:strCache>
            </c:strRef>
          </c:tx>
          <c:spPr>
            <a:ln w="19050" cap="rnd">
              <a:solidFill>
                <a:schemeClr val="accent2">
                  <a:lumMod val="60000"/>
                </a:schemeClr>
              </a:solidFill>
              <a:round/>
            </a:ln>
            <a:effectLst/>
          </c:spPr>
          <c:marker>
            <c:symbol val="circle"/>
            <c:size val="5"/>
            <c:spPr>
              <a:solidFill>
                <a:schemeClr val="accent2">
                  <a:lumMod val="60000"/>
                </a:schemeClr>
              </a:solidFill>
              <a:ln w="9525">
                <a:solidFill>
                  <a:schemeClr val="accent2">
                    <a:lumMod val="60000"/>
                  </a:schemeClr>
                </a:solidFill>
              </a:ln>
              <a:effectLst/>
            </c:spPr>
          </c:marker>
          <c:xVal>
            <c:numRef>
              <c:f>Foglio3!$C$2:$E$2</c:f>
              <c:numCache>
                <c:formatCode>General</c:formatCode>
                <c:ptCount val="3"/>
                <c:pt idx="0">
                  <c:v>1</c:v>
                </c:pt>
                <c:pt idx="1">
                  <c:v>3</c:v>
                </c:pt>
                <c:pt idx="2">
                  <c:v>5</c:v>
                </c:pt>
              </c:numCache>
            </c:numRef>
          </c:xVal>
          <c:yVal>
            <c:numRef>
              <c:f>Foglio3!$C$11:$E$11</c:f>
              <c:numCache>
                <c:formatCode>0.00</c:formatCode>
                <c:ptCount val="3"/>
                <c:pt idx="0">
                  <c:v>2.7749999999999999</c:v>
                </c:pt>
                <c:pt idx="1">
                  <c:v>12.1</c:v>
                </c:pt>
                <c:pt idx="2">
                  <c:v>13</c:v>
                </c:pt>
              </c:numCache>
            </c:numRef>
          </c:yVal>
          <c:smooth val="0"/>
          <c:extLst>
            <c:ext xmlns:c16="http://schemas.microsoft.com/office/drawing/2014/chart" uri="{C3380CC4-5D6E-409C-BE32-E72D297353CC}">
              <c16:uniqueId val="{00000007-CB92-4C34-A759-5E4CF3AC10F4}"/>
            </c:ext>
          </c:extLst>
        </c:ser>
        <c:ser>
          <c:idx val="8"/>
          <c:order val="8"/>
          <c:tx>
            <c:strRef>
              <c:f>Foglio3!$B$12</c:f>
              <c:strCache>
                <c:ptCount val="1"/>
                <c:pt idx="0">
                  <c:v>FU0.5%</c:v>
                </c:pt>
              </c:strCache>
            </c:strRef>
          </c:tx>
          <c:spPr>
            <a:ln w="19050" cap="rnd">
              <a:solidFill>
                <a:schemeClr val="accent3">
                  <a:lumMod val="60000"/>
                </a:schemeClr>
              </a:solidFill>
              <a:round/>
            </a:ln>
            <a:effectLst/>
          </c:spPr>
          <c:marker>
            <c:symbol val="circle"/>
            <c:size val="5"/>
            <c:spPr>
              <a:solidFill>
                <a:schemeClr val="accent3">
                  <a:lumMod val="60000"/>
                </a:schemeClr>
              </a:solidFill>
              <a:ln w="9525">
                <a:solidFill>
                  <a:schemeClr val="accent3">
                    <a:lumMod val="60000"/>
                  </a:schemeClr>
                </a:solidFill>
              </a:ln>
              <a:effectLst/>
            </c:spPr>
          </c:marker>
          <c:xVal>
            <c:numRef>
              <c:f>Foglio3!$C$2:$E$2</c:f>
              <c:numCache>
                <c:formatCode>General</c:formatCode>
                <c:ptCount val="3"/>
                <c:pt idx="0">
                  <c:v>1</c:v>
                </c:pt>
                <c:pt idx="1">
                  <c:v>3</c:v>
                </c:pt>
                <c:pt idx="2">
                  <c:v>5</c:v>
                </c:pt>
              </c:numCache>
            </c:numRef>
          </c:xVal>
          <c:yVal>
            <c:numRef>
              <c:f>Foglio3!$C$12:$E$12</c:f>
              <c:numCache>
                <c:formatCode>0.00</c:formatCode>
                <c:ptCount val="3"/>
                <c:pt idx="0">
                  <c:v>3.125</c:v>
                </c:pt>
                <c:pt idx="1">
                  <c:v>11.149999999999999</c:v>
                </c:pt>
                <c:pt idx="2">
                  <c:v>12.425000000000001</c:v>
                </c:pt>
              </c:numCache>
            </c:numRef>
          </c:yVal>
          <c:smooth val="0"/>
          <c:extLst>
            <c:ext xmlns:c16="http://schemas.microsoft.com/office/drawing/2014/chart" uri="{C3380CC4-5D6E-409C-BE32-E72D297353CC}">
              <c16:uniqueId val="{00000008-CB92-4C34-A759-5E4CF3AC10F4}"/>
            </c:ext>
          </c:extLst>
        </c:ser>
        <c:ser>
          <c:idx val="9"/>
          <c:order val="9"/>
          <c:tx>
            <c:strRef>
              <c:f>Foglio3!$B$13</c:f>
              <c:strCache>
                <c:ptCount val="1"/>
                <c:pt idx="0">
                  <c:v>MIX0.5%</c:v>
                </c:pt>
              </c:strCache>
            </c:strRef>
          </c:tx>
          <c:spPr>
            <a:ln w="19050" cap="rnd">
              <a:solidFill>
                <a:schemeClr val="accent4">
                  <a:lumMod val="60000"/>
                </a:schemeClr>
              </a:solidFill>
              <a:round/>
            </a:ln>
            <a:effectLst/>
          </c:spPr>
          <c:marker>
            <c:symbol val="circle"/>
            <c:size val="5"/>
            <c:spPr>
              <a:solidFill>
                <a:schemeClr val="accent4">
                  <a:lumMod val="60000"/>
                </a:schemeClr>
              </a:solidFill>
              <a:ln w="9525">
                <a:solidFill>
                  <a:schemeClr val="accent4">
                    <a:lumMod val="60000"/>
                  </a:schemeClr>
                </a:solidFill>
              </a:ln>
              <a:effectLst/>
            </c:spPr>
          </c:marker>
          <c:xVal>
            <c:numRef>
              <c:f>Foglio3!$C$2:$E$2</c:f>
              <c:numCache>
                <c:formatCode>General</c:formatCode>
                <c:ptCount val="3"/>
                <c:pt idx="0">
                  <c:v>1</c:v>
                </c:pt>
                <c:pt idx="1">
                  <c:v>3</c:v>
                </c:pt>
                <c:pt idx="2">
                  <c:v>5</c:v>
                </c:pt>
              </c:numCache>
            </c:numRef>
          </c:xVal>
          <c:yVal>
            <c:numRef>
              <c:f>Foglio3!$C$13:$E$13</c:f>
              <c:numCache>
                <c:formatCode>0.00</c:formatCode>
                <c:ptCount val="3"/>
                <c:pt idx="0">
                  <c:v>4.55</c:v>
                </c:pt>
                <c:pt idx="1">
                  <c:v>12.05</c:v>
                </c:pt>
                <c:pt idx="2">
                  <c:v>12.649999999999999</c:v>
                </c:pt>
              </c:numCache>
            </c:numRef>
          </c:yVal>
          <c:smooth val="0"/>
          <c:extLst>
            <c:ext xmlns:c16="http://schemas.microsoft.com/office/drawing/2014/chart" uri="{C3380CC4-5D6E-409C-BE32-E72D297353CC}">
              <c16:uniqueId val="{00000009-CB92-4C34-A759-5E4CF3AC10F4}"/>
            </c:ext>
          </c:extLst>
        </c:ser>
        <c:dLbls>
          <c:showLegendKey val="0"/>
          <c:showVal val="0"/>
          <c:showCatName val="0"/>
          <c:showSerName val="0"/>
          <c:showPercent val="0"/>
          <c:showBubbleSize val="0"/>
        </c:dLbls>
        <c:axId val="380458928"/>
        <c:axId val="380342728"/>
      </c:scatterChart>
      <c:valAx>
        <c:axId val="380458928"/>
        <c:scaling>
          <c:orientation val="minMax"/>
          <c:max val="5"/>
          <c:min val="1"/>
        </c:scaling>
        <c:delete val="0"/>
        <c:axPos val="b"/>
        <c:title>
          <c:tx>
            <c:rich>
              <a:bodyPr rot="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r>
                  <a:rPr lang="it-IT"/>
                  <a:t>Time (weeks)</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crossAx val="380342728"/>
        <c:crosses val="autoZero"/>
        <c:crossBetween val="midCat"/>
        <c:majorUnit val="1"/>
      </c:valAx>
      <c:valAx>
        <c:axId val="380342728"/>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r>
                  <a:rPr lang="it-IT"/>
                  <a:t>% Alc (v/v)</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crossAx val="38045892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lumMod val="95000"/>
              <a:lumOff val="5000"/>
            </a:schemeClr>
          </a:solidFill>
          <a:latin typeface="Times New Roman" panose="02020603050405020304" pitchFamily="18" charset="0"/>
          <a:cs typeface="Times New Roman" panose="02020603050405020304" pitchFamily="18" charset="0"/>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Times New Roman" panose="02020603050405020304" pitchFamily="18" charset="0"/>
                <a:ea typeface="+mn-ea"/>
                <a:cs typeface="+mn-cs"/>
              </a:defRPr>
            </a:pPr>
            <a:r>
              <a:rPr lang="it-IT" sz="2000" b="1" i="1" dirty="0">
                <a:solidFill>
                  <a:schemeClr val="tx1"/>
                </a:solidFill>
              </a:rPr>
              <a:t>pH</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Times New Roman" panose="02020603050405020304" pitchFamily="18" charset="0"/>
              <a:ea typeface="+mn-ea"/>
              <a:cs typeface="+mn-cs"/>
            </a:defRPr>
          </a:pPr>
          <a:endParaRPr lang="it-IT"/>
        </a:p>
      </c:txPr>
    </c:title>
    <c:autoTitleDeleted val="0"/>
    <c:plotArea>
      <c:layout>
        <c:manualLayout>
          <c:layoutTarget val="inner"/>
          <c:xMode val="edge"/>
          <c:yMode val="edge"/>
          <c:x val="4.2202059566177563E-2"/>
          <c:y val="0.11274025158571367"/>
          <c:w val="0.77802696936080973"/>
          <c:h val="0.62218134783937817"/>
        </c:manualLayout>
      </c:layout>
      <c:lineChart>
        <c:grouping val="standard"/>
        <c:varyColors val="0"/>
        <c:ser>
          <c:idx val="0"/>
          <c:order val="0"/>
          <c:tx>
            <c:strRef>
              <c:f>'grafico pH'!$B$7</c:f>
              <c:strCache>
                <c:ptCount val="1"/>
                <c:pt idx="0">
                  <c:v>IN0.2%</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('grafico pH'!$C$3,'grafico pH'!$E$3,'grafico pH'!$G$3,'grafico pH'!$I$3,'grafico pH'!$K$3,'grafico pH'!$M$3)</c:f>
              <c:numCache>
                <c:formatCode>General</c:formatCode>
                <c:ptCount val="6"/>
                <c:pt idx="0">
                  <c:v>0</c:v>
                </c:pt>
                <c:pt idx="1">
                  <c:v>1</c:v>
                </c:pt>
                <c:pt idx="2">
                  <c:v>2</c:v>
                </c:pt>
                <c:pt idx="3">
                  <c:v>3</c:v>
                </c:pt>
                <c:pt idx="4">
                  <c:v>4</c:v>
                </c:pt>
                <c:pt idx="5">
                  <c:v>5</c:v>
                </c:pt>
              </c:numCache>
            </c:numRef>
          </c:cat>
          <c:val>
            <c:numRef>
              <c:f>('grafico pH'!$C$7,'grafico pH'!$E$7,'grafico pH'!$G$7,'grafico pH'!$I$7,'grafico pH'!$K$7,'grafico pH'!$M$7)</c:f>
              <c:numCache>
                <c:formatCode>General</c:formatCode>
                <c:ptCount val="6"/>
                <c:pt idx="0">
                  <c:v>4.3499999999999996</c:v>
                </c:pt>
                <c:pt idx="1">
                  <c:v>4.0600000000000005</c:v>
                </c:pt>
                <c:pt idx="2">
                  <c:v>3.9750000000000001</c:v>
                </c:pt>
                <c:pt idx="3">
                  <c:v>3.9800000000000004</c:v>
                </c:pt>
                <c:pt idx="4">
                  <c:v>4.05</c:v>
                </c:pt>
                <c:pt idx="5">
                  <c:v>4.0449999999999999</c:v>
                </c:pt>
              </c:numCache>
            </c:numRef>
          </c:val>
          <c:smooth val="0"/>
          <c:extLst>
            <c:ext xmlns:c16="http://schemas.microsoft.com/office/drawing/2014/chart" uri="{C3380CC4-5D6E-409C-BE32-E72D297353CC}">
              <c16:uniqueId val="{00000000-5870-4F8B-AC95-8160F0C82C68}"/>
            </c:ext>
          </c:extLst>
        </c:ser>
        <c:ser>
          <c:idx val="1"/>
          <c:order val="1"/>
          <c:tx>
            <c:strRef>
              <c:f>'grafico pH'!$B$11</c:f>
              <c:strCache>
                <c:ptCount val="1"/>
                <c:pt idx="0">
                  <c:v>IN0.5%</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('grafico pH'!$C$3,'grafico pH'!$E$3,'grafico pH'!$G$3,'grafico pH'!$I$3,'grafico pH'!$K$3,'grafico pH'!$M$3)</c:f>
              <c:numCache>
                <c:formatCode>General</c:formatCode>
                <c:ptCount val="6"/>
                <c:pt idx="0">
                  <c:v>0</c:v>
                </c:pt>
                <c:pt idx="1">
                  <c:v>1</c:v>
                </c:pt>
                <c:pt idx="2">
                  <c:v>2</c:v>
                </c:pt>
                <c:pt idx="3">
                  <c:v>3</c:v>
                </c:pt>
                <c:pt idx="4">
                  <c:v>4</c:v>
                </c:pt>
                <c:pt idx="5">
                  <c:v>5</c:v>
                </c:pt>
              </c:numCache>
            </c:numRef>
          </c:cat>
          <c:val>
            <c:numRef>
              <c:f>('grafico pH'!$C$11,'grafico pH'!$E$11,'grafico pH'!$G$11,'grafico pH'!$I$11,'grafico pH'!$K$11,'grafico pH'!$M$11)</c:f>
              <c:numCache>
                <c:formatCode>General</c:formatCode>
                <c:ptCount val="6"/>
                <c:pt idx="0">
                  <c:v>4.3499999999999996</c:v>
                </c:pt>
                <c:pt idx="1">
                  <c:v>4.08</c:v>
                </c:pt>
                <c:pt idx="2">
                  <c:v>4.0049999999999999</c:v>
                </c:pt>
                <c:pt idx="3">
                  <c:v>4.0199999999999996</c:v>
                </c:pt>
                <c:pt idx="4">
                  <c:v>4.0750000000000002</c:v>
                </c:pt>
                <c:pt idx="5">
                  <c:v>4.085</c:v>
                </c:pt>
              </c:numCache>
            </c:numRef>
          </c:val>
          <c:smooth val="0"/>
          <c:extLst>
            <c:ext xmlns:c16="http://schemas.microsoft.com/office/drawing/2014/chart" uri="{C3380CC4-5D6E-409C-BE32-E72D297353CC}">
              <c16:uniqueId val="{00000001-5870-4F8B-AC95-8160F0C82C68}"/>
            </c:ext>
          </c:extLst>
        </c:ser>
        <c:ser>
          <c:idx val="2"/>
          <c:order val="2"/>
          <c:tx>
            <c:strRef>
              <c:f>'grafico pH'!$B$8</c:f>
              <c:strCache>
                <c:ptCount val="1"/>
                <c:pt idx="0">
                  <c:v>FO0.2%</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errBars>
            <c:errDir val="y"/>
            <c:errBarType val="both"/>
            <c:errValType val="cust"/>
            <c:noEndCap val="0"/>
            <c:plus>
              <c:numRef>
                <c:f>('grafico pH'!$D$8,'grafico pH'!$F$8,'grafico pH'!$H$8,'grafico pH'!$J$8,'grafico pH'!$L$8,'grafico pH'!$N$8)</c:f>
                <c:numCache>
                  <c:formatCode>General</c:formatCode>
                  <c:ptCount val="6"/>
                  <c:pt idx="0">
                    <c:v>0</c:v>
                  </c:pt>
                  <c:pt idx="1">
                    <c:v>7.7781745930520452E-2</c:v>
                  </c:pt>
                  <c:pt idx="2">
                    <c:v>7.0710678118659524E-3</c:v>
                  </c:pt>
                  <c:pt idx="3">
                    <c:v>1.4142135623730649E-2</c:v>
                  </c:pt>
                  <c:pt idx="4">
                    <c:v>1.4142135623730649E-2</c:v>
                  </c:pt>
                  <c:pt idx="5">
                    <c:v>1.4142135623730649E-2</c:v>
                  </c:pt>
                </c:numCache>
              </c:numRef>
            </c:plus>
            <c:minus>
              <c:numRef>
                <c:f>('grafico pH'!$D$8,'grafico pH'!$F$8,'grafico pH'!$H$8,'grafico pH'!$J$8,'grafico pH'!$L$8,'grafico pH'!$N$8)</c:f>
                <c:numCache>
                  <c:formatCode>General</c:formatCode>
                  <c:ptCount val="6"/>
                  <c:pt idx="0">
                    <c:v>0</c:v>
                  </c:pt>
                  <c:pt idx="1">
                    <c:v>7.7781745930520452E-2</c:v>
                  </c:pt>
                  <c:pt idx="2">
                    <c:v>7.0710678118659524E-3</c:v>
                  </c:pt>
                  <c:pt idx="3">
                    <c:v>1.4142135623730649E-2</c:v>
                  </c:pt>
                  <c:pt idx="4">
                    <c:v>1.4142135623730649E-2</c:v>
                  </c:pt>
                  <c:pt idx="5">
                    <c:v>1.4142135623730649E-2</c:v>
                  </c:pt>
                </c:numCache>
              </c:numRef>
            </c:minus>
            <c:spPr>
              <a:noFill/>
              <a:ln w="9525" cap="flat" cmpd="sng" algn="ctr">
                <a:solidFill>
                  <a:schemeClr val="tx1">
                    <a:lumMod val="65000"/>
                    <a:lumOff val="35000"/>
                  </a:schemeClr>
                </a:solidFill>
                <a:round/>
              </a:ln>
              <a:effectLst/>
            </c:spPr>
          </c:errBars>
          <c:cat>
            <c:numRef>
              <c:f>('grafico pH'!$C$3,'grafico pH'!$E$3,'grafico pH'!$G$3,'grafico pH'!$I$3,'grafico pH'!$K$3,'grafico pH'!$M$3)</c:f>
              <c:numCache>
                <c:formatCode>General</c:formatCode>
                <c:ptCount val="6"/>
                <c:pt idx="0">
                  <c:v>0</c:v>
                </c:pt>
                <c:pt idx="1">
                  <c:v>1</c:v>
                </c:pt>
                <c:pt idx="2">
                  <c:v>2</c:v>
                </c:pt>
                <c:pt idx="3">
                  <c:v>3</c:v>
                </c:pt>
                <c:pt idx="4">
                  <c:v>4</c:v>
                </c:pt>
                <c:pt idx="5">
                  <c:v>5</c:v>
                </c:pt>
              </c:numCache>
            </c:numRef>
          </c:cat>
          <c:val>
            <c:numRef>
              <c:f>('grafico pH'!$C$8,'grafico pH'!$E$8,'grafico pH'!$G$8,'grafico pH'!$I$8,'grafico pH'!$K$8,'grafico pH'!$M$8)</c:f>
              <c:numCache>
                <c:formatCode>General</c:formatCode>
                <c:ptCount val="6"/>
                <c:pt idx="0">
                  <c:v>4.3499999999999996</c:v>
                </c:pt>
                <c:pt idx="1">
                  <c:v>4.1050000000000004</c:v>
                </c:pt>
                <c:pt idx="2">
                  <c:v>4.0649999999999995</c:v>
                </c:pt>
                <c:pt idx="3">
                  <c:v>4.05</c:v>
                </c:pt>
                <c:pt idx="4">
                  <c:v>4.13</c:v>
                </c:pt>
                <c:pt idx="5">
                  <c:v>4.13</c:v>
                </c:pt>
              </c:numCache>
            </c:numRef>
          </c:val>
          <c:smooth val="0"/>
          <c:extLst>
            <c:ext xmlns:c16="http://schemas.microsoft.com/office/drawing/2014/chart" uri="{C3380CC4-5D6E-409C-BE32-E72D297353CC}">
              <c16:uniqueId val="{00000002-5870-4F8B-AC95-8160F0C82C68}"/>
            </c:ext>
          </c:extLst>
        </c:ser>
        <c:ser>
          <c:idx val="3"/>
          <c:order val="3"/>
          <c:tx>
            <c:strRef>
              <c:f>'grafico pH'!$B$12</c:f>
              <c:strCache>
                <c:ptCount val="1"/>
                <c:pt idx="0">
                  <c:v>FO0.5%</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errBars>
            <c:errDir val="y"/>
            <c:errBarType val="both"/>
            <c:errValType val="cust"/>
            <c:noEndCap val="0"/>
            <c:plus>
              <c:numRef>
                <c:f>('grafico pH'!$D$12,'grafico pH'!$F$12,'grafico pH'!$H$12,'grafico pH'!$J$12,'grafico pH'!$L$12,'grafico pH'!$N$12)</c:f>
                <c:numCache>
                  <c:formatCode>General</c:formatCode>
                  <c:ptCount val="6"/>
                  <c:pt idx="0">
                    <c:v>0</c:v>
                  </c:pt>
                  <c:pt idx="1">
                    <c:v>4.9497474683057895E-2</c:v>
                  </c:pt>
                  <c:pt idx="2">
                    <c:v>7.0710678118653244E-3</c:v>
                  </c:pt>
                  <c:pt idx="3">
                    <c:v>0</c:v>
                  </c:pt>
                  <c:pt idx="4">
                    <c:v>1.4142135623731277E-2</c:v>
                  </c:pt>
                  <c:pt idx="5">
                    <c:v>1.4142135623730649E-2</c:v>
                  </c:pt>
                </c:numCache>
              </c:numRef>
            </c:plus>
            <c:minus>
              <c:numRef>
                <c:f>('grafico pH'!$D$12,'grafico pH'!$F$12,'grafico pH'!$H$12,'grafico pH'!$J$12,'grafico pH'!$L$12,'grafico pH'!$N$12)</c:f>
                <c:numCache>
                  <c:formatCode>General</c:formatCode>
                  <c:ptCount val="6"/>
                  <c:pt idx="0">
                    <c:v>0</c:v>
                  </c:pt>
                  <c:pt idx="1">
                    <c:v>4.9497474683057895E-2</c:v>
                  </c:pt>
                  <c:pt idx="2">
                    <c:v>7.0710678118653244E-3</c:v>
                  </c:pt>
                  <c:pt idx="3">
                    <c:v>0</c:v>
                  </c:pt>
                  <c:pt idx="4">
                    <c:v>1.4142135623731277E-2</c:v>
                  </c:pt>
                  <c:pt idx="5">
                    <c:v>1.4142135623730649E-2</c:v>
                  </c:pt>
                </c:numCache>
              </c:numRef>
            </c:minus>
            <c:spPr>
              <a:noFill/>
              <a:ln w="9525" cap="flat" cmpd="sng" algn="ctr">
                <a:solidFill>
                  <a:schemeClr val="tx1">
                    <a:lumMod val="65000"/>
                    <a:lumOff val="35000"/>
                  </a:schemeClr>
                </a:solidFill>
                <a:round/>
              </a:ln>
              <a:effectLst/>
            </c:spPr>
          </c:errBars>
          <c:cat>
            <c:numRef>
              <c:f>('grafico pH'!$C$3,'grafico pH'!$E$3,'grafico pH'!$G$3,'grafico pH'!$I$3,'grafico pH'!$K$3,'grafico pH'!$M$3)</c:f>
              <c:numCache>
                <c:formatCode>General</c:formatCode>
                <c:ptCount val="6"/>
                <c:pt idx="0">
                  <c:v>0</c:v>
                </c:pt>
                <c:pt idx="1">
                  <c:v>1</c:v>
                </c:pt>
                <c:pt idx="2">
                  <c:v>2</c:v>
                </c:pt>
                <c:pt idx="3">
                  <c:v>3</c:v>
                </c:pt>
                <c:pt idx="4">
                  <c:v>4</c:v>
                </c:pt>
                <c:pt idx="5">
                  <c:v>5</c:v>
                </c:pt>
              </c:numCache>
            </c:numRef>
          </c:cat>
          <c:val>
            <c:numRef>
              <c:f>('grafico pH'!$C$12,'grafico pH'!$E$12,'grafico pH'!$G$12,'grafico pH'!$I$12,'grafico pH'!$K$12,'grafico pH'!$M$12)</c:f>
              <c:numCache>
                <c:formatCode>General</c:formatCode>
                <c:ptCount val="6"/>
                <c:pt idx="0">
                  <c:v>4.3499999999999996</c:v>
                </c:pt>
                <c:pt idx="1">
                  <c:v>4.2650000000000006</c:v>
                </c:pt>
                <c:pt idx="2">
                  <c:v>4.1550000000000002</c:v>
                </c:pt>
                <c:pt idx="3">
                  <c:v>4.01</c:v>
                </c:pt>
                <c:pt idx="4">
                  <c:v>4.2200000000000006</c:v>
                </c:pt>
                <c:pt idx="5">
                  <c:v>4.21</c:v>
                </c:pt>
              </c:numCache>
            </c:numRef>
          </c:val>
          <c:smooth val="0"/>
          <c:extLst>
            <c:ext xmlns:c16="http://schemas.microsoft.com/office/drawing/2014/chart" uri="{C3380CC4-5D6E-409C-BE32-E72D297353CC}">
              <c16:uniqueId val="{00000003-5870-4F8B-AC95-8160F0C82C68}"/>
            </c:ext>
          </c:extLst>
        </c:ser>
        <c:ser>
          <c:idx val="5"/>
          <c:order val="4"/>
          <c:tx>
            <c:strRef>
              <c:f>'grafico pH'!$B$13</c:f>
              <c:strCache>
                <c:ptCount val="1"/>
                <c:pt idx="0">
                  <c:v>FU0.5%</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numRef>
              <c:f>('grafico pH'!$C$3,'grafico pH'!$E$3,'grafico pH'!$G$3,'grafico pH'!$I$3,'grafico pH'!$K$3,'grafico pH'!$M$3)</c:f>
              <c:numCache>
                <c:formatCode>General</c:formatCode>
                <c:ptCount val="6"/>
                <c:pt idx="0">
                  <c:v>0</c:v>
                </c:pt>
                <c:pt idx="1">
                  <c:v>1</c:v>
                </c:pt>
                <c:pt idx="2">
                  <c:v>2</c:v>
                </c:pt>
                <c:pt idx="3">
                  <c:v>3</c:v>
                </c:pt>
                <c:pt idx="4">
                  <c:v>4</c:v>
                </c:pt>
                <c:pt idx="5">
                  <c:v>5</c:v>
                </c:pt>
              </c:numCache>
            </c:numRef>
          </c:cat>
          <c:val>
            <c:numRef>
              <c:f>('grafico pH'!$C$13,'grafico pH'!$E$13,'grafico pH'!$G$13,'grafico pH'!$I$13,'grafico pH'!$K$13,'grafico pH'!$M$13)</c:f>
              <c:numCache>
                <c:formatCode>General</c:formatCode>
                <c:ptCount val="6"/>
                <c:pt idx="0">
                  <c:v>4.3499999999999996</c:v>
                </c:pt>
                <c:pt idx="1">
                  <c:v>4.0600000000000005</c:v>
                </c:pt>
                <c:pt idx="2">
                  <c:v>3.98</c:v>
                </c:pt>
                <c:pt idx="3">
                  <c:v>4.01</c:v>
                </c:pt>
                <c:pt idx="4">
                  <c:v>4.07</c:v>
                </c:pt>
                <c:pt idx="5">
                  <c:v>4.08</c:v>
                </c:pt>
              </c:numCache>
            </c:numRef>
          </c:val>
          <c:smooth val="0"/>
          <c:extLst>
            <c:ext xmlns:c16="http://schemas.microsoft.com/office/drawing/2014/chart" uri="{C3380CC4-5D6E-409C-BE32-E72D297353CC}">
              <c16:uniqueId val="{00000004-5870-4F8B-AC95-8160F0C82C68}"/>
            </c:ext>
          </c:extLst>
        </c:ser>
        <c:ser>
          <c:idx val="6"/>
          <c:order val="5"/>
          <c:tx>
            <c:strRef>
              <c:f>'grafico pH'!$B$10</c:f>
              <c:strCache>
                <c:ptCount val="1"/>
                <c:pt idx="0">
                  <c:v>MIX0.2%</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errBars>
            <c:errDir val="y"/>
            <c:errBarType val="both"/>
            <c:errValType val="cust"/>
            <c:noEndCap val="0"/>
            <c:plus>
              <c:numRef>
                <c:f>('grafico pH'!$D$10,'grafico pH'!$F$10,'grafico pH'!$H$10,'grafico pH'!$J$10,'grafico pH'!$L$10,'grafico pH'!$N$10)</c:f>
                <c:numCache>
                  <c:formatCode>General</c:formatCode>
                  <c:ptCount val="6"/>
                  <c:pt idx="0">
                    <c:v>0</c:v>
                  </c:pt>
                  <c:pt idx="1">
                    <c:v>0</c:v>
                  </c:pt>
                  <c:pt idx="2">
                    <c:v>0</c:v>
                  </c:pt>
                  <c:pt idx="3">
                    <c:v>7.0710678118653244E-3</c:v>
                  </c:pt>
                  <c:pt idx="4">
                    <c:v>7.0710678118659524E-3</c:v>
                  </c:pt>
                  <c:pt idx="5">
                    <c:v>7.0710678118659524E-3</c:v>
                  </c:pt>
                </c:numCache>
              </c:numRef>
            </c:plus>
            <c:minus>
              <c:numRef>
                <c:f>('grafico pH'!$D$10,'grafico pH'!$F$10,'grafico pH'!$H$10,'grafico pH'!$J$10,'grafico pH'!$L$10,'grafico pH'!$N$10)</c:f>
                <c:numCache>
                  <c:formatCode>General</c:formatCode>
                  <c:ptCount val="6"/>
                  <c:pt idx="0">
                    <c:v>0</c:v>
                  </c:pt>
                  <c:pt idx="1">
                    <c:v>0</c:v>
                  </c:pt>
                  <c:pt idx="2">
                    <c:v>0</c:v>
                  </c:pt>
                  <c:pt idx="3">
                    <c:v>7.0710678118653244E-3</c:v>
                  </c:pt>
                  <c:pt idx="4">
                    <c:v>7.0710678118659524E-3</c:v>
                  </c:pt>
                  <c:pt idx="5">
                    <c:v>7.0710678118659524E-3</c:v>
                  </c:pt>
                </c:numCache>
              </c:numRef>
            </c:minus>
            <c:spPr>
              <a:noFill/>
              <a:ln w="9525" cap="flat" cmpd="sng" algn="ctr">
                <a:solidFill>
                  <a:schemeClr val="tx1">
                    <a:lumMod val="65000"/>
                    <a:lumOff val="35000"/>
                  </a:schemeClr>
                </a:solidFill>
                <a:round/>
              </a:ln>
              <a:effectLst/>
            </c:spPr>
          </c:errBars>
          <c:cat>
            <c:numRef>
              <c:f>('grafico pH'!$C$3,'grafico pH'!$E$3,'grafico pH'!$G$3,'grafico pH'!$I$3,'grafico pH'!$K$3,'grafico pH'!$M$3)</c:f>
              <c:numCache>
                <c:formatCode>General</c:formatCode>
                <c:ptCount val="6"/>
                <c:pt idx="0">
                  <c:v>0</c:v>
                </c:pt>
                <c:pt idx="1">
                  <c:v>1</c:v>
                </c:pt>
                <c:pt idx="2">
                  <c:v>2</c:v>
                </c:pt>
                <c:pt idx="3">
                  <c:v>3</c:v>
                </c:pt>
                <c:pt idx="4">
                  <c:v>4</c:v>
                </c:pt>
                <c:pt idx="5">
                  <c:v>5</c:v>
                </c:pt>
              </c:numCache>
            </c:numRef>
          </c:cat>
          <c:val>
            <c:numRef>
              <c:f>('grafico pH'!$C$10,'grafico pH'!$E$10,'grafico pH'!$G$10,'grafico pH'!$I$10,'grafico pH'!$K$10,'grafico pH'!$M$10)</c:f>
              <c:numCache>
                <c:formatCode>General</c:formatCode>
                <c:ptCount val="6"/>
                <c:pt idx="0">
                  <c:v>4.3499999999999996</c:v>
                </c:pt>
                <c:pt idx="1">
                  <c:v>4.04</c:v>
                </c:pt>
                <c:pt idx="2">
                  <c:v>3.99</c:v>
                </c:pt>
                <c:pt idx="3">
                  <c:v>3.9950000000000001</c:v>
                </c:pt>
                <c:pt idx="4">
                  <c:v>4.0649999999999995</c:v>
                </c:pt>
                <c:pt idx="5">
                  <c:v>4.0649999999999995</c:v>
                </c:pt>
              </c:numCache>
            </c:numRef>
          </c:val>
          <c:smooth val="0"/>
          <c:extLst>
            <c:ext xmlns:c16="http://schemas.microsoft.com/office/drawing/2014/chart" uri="{C3380CC4-5D6E-409C-BE32-E72D297353CC}">
              <c16:uniqueId val="{00000005-5870-4F8B-AC95-8160F0C82C68}"/>
            </c:ext>
          </c:extLst>
        </c:ser>
        <c:ser>
          <c:idx val="7"/>
          <c:order val="6"/>
          <c:tx>
            <c:strRef>
              <c:f>'grafico pH'!$B$14</c:f>
              <c:strCache>
                <c:ptCount val="1"/>
                <c:pt idx="0">
                  <c:v>MIX0.5%</c:v>
                </c:pt>
              </c:strCache>
            </c:strRef>
          </c:tx>
          <c:spPr>
            <a:ln w="28575" cap="rnd">
              <a:solidFill>
                <a:schemeClr val="accent2">
                  <a:lumMod val="60000"/>
                </a:schemeClr>
              </a:solidFill>
              <a:round/>
            </a:ln>
            <a:effectLst/>
          </c:spPr>
          <c:marker>
            <c:symbol val="circle"/>
            <c:size val="5"/>
            <c:spPr>
              <a:solidFill>
                <a:schemeClr val="accent2">
                  <a:lumMod val="60000"/>
                </a:schemeClr>
              </a:solidFill>
              <a:ln w="9525">
                <a:solidFill>
                  <a:schemeClr val="accent2">
                    <a:lumMod val="60000"/>
                  </a:schemeClr>
                </a:solidFill>
              </a:ln>
              <a:effectLst/>
            </c:spPr>
          </c:marker>
          <c:cat>
            <c:numRef>
              <c:f>('grafico pH'!$C$3,'grafico pH'!$E$3,'grafico pH'!$G$3,'grafico pH'!$I$3,'grafico pH'!$K$3,'grafico pH'!$M$3)</c:f>
              <c:numCache>
                <c:formatCode>General</c:formatCode>
                <c:ptCount val="6"/>
                <c:pt idx="0">
                  <c:v>0</c:v>
                </c:pt>
                <c:pt idx="1">
                  <c:v>1</c:v>
                </c:pt>
                <c:pt idx="2">
                  <c:v>2</c:v>
                </c:pt>
                <c:pt idx="3">
                  <c:v>3</c:v>
                </c:pt>
                <c:pt idx="4">
                  <c:v>4</c:v>
                </c:pt>
                <c:pt idx="5">
                  <c:v>5</c:v>
                </c:pt>
              </c:numCache>
            </c:numRef>
          </c:cat>
          <c:val>
            <c:numRef>
              <c:f>('grafico pH'!$C$14,'grafico pH'!$E$14,'grafico pH'!$G$14,'grafico pH'!$I$14,'grafico pH'!$K$14,'grafico pH'!$M$14)</c:f>
              <c:numCache>
                <c:formatCode>General</c:formatCode>
                <c:ptCount val="6"/>
                <c:pt idx="0">
                  <c:v>4.3499999999999996</c:v>
                </c:pt>
                <c:pt idx="1">
                  <c:v>4.12</c:v>
                </c:pt>
                <c:pt idx="2">
                  <c:v>4.0199999999999996</c:v>
                </c:pt>
                <c:pt idx="3">
                  <c:v>4.05</c:v>
                </c:pt>
                <c:pt idx="4">
                  <c:v>4.0999999999999996</c:v>
                </c:pt>
                <c:pt idx="5">
                  <c:v>4.0999999999999996</c:v>
                </c:pt>
              </c:numCache>
            </c:numRef>
          </c:val>
          <c:smooth val="0"/>
          <c:extLst>
            <c:ext xmlns:c16="http://schemas.microsoft.com/office/drawing/2014/chart" uri="{C3380CC4-5D6E-409C-BE32-E72D297353CC}">
              <c16:uniqueId val="{00000006-5870-4F8B-AC95-8160F0C82C68}"/>
            </c:ext>
          </c:extLst>
        </c:ser>
        <c:ser>
          <c:idx val="4"/>
          <c:order val="7"/>
          <c:tx>
            <c:strRef>
              <c:f>'grafico pH'!$B$5</c:f>
              <c:strCache>
                <c:ptCount val="1"/>
                <c:pt idx="0">
                  <c:v>0%</c:v>
                </c:pt>
              </c:strCache>
            </c:strRef>
          </c:tx>
          <c:spPr>
            <a:ln w="28575" cap="rnd">
              <a:solidFill>
                <a:srgbClr val="00CCFF"/>
              </a:solidFill>
              <a:round/>
            </a:ln>
            <a:effectLst/>
          </c:spPr>
          <c:marker>
            <c:symbol val="circle"/>
            <c:size val="5"/>
            <c:spPr>
              <a:solidFill>
                <a:srgbClr val="00B0F0"/>
              </a:solidFill>
              <a:ln w="9525">
                <a:solidFill>
                  <a:srgbClr val="00CCFF"/>
                </a:solidFill>
              </a:ln>
              <a:effectLst/>
            </c:spPr>
          </c:marker>
          <c:errBars>
            <c:errDir val="y"/>
            <c:errBarType val="both"/>
            <c:errValType val="cust"/>
            <c:noEndCap val="0"/>
            <c:plus>
              <c:numRef>
                <c:f>('grafico pH'!$D$5,'grafico pH'!$F$5,'grafico pH'!$H$5,'grafico pH'!$J$5,'grafico pH'!$L$5,'grafico pH'!$N$5)</c:f>
                <c:numCache>
                  <c:formatCode>General</c:formatCode>
                  <c:ptCount val="6"/>
                  <c:pt idx="0">
                    <c:v>1.4142135623731277E-2</c:v>
                  </c:pt>
                  <c:pt idx="1">
                    <c:v>1.4142135623730963E-2</c:v>
                  </c:pt>
                  <c:pt idx="2">
                    <c:v>1.4142135623730963E-2</c:v>
                  </c:pt>
                  <c:pt idx="3">
                    <c:v>2.8284271247461926E-2</c:v>
                  </c:pt>
                  <c:pt idx="4">
                    <c:v>1.4142135623730649E-2</c:v>
                  </c:pt>
                  <c:pt idx="5">
                    <c:v>1.4142135623730649E-2</c:v>
                  </c:pt>
                </c:numCache>
              </c:numRef>
            </c:plus>
            <c:minus>
              <c:numRef>
                <c:f>('grafico pH'!$D$5,'grafico pH'!$F$5,'grafico pH'!$H$5,'grafico pH'!$J$5,'grafico pH'!$L$5,'grafico pH'!$N$5)</c:f>
                <c:numCache>
                  <c:formatCode>General</c:formatCode>
                  <c:ptCount val="6"/>
                  <c:pt idx="0">
                    <c:v>1.4142135623731277E-2</c:v>
                  </c:pt>
                  <c:pt idx="1">
                    <c:v>1.4142135623730963E-2</c:v>
                  </c:pt>
                  <c:pt idx="2">
                    <c:v>1.4142135623730963E-2</c:v>
                  </c:pt>
                  <c:pt idx="3">
                    <c:v>2.8284271247461926E-2</c:v>
                  </c:pt>
                  <c:pt idx="4">
                    <c:v>1.4142135623730649E-2</c:v>
                  </c:pt>
                  <c:pt idx="5">
                    <c:v>1.4142135623730649E-2</c:v>
                  </c:pt>
                </c:numCache>
              </c:numRef>
            </c:minus>
            <c:spPr>
              <a:noFill/>
              <a:ln w="9525" cap="flat" cmpd="sng" algn="ctr">
                <a:solidFill>
                  <a:schemeClr val="tx1">
                    <a:lumMod val="65000"/>
                    <a:lumOff val="35000"/>
                  </a:schemeClr>
                </a:solidFill>
                <a:round/>
              </a:ln>
              <a:effectLst/>
            </c:spPr>
          </c:errBars>
          <c:val>
            <c:numRef>
              <c:f>('grafico pH'!$C$5,'grafico pH'!$E$5,'grafico pH'!$G$5,'grafico pH'!$I$5,'grafico pH'!$K$5,'grafico pH'!$M$5)</c:f>
              <c:numCache>
                <c:formatCode>General</c:formatCode>
                <c:ptCount val="6"/>
                <c:pt idx="0">
                  <c:v>4.3499999999999996</c:v>
                </c:pt>
                <c:pt idx="1">
                  <c:v>3.99</c:v>
                </c:pt>
                <c:pt idx="2">
                  <c:v>3.95</c:v>
                </c:pt>
                <c:pt idx="3">
                  <c:v>3.97</c:v>
                </c:pt>
                <c:pt idx="4">
                  <c:v>4.04</c:v>
                </c:pt>
                <c:pt idx="5">
                  <c:v>4.04</c:v>
                </c:pt>
              </c:numCache>
            </c:numRef>
          </c:val>
          <c:smooth val="0"/>
          <c:extLst>
            <c:ext xmlns:c16="http://schemas.microsoft.com/office/drawing/2014/chart" uri="{C3380CC4-5D6E-409C-BE32-E72D297353CC}">
              <c16:uniqueId val="{00000007-5870-4F8B-AC95-8160F0C82C68}"/>
            </c:ext>
          </c:extLst>
        </c:ser>
        <c:ser>
          <c:idx val="8"/>
          <c:order val="8"/>
          <c:tx>
            <c:strRef>
              <c:f>'grafico pH'!$B$6</c:f>
              <c:strCache>
                <c:ptCount val="1"/>
                <c:pt idx="0">
                  <c:v>AC</c:v>
                </c:pt>
              </c:strCache>
            </c:strRef>
          </c:tx>
          <c:spPr>
            <a:ln w="28575" cap="rnd">
              <a:solidFill>
                <a:schemeClr val="accent3">
                  <a:lumMod val="60000"/>
                </a:schemeClr>
              </a:solidFill>
              <a:round/>
            </a:ln>
            <a:effectLst/>
          </c:spPr>
          <c:marker>
            <c:symbol val="circle"/>
            <c:size val="5"/>
            <c:spPr>
              <a:solidFill>
                <a:schemeClr val="accent3">
                  <a:lumMod val="60000"/>
                </a:schemeClr>
              </a:solidFill>
              <a:ln w="9525">
                <a:solidFill>
                  <a:schemeClr val="accent3">
                    <a:lumMod val="60000"/>
                  </a:schemeClr>
                </a:solidFill>
              </a:ln>
              <a:effectLst/>
            </c:spPr>
          </c:marker>
          <c:errBars>
            <c:errDir val="y"/>
            <c:errBarType val="both"/>
            <c:errValType val="cust"/>
            <c:noEndCap val="0"/>
            <c:plus>
              <c:numRef>
                <c:f>('grafico pH'!$D$6,'grafico pH'!$F$6,'grafico pH'!$H$6,'grafico pH'!$J$6,'grafico pH'!$L$6,'grafico pH'!$N$6)</c:f>
                <c:numCache>
                  <c:formatCode>General</c:formatCode>
                  <c:ptCount val="6"/>
                  <c:pt idx="0">
                    <c:v>0</c:v>
                  </c:pt>
                  <c:pt idx="1">
                    <c:v>0</c:v>
                  </c:pt>
                  <c:pt idx="2">
                    <c:v>0</c:v>
                  </c:pt>
                  <c:pt idx="3">
                    <c:v>0</c:v>
                  </c:pt>
                  <c:pt idx="4">
                    <c:v>0</c:v>
                  </c:pt>
                  <c:pt idx="5">
                    <c:v>0</c:v>
                  </c:pt>
                </c:numCache>
              </c:numRef>
            </c:plus>
            <c:minus>
              <c:numRef>
                <c:f>('grafico pH'!$D$6,'grafico pH'!$F$6,'grafico pH'!$H$6,'grafico pH'!$J$6,'grafico pH'!$L$6,'grafico pH'!$N$6)</c:f>
                <c:numCache>
                  <c:formatCode>General</c:formatCode>
                  <c:ptCount val="6"/>
                  <c:pt idx="0">
                    <c:v>0</c:v>
                  </c:pt>
                  <c:pt idx="1">
                    <c:v>0</c:v>
                  </c:pt>
                  <c:pt idx="2">
                    <c:v>0</c:v>
                  </c:pt>
                  <c:pt idx="3">
                    <c:v>0</c:v>
                  </c:pt>
                  <c:pt idx="4">
                    <c:v>0</c:v>
                  </c:pt>
                  <c:pt idx="5">
                    <c:v>0</c:v>
                  </c:pt>
                </c:numCache>
              </c:numRef>
            </c:minus>
            <c:spPr>
              <a:noFill/>
              <a:ln w="9525" cap="flat" cmpd="sng" algn="ctr">
                <a:solidFill>
                  <a:schemeClr val="tx1">
                    <a:lumMod val="65000"/>
                    <a:lumOff val="35000"/>
                  </a:schemeClr>
                </a:solidFill>
                <a:round/>
              </a:ln>
              <a:effectLst/>
            </c:spPr>
          </c:errBars>
          <c:val>
            <c:numRef>
              <c:f>('grafico pH'!$C$6,'grafico pH'!$E$6,'grafico pH'!$G$6,'grafico pH'!$I$6,'grafico pH'!$K$6,'grafico pH'!$M$6)</c:f>
              <c:numCache>
                <c:formatCode>General</c:formatCode>
                <c:ptCount val="6"/>
                <c:pt idx="0">
                  <c:v>4.3</c:v>
                </c:pt>
                <c:pt idx="1">
                  <c:v>4.2300000000000004</c:v>
                </c:pt>
                <c:pt idx="2">
                  <c:v>3.84</c:v>
                </c:pt>
                <c:pt idx="3">
                  <c:v>3.71</c:v>
                </c:pt>
                <c:pt idx="4">
                  <c:v>3.75</c:v>
                </c:pt>
                <c:pt idx="5">
                  <c:v>3.7</c:v>
                </c:pt>
              </c:numCache>
            </c:numRef>
          </c:val>
          <c:smooth val="0"/>
          <c:extLst>
            <c:ext xmlns:c16="http://schemas.microsoft.com/office/drawing/2014/chart" uri="{C3380CC4-5D6E-409C-BE32-E72D297353CC}">
              <c16:uniqueId val="{00000008-5870-4F8B-AC95-8160F0C82C68}"/>
            </c:ext>
          </c:extLst>
        </c:ser>
        <c:dLbls>
          <c:showLegendKey val="0"/>
          <c:showVal val="0"/>
          <c:showCatName val="0"/>
          <c:showSerName val="0"/>
          <c:showPercent val="0"/>
          <c:showBubbleSize val="0"/>
        </c:dLbls>
        <c:marker val="1"/>
        <c:smooth val="0"/>
        <c:axId val="380817176"/>
        <c:axId val="380655392"/>
      </c:lineChart>
      <c:catAx>
        <c:axId val="380817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95000"/>
                    <a:lumOff val="5000"/>
                  </a:schemeClr>
                </a:solidFill>
                <a:latin typeface="Times New Roman" panose="02020603050405020304" pitchFamily="18" charset="0"/>
                <a:ea typeface="+mn-ea"/>
                <a:cs typeface="+mn-cs"/>
              </a:defRPr>
            </a:pPr>
            <a:endParaRPr lang="it-IT"/>
          </a:p>
        </c:txPr>
        <c:crossAx val="380655392"/>
        <c:crosses val="autoZero"/>
        <c:auto val="1"/>
        <c:lblAlgn val="ctr"/>
        <c:lblOffset val="100"/>
        <c:noMultiLvlLbl val="0"/>
      </c:catAx>
      <c:valAx>
        <c:axId val="380655392"/>
        <c:scaling>
          <c:orientation val="minMax"/>
        </c:scaling>
        <c:delete val="0"/>
        <c:axPos val="l"/>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mn-cs"/>
              </a:defRPr>
            </a:pPr>
            <a:endParaRPr lang="it-IT"/>
          </a:p>
        </c:txPr>
        <c:crossAx val="380817176"/>
        <c:crosses val="autoZero"/>
        <c:crossBetween val="between"/>
      </c:valAx>
      <c:spPr>
        <a:noFill/>
        <a:ln w="25400">
          <a:noFill/>
        </a:ln>
        <a:effectLst/>
      </c:spPr>
    </c:plotArea>
    <c:legend>
      <c:legendPos val="b"/>
      <c:layout>
        <c:manualLayout>
          <c:xMode val="edge"/>
          <c:yMode val="edge"/>
          <c:x val="0.12834028351373741"/>
          <c:y val="0.8565851927726057"/>
          <c:w val="0.63110701289042193"/>
          <c:h val="0.14341474391960821"/>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95000"/>
                  <a:lumOff val="5000"/>
                </a:schemeClr>
              </a:solidFill>
              <a:latin typeface="Times New Roman" panose="02020603050405020304" pitchFamily="18" charset="0"/>
              <a:ea typeface="+mn-ea"/>
              <a:cs typeface="+mn-cs"/>
            </a:defRPr>
          </a:pPr>
          <a:endParaRPr lang="it-IT"/>
        </a:p>
      </c:txPr>
    </c:legend>
    <c:plotVisOnly val="1"/>
    <c:dispBlanksAs val="gap"/>
    <c:showDLblsOverMax val="0"/>
  </c:chart>
  <c:spPr>
    <a:noFill/>
    <a:ln>
      <a:noFill/>
    </a:ln>
    <a:effectLst/>
  </c:spPr>
  <c:txPr>
    <a:bodyPr/>
    <a:lstStyle/>
    <a:p>
      <a:pPr>
        <a:defRPr baseline="0">
          <a:solidFill>
            <a:schemeClr val="tx1">
              <a:lumMod val="95000"/>
              <a:lumOff val="5000"/>
            </a:schemeClr>
          </a:solidFill>
          <a:latin typeface="Times New Roman" panose="02020603050405020304" pitchFamily="18" charset="0"/>
        </a:defRPr>
      </a:pPr>
      <a:endParaRPr lang="it-IT"/>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106080833518541E-2"/>
          <c:y val="0.11368579631681991"/>
          <c:w val="0.86278853416043944"/>
          <c:h val="0.81520841941450639"/>
        </c:manualLayout>
      </c:layout>
      <c:barChart>
        <c:barDir val="col"/>
        <c:grouping val="clustered"/>
        <c:varyColors val="0"/>
        <c:ser>
          <c:idx val="0"/>
          <c:order val="0"/>
          <c:tx>
            <c:strRef>
              <c:f>grafici!$B$2</c:f>
              <c:strCache>
                <c:ptCount val="1"/>
                <c:pt idx="0">
                  <c:v>Time 0</c:v>
                </c:pt>
              </c:strCache>
            </c:strRef>
          </c:tx>
          <c:spPr>
            <a:solidFill>
              <a:srgbClr val="00B050"/>
            </a:solidFill>
            <a:ln>
              <a:noFill/>
            </a:ln>
            <a:effectLst/>
          </c:spPr>
          <c:invertIfNegative val="0"/>
          <c:dLbls>
            <c:dLbl>
              <c:idx val="0"/>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4B69-4F74-B0A9-FD0428850A2A}"/>
                </c:ext>
              </c:extLst>
            </c:dLbl>
            <c:dLbl>
              <c:idx val="1"/>
              <c:tx>
                <c:rich>
                  <a:bodyPr/>
                  <a:lstStyle/>
                  <a:p>
                    <a:r>
                      <a:rPr lang="en-US"/>
                      <a:t>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4B69-4F74-B0A9-FD0428850A2A}"/>
                </c:ext>
              </c:extLst>
            </c:dLbl>
            <c:dLbl>
              <c:idx val="2"/>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4B69-4F74-B0A9-FD0428850A2A}"/>
                </c:ext>
              </c:extLst>
            </c:dLbl>
            <c:dLbl>
              <c:idx val="3"/>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4B69-4F74-B0A9-FD0428850A2A}"/>
                </c:ext>
              </c:extLst>
            </c:dLbl>
            <c:dLbl>
              <c:idx val="4"/>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4B69-4F74-B0A9-FD0428850A2A}"/>
                </c:ext>
              </c:extLst>
            </c:dLbl>
            <c:dLbl>
              <c:idx val="5"/>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F-4B69-4F74-B0A9-FD0428850A2A}"/>
                </c:ext>
              </c:extLst>
            </c:dLbl>
            <c:dLbl>
              <c:idx val="6"/>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2-4B69-4F74-B0A9-FD0428850A2A}"/>
                </c:ext>
              </c:extLst>
            </c:dLbl>
            <c:dLbl>
              <c:idx val="7"/>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5-4B69-4F74-B0A9-FD0428850A2A}"/>
                </c:ext>
              </c:extLst>
            </c:dLbl>
            <c:dLbl>
              <c:idx val="8"/>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8-4B69-4F74-B0A9-FD0428850A2A}"/>
                </c:ext>
              </c:extLst>
            </c:dLbl>
            <c:dLbl>
              <c:idx val="9"/>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B-4B69-4F74-B0A9-FD0428850A2A}"/>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grafici!$C$4:$C$13</c:f>
                <c:numCache>
                  <c:formatCode>General</c:formatCode>
                  <c:ptCount val="10"/>
                  <c:pt idx="0">
                    <c:v>0.7856742013183482</c:v>
                  </c:pt>
                  <c:pt idx="1">
                    <c:v>0.49104637582400024</c:v>
                  </c:pt>
                  <c:pt idx="2">
                    <c:v>0.7856742013183482</c:v>
                  </c:pt>
                  <c:pt idx="3">
                    <c:v>0.7856742013183482</c:v>
                  </c:pt>
                  <c:pt idx="4">
                    <c:v>0.7856742013183482</c:v>
                  </c:pt>
                  <c:pt idx="5">
                    <c:v>0.7856742013183482</c:v>
                  </c:pt>
                  <c:pt idx="6">
                    <c:v>0.7856742013183482</c:v>
                  </c:pt>
                  <c:pt idx="7">
                    <c:v>0.7856742013183482</c:v>
                  </c:pt>
                  <c:pt idx="8">
                    <c:v>0.7856742013183482</c:v>
                  </c:pt>
                  <c:pt idx="9">
                    <c:v>0.7856742013183482</c:v>
                  </c:pt>
                </c:numCache>
              </c:numRef>
            </c:plus>
            <c:minus>
              <c:numRef>
                <c:f>grafici!$C$4:$C$13</c:f>
                <c:numCache>
                  <c:formatCode>General</c:formatCode>
                  <c:ptCount val="10"/>
                  <c:pt idx="0">
                    <c:v>0.7856742013183482</c:v>
                  </c:pt>
                  <c:pt idx="1">
                    <c:v>0.49104637582400024</c:v>
                  </c:pt>
                  <c:pt idx="2">
                    <c:v>0.7856742013183482</c:v>
                  </c:pt>
                  <c:pt idx="3">
                    <c:v>0.7856742013183482</c:v>
                  </c:pt>
                  <c:pt idx="4">
                    <c:v>0.7856742013183482</c:v>
                  </c:pt>
                  <c:pt idx="5">
                    <c:v>0.7856742013183482</c:v>
                  </c:pt>
                  <c:pt idx="6">
                    <c:v>0.7856742013183482</c:v>
                  </c:pt>
                  <c:pt idx="7">
                    <c:v>0.7856742013183482</c:v>
                  </c:pt>
                  <c:pt idx="8">
                    <c:v>0.7856742013183482</c:v>
                  </c:pt>
                  <c:pt idx="9">
                    <c:v>0.7856742013183482</c:v>
                  </c:pt>
                </c:numCache>
              </c:numRef>
            </c:minus>
            <c:spPr>
              <a:noFill/>
              <a:ln w="9525" cap="flat" cmpd="sng" algn="ctr">
                <a:solidFill>
                  <a:schemeClr val="tx1">
                    <a:lumMod val="65000"/>
                    <a:lumOff val="35000"/>
                  </a:schemeClr>
                </a:solidFill>
                <a:round/>
              </a:ln>
              <a:effectLst/>
            </c:spPr>
          </c:errBars>
          <c:cat>
            <c:strRef>
              <c:f>grafici!$A$4:$A$13</c:f>
              <c:strCache>
                <c:ptCount val="10"/>
                <c:pt idx="0">
                  <c:v>0%</c:v>
                </c:pt>
                <c:pt idx="1">
                  <c:v>AC</c:v>
                </c:pt>
                <c:pt idx="2">
                  <c:v>IN0.2%</c:v>
                </c:pt>
                <c:pt idx="3">
                  <c:v>FO0.2%</c:v>
                </c:pt>
                <c:pt idx="4">
                  <c:v>FU0.2%</c:v>
                </c:pt>
                <c:pt idx="5">
                  <c:v>MI0.2%</c:v>
                </c:pt>
                <c:pt idx="6">
                  <c:v>IN0.5%</c:v>
                </c:pt>
                <c:pt idx="7">
                  <c:v>FO0.5%</c:v>
                </c:pt>
                <c:pt idx="8">
                  <c:v>FU0.5%</c:v>
                </c:pt>
                <c:pt idx="9">
                  <c:v>MIX0.5%</c:v>
                </c:pt>
              </c:strCache>
            </c:strRef>
          </c:cat>
          <c:val>
            <c:numRef>
              <c:f>grafici!$B$4:$B$13</c:f>
              <c:numCache>
                <c:formatCode>0.00</c:formatCode>
                <c:ptCount val="10"/>
                <c:pt idx="0">
                  <c:v>243.88888888888891</c:v>
                </c:pt>
                <c:pt idx="1">
                  <c:v>235.43981481481484</c:v>
                </c:pt>
                <c:pt idx="2">
                  <c:v>243.88888888888891</c:v>
                </c:pt>
                <c:pt idx="3">
                  <c:v>243.88888888888891</c:v>
                </c:pt>
                <c:pt idx="4">
                  <c:v>243.88888888888891</c:v>
                </c:pt>
                <c:pt idx="5">
                  <c:v>243.88888888888891</c:v>
                </c:pt>
                <c:pt idx="6">
                  <c:v>243.88888888888891</c:v>
                </c:pt>
                <c:pt idx="7">
                  <c:v>243.88888888888891</c:v>
                </c:pt>
                <c:pt idx="8">
                  <c:v>243.88888888888891</c:v>
                </c:pt>
                <c:pt idx="9">
                  <c:v>243.88888888888891</c:v>
                </c:pt>
              </c:numCache>
            </c:numRef>
          </c:val>
          <c:extLst>
            <c:ext xmlns:c16="http://schemas.microsoft.com/office/drawing/2014/chart" uri="{C3380CC4-5D6E-409C-BE32-E72D297353CC}">
              <c16:uniqueId val="{00000000-C67E-4889-ACDC-AB9CC8189EA5}"/>
            </c:ext>
          </c:extLst>
        </c:ser>
        <c:ser>
          <c:idx val="1"/>
          <c:order val="1"/>
          <c:tx>
            <c:strRef>
              <c:f>grafici!$D$2</c:f>
              <c:strCache>
                <c:ptCount val="1"/>
                <c:pt idx="0">
                  <c:v>Week 3</c:v>
                </c:pt>
              </c:strCache>
            </c:strRef>
          </c:tx>
          <c:spPr>
            <a:solidFill>
              <a:srgbClr val="FFC000"/>
            </a:solidFill>
            <a:ln>
              <a:noFill/>
            </a:ln>
            <a:effectLst/>
          </c:spPr>
          <c:invertIfNegative val="0"/>
          <c:dLbls>
            <c:dLbl>
              <c:idx val="0"/>
              <c:tx>
                <c:rich>
                  <a:bodyPr/>
                  <a:lstStyle/>
                  <a:p>
                    <a:r>
                      <a:rPr lang="en-US"/>
                      <a:t>abc</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4B69-4F74-B0A9-FD0428850A2A}"/>
                </c:ext>
              </c:extLst>
            </c:dLbl>
            <c:dLbl>
              <c:idx val="1"/>
              <c:tx>
                <c:rich>
                  <a:bodyPr/>
                  <a:lstStyle/>
                  <a:p>
                    <a:r>
                      <a:rPr lang="en-US"/>
                      <a:t>bcd</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4B69-4F74-B0A9-FD0428850A2A}"/>
                </c:ext>
              </c:extLst>
            </c:dLbl>
            <c:dLbl>
              <c:idx val="2"/>
              <c:tx>
                <c:rich>
                  <a:bodyPr/>
                  <a:lstStyle/>
                  <a:p>
                    <a:r>
                      <a:rPr lang="en-US"/>
                      <a:t>abc</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4B69-4F74-B0A9-FD0428850A2A}"/>
                </c:ext>
              </c:extLst>
            </c:dLbl>
            <c:dLbl>
              <c:idx val="3"/>
              <c:layout>
                <c:manualLayout>
                  <c:x val="0"/>
                  <c:y val="-5.1282026920332631E-2"/>
                </c:manualLayout>
              </c:layout>
              <c:tx>
                <c:rich>
                  <a:bodyPr/>
                  <a:lstStyle/>
                  <a:p>
                    <a:r>
                      <a:rPr lang="en-US"/>
                      <a:t>d</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4B69-4F74-B0A9-FD0428850A2A}"/>
                </c:ext>
              </c:extLst>
            </c:dLbl>
            <c:dLbl>
              <c:idx val="4"/>
              <c:tx>
                <c:rich>
                  <a:bodyPr/>
                  <a:lstStyle/>
                  <a:p>
                    <a:r>
                      <a:rPr lang="en-US"/>
                      <a:t>abc</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4B69-4F74-B0A9-FD0428850A2A}"/>
                </c:ext>
              </c:extLst>
            </c:dLbl>
            <c:dLbl>
              <c:idx val="5"/>
              <c:layout>
                <c:manualLayout>
                  <c:x val="0"/>
                  <c:y val="-1.809942014967986E-2"/>
                </c:manualLayout>
              </c:layout>
              <c:tx>
                <c:rich>
                  <a:bodyPr/>
                  <a:lstStyle/>
                  <a:p>
                    <a:r>
                      <a:rPr lang="en-US"/>
                      <a:t>cd</a:t>
                    </a:r>
                  </a:p>
                </c:rich>
              </c:tx>
              <c:dLblPos val="outEnd"/>
              <c:showLegendKey val="0"/>
              <c:showVal val="1"/>
              <c:showCatName val="0"/>
              <c:showSerName val="0"/>
              <c:showPercent val="0"/>
              <c:showBubbleSize val="0"/>
              <c:extLst>
                <c:ext xmlns:c15="http://schemas.microsoft.com/office/drawing/2012/chart" uri="{CE6537A1-D6FC-4f65-9D91-7224C49458BB}">
                  <c15:layout>
                    <c:manualLayout>
                      <c:w val="2.8764523135615887E-2"/>
                      <c:h val="6.9336435749487169E-2"/>
                    </c:manualLayout>
                  </c15:layout>
                  <c15:showDataLabelsRange val="0"/>
                </c:ext>
                <c:ext xmlns:c16="http://schemas.microsoft.com/office/drawing/2014/chart" uri="{C3380CC4-5D6E-409C-BE32-E72D297353CC}">
                  <c16:uniqueId val="{00000010-4B69-4F74-B0A9-FD0428850A2A}"/>
                </c:ext>
              </c:extLst>
            </c:dLbl>
            <c:dLbl>
              <c:idx val="6"/>
              <c:tx>
                <c:rich>
                  <a:bodyPr/>
                  <a:lstStyle/>
                  <a:p>
                    <a:r>
                      <a:rPr lang="en-US"/>
                      <a:t>abc</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4-4B69-4F74-B0A9-FD0428850A2A}"/>
                </c:ext>
              </c:extLst>
            </c:dLbl>
            <c:dLbl>
              <c:idx val="7"/>
              <c:tx>
                <c:rich>
                  <a:bodyPr/>
                  <a:lstStyle/>
                  <a:p>
                    <a:r>
                      <a:rPr lang="en-US"/>
                      <a:t>abc</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7-4B69-4F74-B0A9-FD0428850A2A}"/>
                </c:ext>
              </c:extLst>
            </c:dLbl>
            <c:dLbl>
              <c:idx val="8"/>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9-4B69-4F74-B0A9-FD0428850A2A}"/>
                </c:ext>
              </c:extLst>
            </c:dLbl>
            <c:dLbl>
              <c:idx val="9"/>
              <c:layout>
                <c:manualLayout>
                  <c:x val="-1.0949232727166131E-16"/>
                  <c:y val="-2.1116128731901676E-2"/>
                </c:manualLayout>
              </c:layout>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C-4B69-4F74-B0A9-FD0428850A2A}"/>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grafici!$E$4:$E$13</c:f>
                <c:numCache>
                  <c:formatCode>General</c:formatCode>
                  <c:ptCount val="10"/>
                  <c:pt idx="0">
                    <c:v>5.5651922593385956</c:v>
                  </c:pt>
                  <c:pt idx="1">
                    <c:v>3.306378930548187</c:v>
                  </c:pt>
                  <c:pt idx="2">
                    <c:v>1.1457748769226339</c:v>
                  </c:pt>
                  <c:pt idx="3">
                    <c:v>20.460265659332975</c:v>
                  </c:pt>
                  <c:pt idx="4">
                    <c:v>2.127867628570614</c:v>
                  </c:pt>
                  <c:pt idx="5">
                    <c:v>18.496080156037014</c:v>
                  </c:pt>
                  <c:pt idx="6">
                    <c:v>9.8209275164796037E-2</c:v>
                  </c:pt>
                  <c:pt idx="7">
                    <c:v>2.8808054048340841</c:v>
                  </c:pt>
                  <c:pt idx="8">
                    <c:v>0.62199207604371487</c:v>
                  </c:pt>
                  <c:pt idx="9">
                    <c:v>13.258252147247767</c:v>
                  </c:pt>
                </c:numCache>
              </c:numRef>
            </c:plus>
            <c:minus>
              <c:numRef>
                <c:f>grafici!$E$4:$E$13</c:f>
                <c:numCache>
                  <c:formatCode>General</c:formatCode>
                  <c:ptCount val="10"/>
                  <c:pt idx="0">
                    <c:v>5.5651922593385956</c:v>
                  </c:pt>
                  <c:pt idx="1">
                    <c:v>3.306378930548187</c:v>
                  </c:pt>
                  <c:pt idx="2">
                    <c:v>1.1457748769226339</c:v>
                  </c:pt>
                  <c:pt idx="3">
                    <c:v>20.460265659332975</c:v>
                  </c:pt>
                  <c:pt idx="4">
                    <c:v>2.127867628570614</c:v>
                  </c:pt>
                  <c:pt idx="5">
                    <c:v>18.496080156037014</c:v>
                  </c:pt>
                  <c:pt idx="6">
                    <c:v>9.8209275164796037E-2</c:v>
                  </c:pt>
                  <c:pt idx="7">
                    <c:v>2.8808054048340841</c:v>
                  </c:pt>
                  <c:pt idx="8">
                    <c:v>0.62199207604371487</c:v>
                  </c:pt>
                  <c:pt idx="9">
                    <c:v>13.258252147247767</c:v>
                  </c:pt>
                </c:numCache>
              </c:numRef>
            </c:minus>
            <c:spPr>
              <a:noFill/>
              <a:ln w="9525" cap="flat" cmpd="sng" algn="ctr">
                <a:solidFill>
                  <a:schemeClr val="tx1">
                    <a:lumMod val="65000"/>
                    <a:lumOff val="35000"/>
                  </a:schemeClr>
                </a:solidFill>
                <a:round/>
              </a:ln>
              <a:effectLst/>
            </c:spPr>
          </c:errBars>
          <c:cat>
            <c:strRef>
              <c:f>grafici!$A$4:$A$13</c:f>
              <c:strCache>
                <c:ptCount val="10"/>
                <c:pt idx="0">
                  <c:v>0%</c:v>
                </c:pt>
                <c:pt idx="1">
                  <c:v>AC</c:v>
                </c:pt>
                <c:pt idx="2">
                  <c:v>IN0.2%</c:v>
                </c:pt>
                <c:pt idx="3">
                  <c:v>FO0.2%</c:v>
                </c:pt>
                <c:pt idx="4">
                  <c:v>FU0.2%</c:v>
                </c:pt>
                <c:pt idx="5">
                  <c:v>MI0.2%</c:v>
                </c:pt>
                <c:pt idx="6">
                  <c:v>IN0.5%</c:v>
                </c:pt>
                <c:pt idx="7">
                  <c:v>FO0.5%</c:v>
                </c:pt>
                <c:pt idx="8">
                  <c:v>FU0.5%</c:v>
                </c:pt>
                <c:pt idx="9">
                  <c:v>MIX0.5%</c:v>
                </c:pt>
              </c:strCache>
            </c:strRef>
          </c:cat>
          <c:val>
            <c:numRef>
              <c:f>grafici!$D$4:$D$13</c:f>
              <c:numCache>
                <c:formatCode>0.00</c:formatCode>
                <c:ptCount val="10"/>
                <c:pt idx="0">
                  <c:v>229.21296296296293</c:v>
                </c:pt>
                <c:pt idx="1">
                  <c:v>200.81018518518516</c:v>
                </c:pt>
                <c:pt idx="2">
                  <c:v>221.875</c:v>
                </c:pt>
                <c:pt idx="3">
                  <c:v>179.97685185185185</c:v>
                </c:pt>
                <c:pt idx="4">
                  <c:v>228.44907407407405</c:v>
                </c:pt>
                <c:pt idx="5">
                  <c:v>199.74537037037032</c:v>
                </c:pt>
                <c:pt idx="6">
                  <c:v>224.3287037037037</c:v>
                </c:pt>
                <c:pt idx="7">
                  <c:v>238.61111111111111</c:v>
                </c:pt>
                <c:pt idx="8">
                  <c:v>242.47685185185188</c:v>
                </c:pt>
                <c:pt idx="9">
                  <c:v>239.56018518518519</c:v>
                </c:pt>
              </c:numCache>
            </c:numRef>
          </c:val>
          <c:extLst>
            <c:ext xmlns:c16="http://schemas.microsoft.com/office/drawing/2014/chart" uri="{C3380CC4-5D6E-409C-BE32-E72D297353CC}">
              <c16:uniqueId val="{00000001-C67E-4889-ACDC-AB9CC8189EA5}"/>
            </c:ext>
          </c:extLst>
        </c:ser>
        <c:ser>
          <c:idx val="2"/>
          <c:order val="2"/>
          <c:tx>
            <c:strRef>
              <c:f>grafici!$F$2</c:f>
              <c:strCache>
                <c:ptCount val="1"/>
                <c:pt idx="0">
                  <c:v>Week 5</c:v>
                </c:pt>
              </c:strCache>
            </c:strRef>
          </c:tx>
          <c:spPr>
            <a:solidFill>
              <a:srgbClr val="0070C0"/>
            </a:solidFill>
            <a:ln>
              <a:noFill/>
            </a:ln>
            <a:effectLst/>
          </c:spPr>
          <c:invertIfNegative val="0"/>
          <c:dLbls>
            <c:dLbl>
              <c:idx val="0"/>
              <c:tx>
                <c:rich>
                  <a:bodyPr/>
                  <a:lstStyle/>
                  <a:p>
                    <a:r>
                      <a:rPr lang="en-US"/>
                      <a:t>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B69-4F74-B0A9-FD0428850A2A}"/>
                </c:ext>
              </c:extLst>
            </c:dLbl>
            <c:dLbl>
              <c:idx val="1"/>
              <c:tx>
                <c:rich>
                  <a:bodyPr/>
                  <a:lstStyle/>
                  <a:p>
                    <a:r>
                      <a:rPr lang="en-US"/>
                      <a:t>c</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4B69-4F74-B0A9-FD0428850A2A}"/>
                </c:ext>
              </c:extLst>
            </c:dLbl>
            <c:dLbl>
              <c:idx val="2"/>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4B69-4F74-B0A9-FD0428850A2A}"/>
                </c:ext>
              </c:extLst>
            </c:dLbl>
            <c:dLbl>
              <c:idx val="3"/>
              <c:layout>
                <c:manualLayout>
                  <c:x val="0"/>
                  <c:y val="-1.0774406204021866E-2"/>
                </c:manualLayout>
              </c:layout>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4B69-4F74-B0A9-FD0428850A2A}"/>
                </c:ext>
              </c:extLst>
            </c:dLbl>
            <c:dLbl>
              <c:idx val="4"/>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E-4B69-4F74-B0A9-FD0428850A2A}"/>
                </c:ext>
              </c:extLst>
            </c:dLbl>
            <c:dLbl>
              <c:idx val="5"/>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4B69-4F74-B0A9-FD0428850A2A}"/>
                </c:ext>
              </c:extLst>
            </c:dLbl>
            <c:dLbl>
              <c:idx val="6"/>
              <c:layout>
                <c:manualLayout>
                  <c:x val="3.7889837319568607E-3"/>
                  <c:y val="2.693601551005417E-3"/>
                </c:manualLayout>
              </c:layout>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3-4B69-4F74-B0A9-FD0428850A2A}"/>
                </c:ext>
              </c:extLst>
            </c:dLbl>
            <c:dLbl>
              <c:idx val="7"/>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6-4B69-4F74-B0A9-FD0428850A2A}"/>
                </c:ext>
              </c:extLst>
            </c:dLbl>
            <c:dLbl>
              <c:idx val="8"/>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A-4B69-4F74-B0A9-FD0428850A2A}"/>
                </c:ext>
              </c:extLst>
            </c:dLbl>
            <c:dLbl>
              <c:idx val="9"/>
              <c:layout>
                <c:manualLayout>
                  <c:x val="2.9861888764464353E-3"/>
                  <c:y val="-5.4298616739175694E-2"/>
                </c:manualLayout>
              </c:layout>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D-4B69-4F74-B0A9-FD0428850A2A}"/>
                </c:ext>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errBars>
            <c:errBarType val="both"/>
            <c:errValType val="cust"/>
            <c:noEndCap val="0"/>
            <c:plus>
              <c:numRef>
                <c:f>grafici!$G$4:$G$13</c:f>
                <c:numCache>
                  <c:formatCode>General</c:formatCode>
                  <c:ptCount val="10"/>
                  <c:pt idx="0">
                    <c:v>2.2915497538453078</c:v>
                  </c:pt>
                  <c:pt idx="1">
                    <c:v>5.8598200848329638</c:v>
                  </c:pt>
                  <c:pt idx="2">
                    <c:v>1.833239803076206</c:v>
                  </c:pt>
                  <c:pt idx="3">
                    <c:v>7.9222148632937213</c:v>
                  </c:pt>
                  <c:pt idx="4">
                    <c:v>0.9493563265930417</c:v>
                  </c:pt>
                  <c:pt idx="5">
                    <c:v>5.0086730334046985</c:v>
                  </c:pt>
                  <c:pt idx="6">
                    <c:v>0.19641855032959207</c:v>
                  </c:pt>
                  <c:pt idx="7">
                    <c:v>1.7022941028564913</c:v>
                  </c:pt>
                  <c:pt idx="8">
                    <c:v>0</c:v>
                  </c:pt>
                  <c:pt idx="9">
                    <c:v>24.192218115595345</c:v>
                  </c:pt>
                </c:numCache>
              </c:numRef>
            </c:plus>
            <c:minus>
              <c:numRef>
                <c:f>grafici!$G$4:$G$13</c:f>
                <c:numCache>
                  <c:formatCode>General</c:formatCode>
                  <c:ptCount val="10"/>
                  <c:pt idx="0">
                    <c:v>2.2915497538453078</c:v>
                  </c:pt>
                  <c:pt idx="1">
                    <c:v>5.8598200848329638</c:v>
                  </c:pt>
                  <c:pt idx="2">
                    <c:v>1.833239803076206</c:v>
                  </c:pt>
                  <c:pt idx="3">
                    <c:v>7.9222148632937213</c:v>
                  </c:pt>
                  <c:pt idx="4">
                    <c:v>0.9493563265930417</c:v>
                  </c:pt>
                  <c:pt idx="5">
                    <c:v>5.0086730334046985</c:v>
                  </c:pt>
                  <c:pt idx="6">
                    <c:v>0.19641855032959207</c:v>
                  </c:pt>
                  <c:pt idx="7">
                    <c:v>1.7022941028564913</c:v>
                  </c:pt>
                  <c:pt idx="8">
                    <c:v>0</c:v>
                  </c:pt>
                  <c:pt idx="9">
                    <c:v>24.192218115595345</c:v>
                  </c:pt>
                </c:numCache>
              </c:numRef>
            </c:minus>
            <c:spPr>
              <a:noFill/>
              <a:ln w="9525" cap="flat" cmpd="sng" algn="ctr">
                <a:solidFill>
                  <a:schemeClr val="tx1">
                    <a:lumMod val="65000"/>
                    <a:lumOff val="35000"/>
                  </a:schemeClr>
                </a:solidFill>
                <a:round/>
              </a:ln>
              <a:effectLst/>
            </c:spPr>
          </c:errBars>
          <c:cat>
            <c:strRef>
              <c:f>grafici!$A$4:$A$13</c:f>
              <c:strCache>
                <c:ptCount val="10"/>
                <c:pt idx="0">
                  <c:v>0%</c:v>
                </c:pt>
                <c:pt idx="1">
                  <c:v>AC</c:v>
                </c:pt>
                <c:pt idx="2">
                  <c:v>IN0.2%</c:v>
                </c:pt>
                <c:pt idx="3">
                  <c:v>FO0.2%</c:v>
                </c:pt>
                <c:pt idx="4">
                  <c:v>FU0.2%</c:v>
                </c:pt>
                <c:pt idx="5">
                  <c:v>MI0.2%</c:v>
                </c:pt>
                <c:pt idx="6">
                  <c:v>IN0.5%</c:v>
                </c:pt>
                <c:pt idx="7">
                  <c:v>FO0.5%</c:v>
                </c:pt>
                <c:pt idx="8">
                  <c:v>FU0.5%</c:v>
                </c:pt>
                <c:pt idx="9">
                  <c:v>MIX0.5%</c:v>
                </c:pt>
              </c:strCache>
            </c:strRef>
          </c:cat>
          <c:val>
            <c:numRef>
              <c:f>grafici!$F$4:$F$13</c:f>
              <c:numCache>
                <c:formatCode>0.00</c:formatCode>
                <c:ptCount val="10"/>
                <c:pt idx="0">
                  <c:v>223.19444444444443</c:v>
                </c:pt>
                <c:pt idx="1">
                  <c:v>168.1712962962963</c:v>
                </c:pt>
                <c:pt idx="2">
                  <c:v>249.25925925925921</c:v>
                </c:pt>
                <c:pt idx="3">
                  <c:v>243.2407407407407</c:v>
                </c:pt>
                <c:pt idx="4">
                  <c:v>240.53240740740739</c:v>
                </c:pt>
                <c:pt idx="5">
                  <c:v>227.38425925925921</c:v>
                </c:pt>
                <c:pt idx="6">
                  <c:v>228.24074074074073</c:v>
                </c:pt>
                <c:pt idx="7">
                  <c:v>232.08333333333331</c:v>
                </c:pt>
                <c:pt idx="8">
                  <c:v>256.85185185185185</c:v>
                </c:pt>
                <c:pt idx="9">
                  <c:v>231.36574074074076</c:v>
                </c:pt>
              </c:numCache>
            </c:numRef>
          </c:val>
          <c:extLst>
            <c:ext xmlns:c16="http://schemas.microsoft.com/office/drawing/2014/chart" uri="{C3380CC4-5D6E-409C-BE32-E72D297353CC}">
              <c16:uniqueId val="{00000002-C67E-4889-ACDC-AB9CC8189EA5}"/>
            </c:ext>
          </c:extLst>
        </c:ser>
        <c:dLbls>
          <c:dLblPos val="outEnd"/>
          <c:showLegendKey val="0"/>
          <c:showVal val="1"/>
          <c:showCatName val="0"/>
          <c:showSerName val="0"/>
          <c:showPercent val="0"/>
          <c:showBubbleSize val="0"/>
        </c:dLbls>
        <c:gapWidth val="150"/>
        <c:axId val="450946712"/>
        <c:axId val="405618984"/>
      </c:barChart>
      <c:catAx>
        <c:axId val="450946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crossAx val="405618984"/>
        <c:crosses val="autoZero"/>
        <c:auto val="1"/>
        <c:lblAlgn val="ctr"/>
        <c:lblOffset val="100"/>
        <c:noMultiLvlLbl val="0"/>
      </c:catAx>
      <c:valAx>
        <c:axId val="405618984"/>
        <c:scaling>
          <c:orientation val="minMax"/>
          <c:max val="300"/>
          <c:min val="0"/>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crossAx val="450946712"/>
        <c:crosses val="autoZero"/>
        <c:crossBetween val="between"/>
        <c:majorUnit val="50"/>
      </c:valAx>
      <c:spPr>
        <a:noFill/>
        <a:ln w="25400">
          <a:noFill/>
        </a:ln>
        <a:effectLst/>
      </c:spPr>
    </c:plotArea>
    <c:legend>
      <c:legendPos val="r"/>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it-IT"/>
        </a:p>
      </c:txPr>
    </c:legend>
    <c:plotVisOnly val="1"/>
    <c:dispBlanksAs val="gap"/>
    <c:showDLblsOverMax val="0"/>
  </c:chart>
  <c:spPr>
    <a:noFill/>
    <a:ln>
      <a:noFill/>
    </a:ln>
    <a:effectLst/>
  </c:spPr>
  <c:txPr>
    <a:bodyPr/>
    <a:lstStyle/>
    <a:p>
      <a:pPr>
        <a:defRPr sz="1200">
          <a:solidFill>
            <a:schemeClr val="tx1">
              <a:lumMod val="95000"/>
              <a:lumOff val="5000"/>
            </a:schemeClr>
          </a:solidFill>
          <a:latin typeface="Times New Roman" panose="02020603050405020304" pitchFamily="18" charset="0"/>
          <a:cs typeface="Times New Roman" panose="02020603050405020304" pitchFamily="18" charset="0"/>
        </a:defRPr>
      </a:pPr>
      <a:endParaRPr lang="it-IT"/>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6010110258416424E-2"/>
          <c:y val="0.11276324704995003"/>
          <c:w val="0.81736966811495293"/>
          <c:h val="0.80620831463638742"/>
        </c:manualLayout>
      </c:layout>
      <c:barChart>
        <c:barDir val="col"/>
        <c:grouping val="clustered"/>
        <c:varyColors val="0"/>
        <c:ser>
          <c:idx val="0"/>
          <c:order val="0"/>
          <c:tx>
            <c:strRef>
              <c:f>grafici!$B$2</c:f>
              <c:strCache>
                <c:ptCount val="1"/>
                <c:pt idx="0">
                  <c:v>Time 0</c:v>
                </c:pt>
              </c:strCache>
            </c:strRef>
          </c:tx>
          <c:spPr>
            <a:solidFill>
              <a:schemeClr val="accent6">
                <a:lumMod val="50000"/>
              </a:schemeClr>
            </a:solidFill>
            <a:ln>
              <a:noFill/>
            </a:ln>
            <a:effectLst>
              <a:outerShdw blurRad="57150" dist="19050" dir="5400000" algn="ctr" rotWithShape="0">
                <a:srgbClr val="000000">
                  <a:alpha val="63000"/>
                </a:srgbClr>
              </a:outerShdw>
            </a:effectLst>
          </c:spPr>
          <c:invertIfNegative val="0"/>
          <c:dLbls>
            <c:dLbl>
              <c:idx val="0"/>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D652-42E3-ACE2-B0B88A5F7BA6}"/>
                </c:ext>
              </c:extLst>
            </c:dLbl>
            <c:dLbl>
              <c:idx val="1"/>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652-42E3-ACE2-B0B88A5F7BA6}"/>
                </c:ext>
              </c:extLst>
            </c:dLbl>
            <c:dLbl>
              <c:idx val="2"/>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652-42E3-ACE2-B0B88A5F7BA6}"/>
                </c:ext>
              </c:extLst>
            </c:dLbl>
            <c:dLbl>
              <c:idx val="3"/>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652-42E3-ACE2-B0B88A5F7BA6}"/>
                </c:ext>
              </c:extLst>
            </c:dLbl>
            <c:dLbl>
              <c:idx val="4"/>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D652-42E3-ACE2-B0B88A5F7BA6}"/>
                </c:ext>
              </c:extLst>
            </c:dLbl>
            <c:dLbl>
              <c:idx val="5"/>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652-42E3-ACE2-B0B88A5F7BA6}"/>
                </c:ext>
              </c:extLst>
            </c:dLbl>
            <c:dLbl>
              <c:idx val="6"/>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D652-42E3-ACE2-B0B88A5F7BA6}"/>
                </c:ext>
              </c:extLst>
            </c:dLbl>
            <c:dLbl>
              <c:idx val="7"/>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D652-42E3-ACE2-B0B88A5F7BA6}"/>
                </c:ext>
              </c:extLst>
            </c:dLbl>
            <c:dLbl>
              <c:idx val="8"/>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D652-42E3-ACE2-B0B88A5F7BA6}"/>
                </c:ext>
              </c:extLst>
            </c:dLbl>
            <c:dLbl>
              <c:idx val="9"/>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D652-42E3-ACE2-B0B88A5F7BA6}"/>
                </c:ext>
              </c:extLst>
            </c:dLbl>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grafici!$C$3:$C$12</c:f>
                <c:numCache>
                  <c:formatCode>General</c:formatCode>
                  <c:ptCount val="10"/>
                  <c:pt idx="0">
                    <c:v>1.3554762578655846</c:v>
                  </c:pt>
                  <c:pt idx="1">
                    <c:v>0.83587702568378075</c:v>
                  </c:pt>
                  <c:pt idx="2">
                    <c:v>1.3554762578655846</c:v>
                  </c:pt>
                  <c:pt idx="3">
                    <c:v>0</c:v>
                  </c:pt>
                  <c:pt idx="4">
                    <c:v>0</c:v>
                  </c:pt>
                  <c:pt idx="5">
                    <c:v>0</c:v>
                  </c:pt>
                  <c:pt idx="6">
                    <c:v>0</c:v>
                  </c:pt>
                  <c:pt idx="7">
                    <c:v>0</c:v>
                  </c:pt>
                  <c:pt idx="8">
                    <c:v>0</c:v>
                  </c:pt>
                  <c:pt idx="9">
                    <c:v>0</c:v>
                  </c:pt>
                </c:numCache>
              </c:numRef>
            </c:plus>
            <c:minus>
              <c:numRef>
                <c:f>grafici!$C$3:$C$12</c:f>
                <c:numCache>
                  <c:formatCode>General</c:formatCode>
                  <c:ptCount val="10"/>
                  <c:pt idx="0">
                    <c:v>1.3554762578655846</c:v>
                  </c:pt>
                  <c:pt idx="1">
                    <c:v>0.83587702568378075</c:v>
                  </c:pt>
                  <c:pt idx="2">
                    <c:v>1.3554762578655846</c:v>
                  </c:pt>
                  <c:pt idx="3">
                    <c:v>0</c:v>
                  </c:pt>
                  <c:pt idx="4">
                    <c:v>0</c:v>
                  </c:pt>
                  <c:pt idx="5">
                    <c:v>0</c:v>
                  </c:pt>
                  <c:pt idx="6">
                    <c:v>0</c:v>
                  </c:pt>
                  <c:pt idx="7">
                    <c:v>0</c:v>
                  </c:pt>
                  <c:pt idx="8">
                    <c:v>0</c:v>
                  </c:pt>
                  <c:pt idx="9">
                    <c:v>0</c:v>
                  </c:pt>
                </c:numCache>
              </c:numRef>
            </c:minus>
            <c:spPr>
              <a:noFill/>
              <a:ln w="9525" cap="flat" cmpd="sng" algn="ctr">
                <a:solidFill>
                  <a:schemeClr val="tx1">
                    <a:lumMod val="65000"/>
                    <a:lumOff val="35000"/>
                  </a:schemeClr>
                </a:solidFill>
                <a:round/>
              </a:ln>
              <a:effectLst/>
            </c:spPr>
          </c:errBars>
          <c:cat>
            <c:strRef>
              <c:f>grafici!$A$3:$A$12</c:f>
              <c:strCache>
                <c:ptCount val="10"/>
                <c:pt idx="0">
                  <c:v>0%</c:v>
                </c:pt>
                <c:pt idx="1">
                  <c:v>AC</c:v>
                </c:pt>
                <c:pt idx="2">
                  <c:v>IN0.2%</c:v>
                </c:pt>
                <c:pt idx="3">
                  <c:v>FO0.2%</c:v>
                </c:pt>
                <c:pt idx="4">
                  <c:v>FU0.2%</c:v>
                </c:pt>
                <c:pt idx="5">
                  <c:v>MI0.2%</c:v>
                </c:pt>
                <c:pt idx="6">
                  <c:v>IN0.5%</c:v>
                </c:pt>
                <c:pt idx="7">
                  <c:v>FO0.5%</c:v>
                </c:pt>
                <c:pt idx="8">
                  <c:v>FU0.5%</c:v>
                </c:pt>
                <c:pt idx="9">
                  <c:v>MIX0.5%</c:v>
                </c:pt>
              </c:strCache>
            </c:strRef>
          </c:cat>
          <c:val>
            <c:numRef>
              <c:f>grafici!$B$3:$B$12</c:f>
              <c:numCache>
                <c:formatCode>0.00</c:formatCode>
                <c:ptCount val="10"/>
                <c:pt idx="0">
                  <c:v>78.051118210862626</c:v>
                </c:pt>
                <c:pt idx="1">
                  <c:v>77.140575079872207</c:v>
                </c:pt>
                <c:pt idx="2">
                  <c:v>78.051118210862626</c:v>
                </c:pt>
                <c:pt idx="3">
                  <c:v>78.02</c:v>
                </c:pt>
                <c:pt idx="4">
                  <c:v>78.02</c:v>
                </c:pt>
                <c:pt idx="5">
                  <c:v>78.02</c:v>
                </c:pt>
                <c:pt idx="6">
                  <c:v>78.02</c:v>
                </c:pt>
                <c:pt idx="7">
                  <c:v>78.02</c:v>
                </c:pt>
                <c:pt idx="8">
                  <c:v>78.02</c:v>
                </c:pt>
                <c:pt idx="9">
                  <c:v>78.02</c:v>
                </c:pt>
              </c:numCache>
            </c:numRef>
          </c:val>
          <c:extLst>
            <c:ext xmlns:c16="http://schemas.microsoft.com/office/drawing/2014/chart" uri="{C3380CC4-5D6E-409C-BE32-E72D297353CC}">
              <c16:uniqueId val="{0000000A-D652-42E3-ACE2-B0B88A5F7BA6}"/>
            </c:ext>
          </c:extLst>
        </c:ser>
        <c:ser>
          <c:idx val="1"/>
          <c:order val="1"/>
          <c:tx>
            <c:strRef>
              <c:f>grafici!$D$2</c:f>
              <c:strCache>
                <c:ptCount val="1"/>
                <c:pt idx="0">
                  <c:v>Week 5</c:v>
                </c:pt>
              </c:strCache>
            </c:strRef>
          </c:tx>
          <c:spPr>
            <a:solidFill>
              <a:srgbClr val="FFC000"/>
            </a:solidFill>
            <a:ln>
              <a:noFill/>
            </a:ln>
            <a:effectLst>
              <a:outerShdw blurRad="57150" dist="19050" dir="5400000" algn="ctr" rotWithShape="0">
                <a:srgbClr val="000000">
                  <a:alpha val="63000"/>
                </a:srgbClr>
              </a:outerShdw>
            </a:effectLst>
          </c:spPr>
          <c:invertIfNegative val="0"/>
          <c:dLbls>
            <c:dLbl>
              <c:idx val="0"/>
              <c:tx>
                <c:rich>
                  <a:bodyPr/>
                  <a:lstStyle/>
                  <a:p>
                    <a:r>
                      <a:rPr lang="en-US"/>
                      <a:t>bc</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D652-42E3-ACE2-B0B88A5F7BA6}"/>
                </c:ext>
              </c:extLst>
            </c:dLbl>
            <c:dLbl>
              <c:idx val="1"/>
              <c:tx>
                <c:rich>
                  <a:bodyPr/>
                  <a:lstStyle/>
                  <a:p>
                    <a:r>
                      <a:rPr lang="en-US"/>
                      <a:t>d</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D652-42E3-ACE2-B0B88A5F7BA6}"/>
                </c:ext>
              </c:extLst>
            </c:dLbl>
            <c:dLbl>
              <c:idx val="2"/>
              <c:layout>
                <c:manualLayout>
                  <c:x val="0"/>
                  <c:y val="-8.7719278049620559E-3"/>
                </c:manualLayout>
              </c:layout>
              <c:tx>
                <c:rich>
                  <a:bodyPr/>
                  <a:lstStyle/>
                  <a:p>
                    <a:r>
                      <a:rPr lang="en-US" dirty="0"/>
                      <a:t>b</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D652-42E3-ACE2-B0B88A5F7BA6}"/>
                </c:ext>
              </c:extLst>
            </c:dLbl>
            <c:dLbl>
              <c:idx val="3"/>
              <c:tx>
                <c:rich>
                  <a:bodyPr/>
                  <a:lstStyle/>
                  <a:p>
                    <a:r>
                      <a:rPr lang="en-US"/>
                      <a:t>d</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E-D652-42E3-ACE2-B0B88A5F7BA6}"/>
                </c:ext>
              </c:extLst>
            </c:dLbl>
            <c:dLbl>
              <c:idx val="4"/>
              <c:tx>
                <c:rich>
                  <a:bodyPr/>
                  <a:lstStyle/>
                  <a:p>
                    <a:r>
                      <a:rPr lang="en-US"/>
                      <a:t>a</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F-D652-42E3-ACE2-B0B88A5F7BA6}"/>
                </c:ext>
              </c:extLst>
            </c:dLbl>
            <c:dLbl>
              <c:idx val="5"/>
              <c:layout>
                <c:manualLayout>
                  <c:x val="7.047216349540885E-4"/>
                  <c:y val="-8.7719278049620594E-3"/>
                </c:manualLayout>
              </c:layout>
              <c:tx>
                <c:rich>
                  <a:bodyPr/>
                  <a:lstStyle/>
                  <a:p>
                    <a:r>
                      <a:rPr lang="en-US"/>
                      <a:t>ab</a:t>
                    </a:r>
                  </a:p>
                </c:rich>
              </c:tx>
              <c:dLblPos val="outEnd"/>
              <c:showLegendKey val="0"/>
              <c:showVal val="1"/>
              <c:showCatName val="0"/>
              <c:showSerName val="0"/>
              <c:showPercent val="0"/>
              <c:showBubbleSize val="0"/>
              <c:extLst>
                <c:ext xmlns:c15="http://schemas.microsoft.com/office/drawing/2012/chart" uri="{CE6537A1-D6FC-4f65-9D91-7224C49458BB}">
                  <c15:layout>
                    <c:manualLayout>
                      <c:w val="3.8773784355179704E-2"/>
                      <c:h val="4.0891918567960907E-2"/>
                    </c:manualLayout>
                  </c15:layout>
                  <c15:showDataLabelsRange val="0"/>
                </c:ext>
                <c:ext xmlns:c16="http://schemas.microsoft.com/office/drawing/2014/chart" uri="{C3380CC4-5D6E-409C-BE32-E72D297353CC}">
                  <c16:uniqueId val="{00000010-D652-42E3-ACE2-B0B88A5F7BA6}"/>
                </c:ext>
              </c:extLst>
            </c:dLbl>
            <c:dLbl>
              <c:idx val="6"/>
              <c:tx>
                <c:rich>
                  <a:bodyPr/>
                  <a:lstStyle/>
                  <a:p>
                    <a:r>
                      <a:rPr lang="en-US"/>
                      <a:t>c</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D652-42E3-ACE2-B0B88A5F7BA6}"/>
                </c:ext>
              </c:extLst>
            </c:dLbl>
            <c:dLbl>
              <c:idx val="7"/>
              <c:tx>
                <c:rich>
                  <a:bodyPr rot="0" vert="horz"/>
                  <a:lstStyle/>
                  <a:p>
                    <a:pPr>
                      <a:defRPr/>
                    </a:pPr>
                    <a:r>
                      <a:rPr lang="en-US"/>
                      <a:t>e</a:t>
                    </a:r>
                  </a:p>
                </c:rich>
              </c:tx>
              <c:spPr>
                <a:noFill/>
                <a:ln>
                  <a:noFill/>
                </a:ln>
                <a:effectLst/>
              </c:spPr>
              <c:dLblPos val="out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showDataLabelsRange val="0"/>
                </c:ext>
                <c:ext xmlns:c16="http://schemas.microsoft.com/office/drawing/2014/chart" uri="{C3380CC4-5D6E-409C-BE32-E72D297353CC}">
                  <c16:uniqueId val="{00000012-D652-42E3-ACE2-B0B88A5F7BA6}"/>
                </c:ext>
              </c:extLst>
            </c:dLbl>
            <c:dLbl>
              <c:idx val="8"/>
              <c:layout>
                <c:manualLayout>
                  <c:x val="4.2283298097250555E-3"/>
                  <c:y val="0"/>
                </c:manualLayout>
              </c:layout>
              <c:tx>
                <c:rich>
                  <a:bodyPr/>
                  <a:lstStyle/>
                  <a:p>
                    <a:r>
                      <a:rPr lang="en-US"/>
                      <a:t>abc</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3-D652-42E3-ACE2-B0B88A5F7BA6}"/>
                </c:ext>
              </c:extLst>
            </c:dLbl>
            <c:dLbl>
              <c:idx val="9"/>
              <c:tx>
                <c:rich>
                  <a:bodyPr/>
                  <a:lstStyle/>
                  <a:p>
                    <a:r>
                      <a:rPr lang="en-US"/>
                      <a:t>d</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4-D652-42E3-ACE2-B0B88A5F7BA6}"/>
                </c:ext>
              </c:extLst>
            </c:dLbl>
            <c:spPr>
              <a:noFill/>
              <a:ln>
                <a:noFill/>
              </a:ln>
              <a:effectLst/>
            </c:spPr>
            <c:txPr>
              <a:bodyPr rot="0" vert="horz"/>
              <a:lstStyle/>
              <a:p>
                <a:pPr>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grafici!$E$3:$E$12</c:f>
                <c:numCache>
                  <c:formatCode>General</c:formatCode>
                  <c:ptCount val="10"/>
                  <c:pt idx="0">
                    <c:v>0.45182541928853154</c:v>
                  </c:pt>
                  <c:pt idx="1">
                    <c:v>0.74551194182607439</c:v>
                  </c:pt>
                  <c:pt idx="2">
                    <c:v>2.982047767304278</c:v>
                  </c:pt>
                  <c:pt idx="3">
                    <c:v>1.0391984643636074</c:v>
                  </c:pt>
                  <c:pt idx="4">
                    <c:v>0.83587702568378075</c:v>
                  </c:pt>
                  <c:pt idx="5">
                    <c:v>1.1069722772568997</c:v>
                  </c:pt>
                  <c:pt idx="6">
                    <c:v>0.92624210954147701</c:v>
                  </c:pt>
                  <c:pt idx="7">
                    <c:v>1.2877024449723173</c:v>
                  </c:pt>
                  <c:pt idx="8">
                    <c:v>0.67773812893280228</c:v>
                  </c:pt>
                  <c:pt idx="9">
                    <c:v>1.1069722772568997</c:v>
                  </c:pt>
                </c:numCache>
              </c:numRef>
            </c:plus>
            <c:minus>
              <c:numRef>
                <c:f>grafici!$E$3:$E$12</c:f>
                <c:numCache>
                  <c:formatCode>General</c:formatCode>
                  <c:ptCount val="10"/>
                  <c:pt idx="0">
                    <c:v>0.45182541928853154</c:v>
                  </c:pt>
                  <c:pt idx="1">
                    <c:v>0.74551194182607439</c:v>
                  </c:pt>
                  <c:pt idx="2">
                    <c:v>2.982047767304278</c:v>
                  </c:pt>
                  <c:pt idx="3">
                    <c:v>1.0391984643636074</c:v>
                  </c:pt>
                  <c:pt idx="4">
                    <c:v>0.83587702568378075</c:v>
                  </c:pt>
                  <c:pt idx="5">
                    <c:v>1.1069722772568997</c:v>
                  </c:pt>
                  <c:pt idx="6">
                    <c:v>0.92624210954147701</c:v>
                  </c:pt>
                  <c:pt idx="7">
                    <c:v>1.2877024449723173</c:v>
                  </c:pt>
                  <c:pt idx="8">
                    <c:v>0.67773812893280228</c:v>
                  </c:pt>
                  <c:pt idx="9">
                    <c:v>1.1069722772568997</c:v>
                  </c:pt>
                </c:numCache>
              </c:numRef>
            </c:minus>
            <c:spPr>
              <a:noFill/>
              <a:ln w="9525" cap="flat" cmpd="sng" algn="ctr">
                <a:solidFill>
                  <a:schemeClr val="tx1">
                    <a:lumMod val="65000"/>
                    <a:lumOff val="35000"/>
                  </a:schemeClr>
                </a:solidFill>
                <a:round/>
              </a:ln>
              <a:effectLst/>
            </c:spPr>
          </c:errBars>
          <c:cat>
            <c:strRef>
              <c:f>grafici!$A$3:$A$12</c:f>
              <c:strCache>
                <c:ptCount val="10"/>
                <c:pt idx="0">
                  <c:v>0%</c:v>
                </c:pt>
                <c:pt idx="1">
                  <c:v>AC</c:v>
                </c:pt>
                <c:pt idx="2">
                  <c:v>IN0.2%</c:v>
                </c:pt>
                <c:pt idx="3">
                  <c:v>FO0.2%</c:v>
                </c:pt>
                <c:pt idx="4">
                  <c:v>FU0.2%</c:v>
                </c:pt>
                <c:pt idx="5">
                  <c:v>MI0.2%</c:v>
                </c:pt>
                <c:pt idx="6">
                  <c:v>IN0.5%</c:v>
                </c:pt>
                <c:pt idx="7">
                  <c:v>FO0.5%</c:v>
                </c:pt>
                <c:pt idx="8">
                  <c:v>FU0.5%</c:v>
                </c:pt>
                <c:pt idx="9">
                  <c:v>MIX0.5%</c:v>
                </c:pt>
              </c:strCache>
            </c:strRef>
          </c:cat>
          <c:val>
            <c:numRef>
              <c:f>grafici!$D$3:$D$12</c:f>
              <c:numCache>
                <c:formatCode>0.00</c:formatCode>
                <c:ptCount val="10"/>
                <c:pt idx="0">
                  <c:v>73.642172523961648</c:v>
                </c:pt>
                <c:pt idx="1">
                  <c:v>67.076677316293924</c:v>
                </c:pt>
                <c:pt idx="2">
                  <c:v>75.495207667731634</c:v>
                </c:pt>
                <c:pt idx="3">
                  <c:v>65.814696485623003</c:v>
                </c:pt>
                <c:pt idx="4">
                  <c:v>77.140575079872207</c:v>
                </c:pt>
                <c:pt idx="5">
                  <c:v>76.405750798722039</c:v>
                </c:pt>
                <c:pt idx="6">
                  <c:v>71.613418530351453</c:v>
                </c:pt>
                <c:pt idx="7">
                  <c:v>61.837060702875391</c:v>
                </c:pt>
                <c:pt idx="8">
                  <c:v>74.313099041533548</c:v>
                </c:pt>
                <c:pt idx="9">
                  <c:v>65.063897763578268</c:v>
                </c:pt>
              </c:numCache>
            </c:numRef>
          </c:val>
          <c:extLst>
            <c:ext xmlns:c16="http://schemas.microsoft.com/office/drawing/2014/chart" uri="{C3380CC4-5D6E-409C-BE32-E72D297353CC}">
              <c16:uniqueId val="{00000015-D652-42E3-ACE2-B0B88A5F7BA6}"/>
            </c:ext>
          </c:extLst>
        </c:ser>
        <c:dLbls>
          <c:dLblPos val="outEnd"/>
          <c:showLegendKey val="0"/>
          <c:showVal val="1"/>
          <c:showCatName val="0"/>
          <c:showSerName val="0"/>
          <c:showPercent val="0"/>
          <c:showBubbleSize val="0"/>
        </c:dLbls>
        <c:gapWidth val="150"/>
        <c:axId val="452791584"/>
        <c:axId val="459383904"/>
      </c:barChart>
      <c:catAx>
        <c:axId val="452791584"/>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vert="horz"/>
          <a:lstStyle/>
          <a:p>
            <a:pPr>
              <a:defRPr/>
            </a:pPr>
            <a:endParaRPr lang="it-IT"/>
          </a:p>
        </c:txPr>
        <c:crossAx val="459383904"/>
        <c:crosses val="autoZero"/>
        <c:auto val="1"/>
        <c:lblAlgn val="ctr"/>
        <c:lblOffset val="100"/>
        <c:noMultiLvlLbl val="0"/>
      </c:catAx>
      <c:valAx>
        <c:axId val="459383904"/>
        <c:scaling>
          <c:orientation val="minMax"/>
        </c:scaling>
        <c:delete val="0"/>
        <c:axPos val="l"/>
        <c:numFmt formatCode="0" sourceLinked="0"/>
        <c:majorTickMark val="out"/>
        <c:minorTickMark val="none"/>
        <c:tickLblPos val="nextTo"/>
        <c:spPr>
          <a:noFill/>
          <a:ln>
            <a:noFill/>
          </a:ln>
          <a:effectLst/>
        </c:spPr>
        <c:txPr>
          <a:bodyPr rot="-60000000" vert="horz"/>
          <a:lstStyle/>
          <a:p>
            <a:pPr>
              <a:defRPr/>
            </a:pPr>
            <a:endParaRPr lang="it-IT"/>
          </a:p>
        </c:txPr>
        <c:crossAx val="452791584"/>
        <c:crosses val="autoZero"/>
        <c:crossBetween val="between"/>
      </c:valAx>
      <c:spPr>
        <a:noFill/>
        <a:ln>
          <a:noFill/>
        </a:ln>
        <a:effectLst/>
      </c:spPr>
    </c:plotArea>
    <c:legend>
      <c:legendPos val="r"/>
      <c:layout>
        <c:manualLayout>
          <c:xMode val="edge"/>
          <c:yMode val="edge"/>
          <c:x val="0.91133702896017499"/>
          <c:y val="0.32393578212096918"/>
          <c:w val="7.4336923529379123E-2"/>
          <c:h val="0.10299808836439463"/>
        </c:manualLayout>
      </c:layout>
      <c:overlay val="0"/>
      <c:spPr>
        <a:noFill/>
        <a:ln>
          <a:noFill/>
        </a:ln>
        <a:effectLst/>
      </c:spPr>
      <c:txPr>
        <a:bodyPr rot="0" vert="horz"/>
        <a:lstStyle/>
        <a:p>
          <a:pPr>
            <a:defRPr/>
          </a:pPr>
          <a:endParaRPr lang="it-IT"/>
        </a:p>
      </c:txPr>
    </c:legend>
    <c:plotVisOnly val="1"/>
    <c:dispBlanksAs val="gap"/>
    <c:showDLblsOverMax val="0"/>
  </c:chart>
  <c:spPr>
    <a:noFill/>
    <a:ln>
      <a:noFill/>
    </a:ln>
    <a:effectLst/>
  </c:spPr>
  <c:txPr>
    <a:bodyPr/>
    <a:lstStyle/>
    <a:p>
      <a:pPr>
        <a:defRPr sz="1200">
          <a:latin typeface="Times New Roman" panose="02020603050405020304" pitchFamily="18" charset="0"/>
          <a:cs typeface="Times New Roman" panose="02020603050405020304" pitchFamily="18" charset="0"/>
        </a:defRPr>
      </a:pPr>
      <a:endParaRPr lang="it-IT"/>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A0E426-23B2-40F9-96AA-F094F49FF521}"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it-IT"/>
        </a:p>
      </dgm:t>
    </dgm:pt>
    <dgm:pt modelId="{0A0DE9D9-17D8-405C-B1A7-E0330C8785CC}">
      <dgm:prSet phldrT="[Testo]"/>
      <dgm:spPr/>
      <dgm:t>
        <a:bodyPr/>
        <a:lstStyle/>
        <a:p>
          <a:r>
            <a:rPr lang="it-IT" dirty="0"/>
            <a:t>100kg Miele 80% zuccheri </a:t>
          </a:r>
        </a:p>
      </dgm:t>
    </dgm:pt>
    <dgm:pt modelId="{A766D364-CAF4-41A9-ADFE-BA69A4F2F103}" type="parTrans" cxnId="{1BAF469D-4CC7-4D24-A2E4-65C97F182091}">
      <dgm:prSet/>
      <dgm:spPr/>
      <dgm:t>
        <a:bodyPr/>
        <a:lstStyle/>
        <a:p>
          <a:endParaRPr lang="it-IT"/>
        </a:p>
      </dgm:t>
    </dgm:pt>
    <dgm:pt modelId="{2F336DF6-C6C7-4627-B2E2-C0C6DFB666AF}" type="sibTrans" cxnId="{1BAF469D-4CC7-4D24-A2E4-65C97F182091}">
      <dgm:prSet/>
      <dgm:spPr/>
      <dgm:t>
        <a:bodyPr/>
        <a:lstStyle/>
        <a:p>
          <a:endParaRPr lang="it-IT"/>
        </a:p>
      </dgm:t>
    </dgm:pt>
    <dgm:pt modelId="{D39C7C35-2E87-4A93-A15C-5ECEF7A496BB}">
      <dgm:prSet phldrT="[Testo]" custT="1"/>
      <dgm:spPr>
        <a:solidFill>
          <a:srgbClr val="00B0F0"/>
        </a:solidFill>
      </dgm:spPr>
      <dgm:t>
        <a:bodyPr/>
        <a:lstStyle/>
        <a:p>
          <a:r>
            <a:rPr lang="it-IT" sz="1400" dirty="0"/>
            <a:t>100kg Acqua </a:t>
          </a:r>
        </a:p>
      </dgm:t>
    </dgm:pt>
    <dgm:pt modelId="{125BFBEE-5707-4FEA-B541-476945A4C957}" type="parTrans" cxnId="{A8DB102E-4F4A-438A-BAE6-231DD0F1AD4B}">
      <dgm:prSet/>
      <dgm:spPr/>
      <dgm:t>
        <a:bodyPr/>
        <a:lstStyle/>
        <a:p>
          <a:endParaRPr lang="it-IT"/>
        </a:p>
      </dgm:t>
    </dgm:pt>
    <dgm:pt modelId="{40769FE9-9657-4F4D-A4CE-09521E192C35}" type="sibTrans" cxnId="{A8DB102E-4F4A-438A-BAE6-231DD0F1AD4B}">
      <dgm:prSet/>
      <dgm:spPr/>
      <dgm:t>
        <a:bodyPr/>
        <a:lstStyle/>
        <a:p>
          <a:endParaRPr lang="it-IT"/>
        </a:p>
      </dgm:t>
    </dgm:pt>
    <dgm:pt modelId="{D8CB4029-8314-40E8-8BA6-C5A34365707E}">
      <dgm:prSet phldrT="[Testo]"/>
      <dgm:spPr>
        <a:solidFill>
          <a:srgbClr val="FFC000"/>
        </a:solidFill>
      </dgm:spPr>
      <dgm:t>
        <a:bodyPr/>
        <a:lstStyle/>
        <a:p>
          <a:r>
            <a:rPr lang="it-IT" dirty="0">
              <a:solidFill>
                <a:schemeClr val="bg1"/>
              </a:solidFill>
            </a:rPr>
            <a:t>120kg H2O+</a:t>
          </a:r>
        </a:p>
        <a:p>
          <a:r>
            <a:rPr lang="it-IT" dirty="0">
              <a:solidFill>
                <a:schemeClr val="bg1"/>
              </a:solidFill>
            </a:rPr>
            <a:t>80kg zucchero</a:t>
          </a:r>
        </a:p>
      </dgm:t>
    </dgm:pt>
    <dgm:pt modelId="{9748638E-69DB-48E0-902E-38C1B40217BB}" type="parTrans" cxnId="{07AC1DBE-1B3B-42C3-BD8B-EFCAC43D922A}">
      <dgm:prSet/>
      <dgm:spPr/>
      <dgm:t>
        <a:bodyPr/>
        <a:lstStyle/>
        <a:p>
          <a:endParaRPr lang="it-IT"/>
        </a:p>
      </dgm:t>
    </dgm:pt>
    <dgm:pt modelId="{61214E31-2027-4D50-9D56-8D5626059546}" type="sibTrans" cxnId="{07AC1DBE-1B3B-42C3-BD8B-EFCAC43D922A}">
      <dgm:prSet/>
      <dgm:spPr/>
      <dgm:t>
        <a:bodyPr/>
        <a:lstStyle/>
        <a:p>
          <a:endParaRPr lang="it-IT"/>
        </a:p>
      </dgm:t>
    </dgm:pt>
    <dgm:pt modelId="{1886DEE8-F46D-4880-94BC-3422FFC34D65}">
      <dgm:prSet phldrT="[Testo]"/>
      <dgm:spPr>
        <a:solidFill>
          <a:srgbClr val="00B0F0"/>
        </a:solidFill>
      </dgm:spPr>
      <dgm:t>
        <a:bodyPr/>
        <a:lstStyle/>
        <a:p>
          <a:r>
            <a:rPr lang="it-IT" dirty="0"/>
            <a:t>100kg Acqua </a:t>
          </a:r>
        </a:p>
      </dgm:t>
    </dgm:pt>
    <dgm:pt modelId="{040930E8-789F-4B20-90E0-D33D53898375}" type="parTrans" cxnId="{EE0D2473-21EC-413C-BD70-333461582966}">
      <dgm:prSet/>
      <dgm:spPr/>
      <dgm:t>
        <a:bodyPr/>
        <a:lstStyle/>
        <a:p>
          <a:endParaRPr lang="it-IT"/>
        </a:p>
      </dgm:t>
    </dgm:pt>
    <dgm:pt modelId="{6163C841-D431-4B8E-9308-3435AF881FD3}" type="sibTrans" cxnId="{EE0D2473-21EC-413C-BD70-333461582966}">
      <dgm:prSet/>
      <dgm:spPr/>
      <dgm:t>
        <a:bodyPr/>
        <a:lstStyle/>
        <a:p>
          <a:endParaRPr lang="it-IT"/>
        </a:p>
      </dgm:t>
    </dgm:pt>
    <dgm:pt modelId="{5977AC93-AA6A-4F17-A821-61CACCCD9468}">
      <dgm:prSet phldrT="[Testo]"/>
      <dgm:spPr>
        <a:solidFill>
          <a:srgbClr val="FFFF00"/>
        </a:solidFill>
      </dgm:spPr>
      <dgm:t>
        <a:bodyPr/>
        <a:lstStyle/>
        <a:p>
          <a:r>
            <a:rPr lang="it-IT" dirty="0">
              <a:solidFill>
                <a:schemeClr val="tx1"/>
              </a:solidFill>
            </a:rPr>
            <a:t>220kg H2O+</a:t>
          </a:r>
        </a:p>
        <a:p>
          <a:r>
            <a:rPr lang="it-IT" dirty="0">
              <a:solidFill>
                <a:schemeClr val="tx1"/>
              </a:solidFill>
            </a:rPr>
            <a:t>80kg zucchero</a:t>
          </a:r>
        </a:p>
      </dgm:t>
    </dgm:pt>
    <dgm:pt modelId="{DEEE2799-D783-41CC-8A9B-BDF837A46691}" type="parTrans" cxnId="{180A333E-7C55-4651-978A-BA4A5D2DFCA1}">
      <dgm:prSet/>
      <dgm:spPr/>
      <dgm:t>
        <a:bodyPr/>
        <a:lstStyle/>
        <a:p>
          <a:endParaRPr lang="it-IT"/>
        </a:p>
      </dgm:t>
    </dgm:pt>
    <dgm:pt modelId="{B5D2F19D-7A59-49AE-AB75-CBF8221E958E}" type="sibTrans" cxnId="{180A333E-7C55-4651-978A-BA4A5D2DFCA1}">
      <dgm:prSet/>
      <dgm:spPr/>
      <dgm:t>
        <a:bodyPr/>
        <a:lstStyle/>
        <a:p>
          <a:endParaRPr lang="it-IT"/>
        </a:p>
      </dgm:t>
    </dgm:pt>
    <dgm:pt modelId="{6DBA927E-9AB6-4ECC-8DD2-4FC9EDC319ED}">
      <dgm:prSet phldrT="[Testo]" custT="1"/>
      <dgm:spPr/>
      <dgm:t>
        <a:bodyPr/>
        <a:lstStyle/>
        <a:p>
          <a:r>
            <a:rPr lang="it-IT" sz="2000" b="1" dirty="0"/>
            <a:t>500kg di mosto    al 16% di zuccheri</a:t>
          </a:r>
        </a:p>
      </dgm:t>
    </dgm:pt>
    <dgm:pt modelId="{DBDC8C76-5CEE-4F1A-807F-BBC0237716E0}" type="parTrans" cxnId="{F44EB7A5-A109-4E87-9616-EC9AF40D78D4}">
      <dgm:prSet/>
      <dgm:spPr/>
      <dgm:t>
        <a:bodyPr/>
        <a:lstStyle/>
        <a:p>
          <a:endParaRPr lang="it-IT"/>
        </a:p>
      </dgm:t>
    </dgm:pt>
    <dgm:pt modelId="{FD3D7D40-F935-4BAF-8E5B-98FC3C0C170C}" type="sibTrans" cxnId="{F44EB7A5-A109-4E87-9616-EC9AF40D78D4}">
      <dgm:prSet/>
      <dgm:spPr/>
      <dgm:t>
        <a:bodyPr/>
        <a:lstStyle/>
        <a:p>
          <a:endParaRPr lang="it-IT"/>
        </a:p>
      </dgm:t>
    </dgm:pt>
    <dgm:pt modelId="{80319D6C-D895-4E4B-A951-550B5BE391B1}">
      <dgm:prSet phldrT="[Testo]"/>
      <dgm:spPr>
        <a:solidFill>
          <a:srgbClr val="FFFF00"/>
        </a:solidFill>
      </dgm:spPr>
      <dgm:t>
        <a:bodyPr/>
        <a:lstStyle/>
        <a:p>
          <a:r>
            <a:rPr lang="it-IT" dirty="0">
              <a:solidFill>
                <a:schemeClr val="tx1"/>
              </a:solidFill>
            </a:rPr>
            <a:t>420kg H2O+</a:t>
          </a:r>
        </a:p>
        <a:p>
          <a:r>
            <a:rPr lang="it-IT" dirty="0">
              <a:solidFill>
                <a:schemeClr val="tx1"/>
              </a:solidFill>
            </a:rPr>
            <a:t>80kg zucchero</a:t>
          </a:r>
        </a:p>
      </dgm:t>
    </dgm:pt>
    <dgm:pt modelId="{F664D77C-FF8F-4E1F-83E9-26B8C4B66107}" type="parTrans" cxnId="{59282224-B9B4-4F55-970E-4C29249F9FC6}">
      <dgm:prSet/>
      <dgm:spPr/>
      <dgm:t>
        <a:bodyPr/>
        <a:lstStyle/>
        <a:p>
          <a:endParaRPr lang="it-IT"/>
        </a:p>
      </dgm:t>
    </dgm:pt>
    <dgm:pt modelId="{B6006681-B674-4856-9597-776C89160065}" type="sibTrans" cxnId="{59282224-B9B4-4F55-970E-4C29249F9FC6}">
      <dgm:prSet/>
      <dgm:spPr/>
      <dgm:t>
        <a:bodyPr/>
        <a:lstStyle/>
        <a:p>
          <a:endParaRPr lang="it-IT"/>
        </a:p>
      </dgm:t>
    </dgm:pt>
    <dgm:pt modelId="{405D7554-D94C-48DC-9EA5-061929E68298}" type="pres">
      <dgm:prSet presAssocID="{DEA0E426-23B2-40F9-96AA-F094F49FF521}" presName="rootnode" presStyleCnt="0">
        <dgm:presLayoutVars>
          <dgm:chMax/>
          <dgm:chPref/>
          <dgm:dir/>
          <dgm:animLvl val="lvl"/>
        </dgm:presLayoutVars>
      </dgm:prSet>
      <dgm:spPr/>
    </dgm:pt>
    <dgm:pt modelId="{3813C53E-8F8F-4430-8576-E002FA25765E}" type="pres">
      <dgm:prSet presAssocID="{0A0DE9D9-17D8-405C-B1A7-E0330C8785CC}" presName="composite" presStyleCnt="0"/>
      <dgm:spPr/>
    </dgm:pt>
    <dgm:pt modelId="{A786BFF2-933F-4517-933E-AA8BC4C59741}" type="pres">
      <dgm:prSet presAssocID="{0A0DE9D9-17D8-405C-B1A7-E0330C8785CC}" presName="bentUpArrow1" presStyleLbl="alignImgPlace1" presStyleIdx="0" presStyleCnt="3"/>
      <dgm:spPr/>
    </dgm:pt>
    <dgm:pt modelId="{6512FA3D-74DF-4664-8645-278BEBD6F643}" type="pres">
      <dgm:prSet presAssocID="{0A0DE9D9-17D8-405C-B1A7-E0330C8785CC}" presName="ParentText" presStyleLbl="node1" presStyleIdx="0" presStyleCnt="4" custScaleX="123771">
        <dgm:presLayoutVars>
          <dgm:chMax val="1"/>
          <dgm:chPref val="1"/>
          <dgm:bulletEnabled val="1"/>
        </dgm:presLayoutVars>
      </dgm:prSet>
      <dgm:spPr/>
    </dgm:pt>
    <dgm:pt modelId="{79A35B78-A062-4A4E-9C24-309EC128C5E3}" type="pres">
      <dgm:prSet presAssocID="{0A0DE9D9-17D8-405C-B1A7-E0330C8785CC}" presName="ChildText" presStyleLbl="revTx" presStyleIdx="0" presStyleCnt="4" custScaleX="195346" custLinFactX="657" custLinFactNeighborX="100000">
        <dgm:presLayoutVars>
          <dgm:chMax val="0"/>
          <dgm:chPref val="0"/>
          <dgm:bulletEnabled val="1"/>
        </dgm:presLayoutVars>
      </dgm:prSet>
      <dgm:spPr>
        <a:prstGeom prst="ellipse">
          <a:avLst/>
        </a:prstGeom>
      </dgm:spPr>
    </dgm:pt>
    <dgm:pt modelId="{47C24884-AC42-4926-BA25-AEF14F477A5C}" type="pres">
      <dgm:prSet presAssocID="{2F336DF6-C6C7-4627-B2E2-C0C6DFB666AF}" presName="sibTrans" presStyleCnt="0"/>
      <dgm:spPr/>
    </dgm:pt>
    <dgm:pt modelId="{521BC22B-623F-4780-BC02-7483B5A439E4}" type="pres">
      <dgm:prSet presAssocID="{D8CB4029-8314-40E8-8BA6-C5A34365707E}" presName="composite" presStyleCnt="0"/>
      <dgm:spPr/>
    </dgm:pt>
    <dgm:pt modelId="{B3427746-9C05-4BFE-9263-EFEBE155DC03}" type="pres">
      <dgm:prSet presAssocID="{D8CB4029-8314-40E8-8BA6-C5A34365707E}" presName="bentUpArrow1" presStyleLbl="alignImgPlace1" presStyleIdx="1" presStyleCnt="3"/>
      <dgm:spPr/>
    </dgm:pt>
    <dgm:pt modelId="{CEE7E865-6E26-4BA0-93A5-021AC2E03E76}" type="pres">
      <dgm:prSet presAssocID="{D8CB4029-8314-40E8-8BA6-C5A34365707E}" presName="ParentText" presStyleLbl="node1" presStyleIdx="1" presStyleCnt="4" custScaleX="124327">
        <dgm:presLayoutVars>
          <dgm:chMax val="1"/>
          <dgm:chPref val="1"/>
          <dgm:bulletEnabled val="1"/>
        </dgm:presLayoutVars>
      </dgm:prSet>
      <dgm:spPr/>
    </dgm:pt>
    <dgm:pt modelId="{79445024-12AA-4F6C-BD0F-D8DA56DCBAAA}" type="pres">
      <dgm:prSet presAssocID="{D8CB4029-8314-40E8-8BA6-C5A34365707E}" presName="ChildText" presStyleLbl="revTx" presStyleIdx="1" presStyleCnt="4" custScaleX="208952" custLinFactX="9265" custLinFactNeighborX="100000">
        <dgm:presLayoutVars>
          <dgm:chMax val="0"/>
          <dgm:chPref val="0"/>
          <dgm:bulletEnabled val="1"/>
        </dgm:presLayoutVars>
      </dgm:prSet>
      <dgm:spPr>
        <a:prstGeom prst="ellipse">
          <a:avLst/>
        </a:prstGeom>
      </dgm:spPr>
    </dgm:pt>
    <dgm:pt modelId="{C3601276-7BCF-4257-BFF2-138AC0B733DA}" type="pres">
      <dgm:prSet presAssocID="{61214E31-2027-4D50-9D56-8D5626059546}" presName="sibTrans" presStyleCnt="0"/>
      <dgm:spPr/>
    </dgm:pt>
    <dgm:pt modelId="{7022ED03-106E-4D31-99D7-17177B204002}" type="pres">
      <dgm:prSet presAssocID="{5977AC93-AA6A-4F17-A821-61CACCCD9468}" presName="composite" presStyleCnt="0"/>
      <dgm:spPr/>
    </dgm:pt>
    <dgm:pt modelId="{6735706B-DEF5-4FFC-A7A1-46F1B70A64E6}" type="pres">
      <dgm:prSet presAssocID="{5977AC93-AA6A-4F17-A821-61CACCCD9468}" presName="bentUpArrow1" presStyleLbl="alignImgPlace1" presStyleIdx="2" presStyleCnt="3"/>
      <dgm:spPr/>
    </dgm:pt>
    <dgm:pt modelId="{BB1564A0-5F55-4892-BFAA-43CCC9486C44}" type="pres">
      <dgm:prSet presAssocID="{5977AC93-AA6A-4F17-A821-61CACCCD9468}" presName="ParentText" presStyleLbl="node1" presStyleIdx="2" presStyleCnt="4" custScaleX="123807">
        <dgm:presLayoutVars>
          <dgm:chMax val="1"/>
          <dgm:chPref val="1"/>
          <dgm:bulletEnabled val="1"/>
        </dgm:presLayoutVars>
      </dgm:prSet>
      <dgm:spPr/>
    </dgm:pt>
    <dgm:pt modelId="{DF77D0F8-87CD-4B64-9531-C5B80670FFBD}" type="pres">
      <dgm:prSet presAssocID="{5977AC93-AA6A-4F17-A821-61CACCCD9468}" presName="ChildText" presStyleLbl="revTx" presStyleIdx="2" presStyleCnt="4">
        <dgm:presLayoutVars>
          <dgm:chMax val="0"/>
          <dgm:chPref val="0"/>
          <dgm:bulletEnabled val="1"/>
        </dgm:presLayoutVars>
      </dgm:prSet>
      <dgm:spPr/>
    </dgm:pt>
    <dgm:pt modelId="{8EE94EAD-8D98-4591-8BC9-B1C37D0BD7B5}" type="pres">
      <dgm:prSet presAssocID="{B5D2F19D-7A59-49AE-AB75-CBF8221E958E}" presName="sibTrans" presStyleCnt="0"/>
      <dgm:spPr/>
    </dgm:pt>
    <dgm:pt modelId="{4D689CB5-DF7B-48E9-8569-7D97A5AFD29D}" type="pres">
      <dgm:prSet presAssocID="{80319D6C-D895-4E4B-A951-550B5BE391B1}" presName="composite" presStyleCnt="0"/>
      <dgm:spPr/>
    </dgm:pt>
    <dgm:pt modelId="{9A097664-909F-4C4D-BA4C-74173A3CA9EB}" type="pres">
      <dgm:prSet presAssocID="{80319D6C-D895-4E4B-A951-550B5BE391B1}" presName="ParentText" presStyleLbl="node1" presStyleIdx="3" presStyleCnt="4" custScaleX="129902">
        <dgm:presLayoutVars>
          <dgm:chMax val="1"/>
          <dgm:chPref val="1"/>
          <dgm:bulletEnabled val="1"/>
        </dgm:presLayoutVars>
      </dgm:prSet>
      <dgm:spPr/>
    </dgm:pt>
    <dgm:pt modelId="{2313C4E7-916B-4AF1-A04D-E7E90E6A636A}" type="pres">
      <dgm:prSet presAssocID="{80319D6C-D895-4E4B-A951-550B5BE391B1}" presName="FinalChildText" presStyleLbl="revTx" presStyleIdx="3" presStyleCnt="4" custScaleX="267361" custLinFactNeighborX="96622" custLinFactNeighborY="2894">
        <dgm:presLayoutVars>
          <dgm:chMax val="0"/>
          <dgm:chPref val="0"/>
          <dgm:bulletEnabled val="1"/>
        </dgm:presLayoutVars>
      </dgm:prSet>
      <dgm:spPr/>
    </dgm:pt>
  </dgm:ptLst>
  <dgm:cxnLst>
    <dgm:cxn modelId="{59282224-B9B4-4F55-970E-4C29249F9FC6}" srcId="{DEA0E426-23B2-40F9-96AA-F094F49FF521}" destId="{80319D6C-D895-4E4B-A951-550B5BE391B1}" srcOrd="3" destOrd="0" parTransId="{F664D77C-FF8F-4E1F-83E9-26B8C4B66107}" sibTransId="{B6006681-B674-4856-9597-776C89160065}"/>
    <dgm:cxn modelId="{8CD5D726-09AF-440E-BD8D-3592E98E691E}" type="presOf" srcId="{80319D6C-D895-4E4B-A951-550B5BE391B1}" destId="{9A097664-909F-4C4D-BA4C-74173A3CA9EB}" srcOrd="0" destOrd="0" presId="urn:microsoft.com/office/officeart/2005/8/layout/StepDownProcess"/>
    <dgm:cxn modelId="{A8DB102E-4F4A-438A-BAE6-231DD0F1AD4B}" srcId="{0A0DE9D9-17D8-405C-B1A7-E0330C8785CC}" destId="{D39C7C35-2E87-4A93-A15C-5ECEF7A496BB}" srcOrd="0" destOrd="0" parTransId="{125BFBEE-5707-4FEA-B541-476945A4C957}" sibTransId="{40769FE9-9657-4F4D-A4CE-09521E192C35}"/>
    <dgm:cxn modelId="{11AFC238-0486-438A-9C60-99C3718ECA68}" type="presOf" srcId="{0A0DE9D9-17D8-405C-B1A7-E0330C8785CC}" destId="{6512FA3D-74DF-4664-8645-278BEBD6F643}" srcOrd="0" destOrd="0" presId="urn:microsoft.com/office/officeart/2005/8/layout/StepDownProcess"/>
    <dgm:cxn modelId="{180A333E-7C55-4651-978A-BA4A5D2DFCA1}" srcId="{DEA0E426-23B2-40F9-96AA-F094F49FF521}" destId="{5977AC93-AA6A-4F17-A821-61CACCCD9468}" srcOrd="2" destOrd="0" parTransId="{DEEE2799-D783-41CC-8A9B-BDF837A46691}" sibTransId="{B5D2F19D-7A59-49AE-AB75-CBF8221E958E}"/>
    <dgm:cxn modelId="{49CDAA49-90DA-4199-8481-83E9B8D79D59}" type="presOf" srcId="{5977AC93-AA6A-4F17-A821-61CACCCD9468}" destId="{BB1564A0-5F55-4892-BFAA-43CCC9486C44}" srcOrd="0" destOrd="0" presId="urn:microsoft.com/office/officeart/2005/8/layout/StepDownProcess"/>
    <dgm:cxn modelId="{EE0D2473-21EC-413C-BD70-333461582966}" srcId="{D8CB4029-8314-40E8-8BA6-C5A34365707E}" destId="{1886DEE8-F46D-4880-94BC-3422FFC34D65}" srcOrd="0" destOrd="0" parTransId="{040930E8-789F-4B20-90E0-D33D53898375}" sibTransId="{6163C841-D431-4B8E-9308-3435AF881FD3}"/>
    <dgm:cxn modelId="{48941976-CE33-4435-BB6F-5E36BB7164E3}" type="presOf" srcId="{6DBA927E-9AB6-4ECC-8DD2-4FC9EDC319ED}" destId="{2313C4E7-916B-4AF1-A04D-E7E90E6A636A}" srcOrd="0" destOrd="0" presId="urn:microsoft.com/office/officeart/2005/8/layout/StepDownProcess"/>
    <dgm:cxn modelId="{1BAF469D-4CC7-4D24-A2E4-65C97F182091}" srcId="{DEA0E426-23B2-40F9-96AA-F094F49FF521}" destId="{0A0DE9D9-17D8-405C-B1A7-E0330C8785CC}" srcOrd="0" destOrd="0" parTransId="{A766D364-CAF4-41A9-ADFE-BA69A4F2F103}" sibTransId="{2F336DF6-C6C7-4627-B2E2-C0C6DFB666AF}"/>
    <dgm:cxn modelId="{F44EB7A5-A109-4E87-9616-EC9AF40D78D4}" srcId="{80319D6C-D895-4E4B-A951-550B5BE391B1}" destId="{6DBA927E-9AB6-4ECC-8DD2-4FC9EDC319ED}" srcOrd="0" destOrd="0" parTransId="{DBDC8C76-5CEE-4F1A-807F-BBC0237716E0}" sibTransId="{FD3D7D40-F935-4BAF-8E5B-98FC3C0C170C}"/>
    <dgm:cxn modelId="{E3A482A9-C13C-4D3C-82DF-36605B5E4BF0}" type="presOf" srcId="{D39C7C35-2E87-4A93-A15C-5ECEF7A496BB}" destId="{79A35B78-A062-4A4E-9C24-309EC128C5E3}" srcOrd="0" destOrd="0" presId="urn:microsoft.com/office/officeart/2005/8/layout/StepDownProcess"/>
    <dgm:cxn modelId="{C263BEB5-9809-41BC-8240-1F0871B87663}" type="presOf" srcId="{D8CB4029-8314-40E8-8BA6-C5A34365707E}" destId="{CEE7E865-6E26-4BA0-93A5-021AC2E03E76}" srcOrd="0" destOrd="0" presId="urn:microsoft.com/office/officeart/2005/8/layout/StepDownProcess"/>
    <dgm:cxn modelId="{07AC1DBE-1B3B-42C3-BD8B-EFCAC43D922A}" srcId="{DEA0E426-23B2-40F9-96AA-F094F49FF521}" destId="{D8CB4029-8314-40E8-8BA6-C5A34365707E}" srcOrd="1" destOrd="0" parTransId="{9748638E-69DB-48E0-902E-38C1B40217BB}" sibTransId="{61214E31-2027-4D50-9D56-8D5626059546}"/>
    <dgm:cxn modelId="{E73E8CC4-1852-4AC2-B497-DF08042B330C}" type="presOf" srcId="{DEA0E426-23B2-40F9-96AA-F094F49FF521}" destId="{405D7554-D94C-48DC-9EA5-061929E68298}" srcOrd="0" destOrd="0" presId="urn:microsoft.com/office/officeart/2005/8/layout/StepDownProcess"/>
    <dgm:cxn modelId="{D170DBD1-9EFC-49F0-BA54-4B68A22A4335}" type="presOf" srcId="{1886DEE8-F46D-4880-94BC-3422FFC34D65}" destId="{79445024-12AA-4F6C-BD0F-D8DA56DCBAAA}" srcOrd="0" destOrd="0" presId="urn:microsoft.com/office/officeart/2005/8/layout/StepDownProcess"/>
    <dgm:cxn modelId="{4D913717-047D-4344-9EC9-338E6100F93C}" type="presParOf" srcId="{405D7554-D94C-48DC-9EA5-061929E68298}" destId="{3813C53E-8F8F-4430-8576-E002FA25765E}" srcOrd="0" destOrd="0" presId="urn:microsoft.com/office/officeart/2005/8/layout/StepDownProcess"/>
    <dgm:cxn modelId="{6F0C3883-8C86-4701-952F-C26013AFD2F1}" type="presParOf" srcId="{3813C53E-8F8F-4430-8576-E002FA25765E}" destId="{A786BFF2-933F-4517-933E-AA8BC4C59741}" srcOrd="0" destOrd="0" presId="urn:microsoft.com/office/officeart/2005/8/layout/StepDownProcess"/>
    <dgm:cxn modelId="{AD0AFE22-6C4C-451F-A5FB-EBF43F130D13}" type="presParOf" srcId="{3813C53E-8F8F-4430-8576-E002FA25765E}" destId="{6512FA3D-74DF-4664-8645-278BEBD6F643}" srcOrd="1" destOrd="0" presId="urn:microsoft.com/office/officeart/2005/8/layout/StepDownProcess"/>
    <dgm:cxn modelId="{A0E04DC3-9EB5-4629-9CDD-6AD693B9629F}" type="presParOf" srcId="{3813C53E-8F8F-4430-8576-E002FA25765E}" destId="{79A35B78-A062-4A4E-9C24-309EC128C5E3}" srcOrd="2" destOrd="0" presId="urn:microsoft.com/office/officeart/2005/8/layout/StepDownProcess"/>
    <dgm:cxn modelId="{4421DDC7-029D-4BFC-A7D9-DDFCAFD561D1}" type="presParOf" srcId="{405D7554-D94C-48DC-9EA5-061929E68298}" destId="{47C24884-AC42-4926-BA25-AEF14F477A5C}" srcOrd="1" destOrd="0" presId="urn:microsoft.com/office/officeart/2005/8/layout/StepDownProcess"/>
    <dgm:cxn modelId="{3C3D872C-C80D-4364-8A7C-FC962DCA6328}" type="presParOf" srcId="{405D7554-D94C-48DC-9EA5-061929E68298}" destId="{521BC22B-623F-4780-BC02-7483B5A439E4}" srcOrd="2" destOrd="0" presId="urn:microsoft.com/office/officeart/2005/8/layout/StepDownProcess"/>
    <dgm:cxn modelId="{C78B3D2C-2824-4B50-8382-7F59CCE9C97E}" type="presParOf" srcId="{521BC22B-623F-4780-BC02-7483B5A439E4}" destId="{B3427746-9C05-4BFE-9263-EFEBE155DC03}" srcOrd="0" destOrd="0" presId="urn:microsoft.com/office/officeart/2005/8/layout/StepDownProcess"/>
    <dgm:cxn modelId="{E45C50A8-AE5C-4C98-B51B-11E7120E1B29}" type="presParOf" srcId="{521BC22B-623F-4780-BC02-7483B5A439E4}" destId="{CEE7E865-6E26-4BA0-93A5-021AC2E03E76}" srcOrd="1" destOrd="0" presId="urn:microsoft.com/office/officeart/2005/8/layout/StepDownProcess"/>
    <dgm:cxn modelId="{89B6211E-D23B-4BB2-9F11-53AD29BFF531}" type="presParOf" srcId="{521BC22B-623F-4780-BC02-7483B5A439E4}" destId="{79445024-12AA-4F6C-BD0F-D8DA56DCBAAA}" srcOrd="2" destOrd="0" presId="urn:microsoft.com/office/officeart/2005/8/layout/StepDownProcess"/>
    <dgm:cxn modelId="{011C48CF-7701-4A50-8A5B-E90CA220E72A}" type="presParOf" srcId="{405D7554-D94C-48DC-9EA5-061929E68298}" destId="{C3601276-7BCF-4257-BFF2-138AC0B733DA}" srcOrd="3" destOrd="0" presId="urn:microsoft.com/office/officeart/2005/8/layout/StepDownProcess"/>
    <dgm:cxn modelId="{24A0B3B8-03C1-4743-9DCF-0FCF4016BFAB}" type="presParOf" srcId="{405D7554-D94C-48DC-9EA5-061929E68298}" destId="{7022ED03-106E-4D31-99D7-17177B204002}" srcOrd="4" destOrd="0" presId="urn:microsoft.com/office/officeart/2005/8/layout/StepDownProcess"/>
    <dgm:cxn modelId="{8BFE802E-E321-4474-8D5D-9E40E192665F}" type="presParOf" srcId="{7022ED03-106E-4D31-99D7-17177B204002}" destId="{6735706B-DEF5-4FFC-A7A1-46F1B70A64E6}" srcOrd="0" destOrd="0" presId="urn:microsoft.com/office/officeart/2005/8/layout/StepDownProcess"/>
    <dgm:cxn modelId="{1A4C237C-52BF-419D-8EBA-BC351BF1F284}" type="presParOf" srcId="{7022ED03-106E-4D31-99D7-17177B204002}" destId="{BB1564A0-5F55-4892-BFAA-43CCC9486C44}" srcOrd="1" destOrd="0" presId="urn:microsoft.com/office/officeart/2005/8/layout/StepDownProcess"/>
    <dgm:cxn modelId="{80A48E8D-E880-4B06-9046-D6429BE7B4CE}" type="presParOf" srcId="{7022ED03-106E-4D31-99D7-17177B204002}" destId="{DF77D0F8-87CD-4B64-9531-C5B80670FFBD}" srcOrd="2" destOrd="0" presId="urn:microsoft.com/office/officeart/2005/8/layout/StepDownProcess"/>
    <dgm:cxn modelId="{AB3565F5-241B-4106-9071-54B28CE69015}" type="presParOf" srcId="{405D7554-D94C-48DC-9EA5-061929E68298}" destId="{8EE94EAD-8D98-4591-8BC9-B1C37D0BD7B5}" srcOrd="5" destOrd="0" presId="urn:microsoft.com/office/officeart/2005/8/layout/StepDownProcess"/>
    <dgm:cxn modelId="{06F659A0-9EF9-417C-9EB9-BDE006F25755}" type="presParOf" srcId="{405D7554-D94C-48DC-9EA5-061929E68298}" destId="{4D689CB5-DF7B-48E9-8569-7D97A5AFD29D}" srcOrd="6" destOrd="0" presId="urn:microsoft.com/office/officeart/2005/8/layout/StepDownProcess"/>
    <dgm:cxn modelId="{6BADDC63-7B4F-4B36-B3D3-B77E5BF0504C}" type="presParOf" srcId="{4D689CB5-DF7B-48E9-8569-7D97A5AFD29D}" destId="{9A097664-909F-4C4D-BA4C-74173A3CA9EB}" srcOrd="0" destOrd="0" presId="urn:microsoft.com/office/officeart/2005/8/layout/StepDownProcess"/>
    <dgm:cxn modelId="{14E366DA-B0A8-46B0-9EBB-B8FC8C5DBAF5}" type="presParOf" srcId="{4D689CB5-DF7B-48E9-8569-7D97A5AFD29D}" destId="{2313C4E7-916B-4AF1-A04D-E7E90E6A636A}"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6A1C3F-D8B9-4D2F-B1BD-5A42B8A2D565}" type="doc">
      <dgm:prSet loTypeId="urn:microsoft.com/office/officeart/2005/8/layout/equation1" loCatId="process" qsTypeId="urn:microsoft.com/office/officeart/2005/8/quickstyle/simple1" qsCatId="simple" csTypeId="urn:microsoft.com/office/officeart/2005/8/colors/accent1_2" csCatId="accent1" phldr="1"/>
      <dgm:spPr/>
    </dgm:pt>
    <dgm:pt modelId="{A3BB4187-C46F-4C6C-A10F-2601CFA803C8}">
      <dgm:prSet phldrT="[Testo]"/>
      <dgm:spPr/>
      <dgm:t>
        <a:bodyPr/>
        <a:lstStyle/>
        <a:p>
          <a:r>
            <a:rPr lang="it-IT" dirty="0"/>
            <a:t>acqua</a:t>
          </a:r>
        </a:p>
      </dgm:t>
    </dgm:pt>
    <dgm:pt modelId="{EBF85653-C030-4660-96A4-AE1760F494E8}" type="parTrans" cxnId="{B33D69BC-9E51-4018-9E9D-58E39B61A9D2}">
      <dgm:prSet/>
      <dgm:spPr/>
      <dgm:t>
        <a:bodyPr/>
        <a:lstStyle/>
        <a:p>
          <a:endParaRPr lang="it-IT"/>
        </a:p>
      </dgm:t>
    </dgm:pt>
    <dgm:pt modelId="{242E1BBB-9FDC-432E-983C-1083F84278B1}" type="sibTrans" cxnId="{B33D69BC-9E51-4018-9E9D-58E39B61A9D2}">
      <dgm:prSet/>
      <dgm:spPr/>
      <dgm:t>
        <a:bodyPr/>
        <a:lstStyle/>
        <a:p>
          <a:endParaRPr lang="it-IT"/>
        </a:p>
      </dgm:t>
    </dgm:pt>
    <dgm:pt modelId="{9D565B2F-AB5B-4E9C-A7CE-08FAB20E190E}">
      <dgm:prSet phldrT="[Testo]"/>
      <dgm:spPr/>
      <dgm:t>
        <a:bodyPr/>
        <a:lstStyle/>
        <a:p>
          <a:r>
            <a:rPr lang="it-IT" dirty="0"/>
            <a:t>alcool</a:t>
          </a:r>
        </a:p>
      </dgm:t>
    </dgm:pt>
    <dgm:pt modelId="{9FF6B3A2-C54F-4901-A0F7-E04DAF6F4E4A}" type="parTrans" cxnId="{D2009F01-35A6-4E5B-8A88-028E73622CA5}">
      <dgm:prSet/>
      <dgm:spPr/>
      <dgm:t>
        <a:bodyPr/>
        <a:lstStyle/>
        <a:p>
          <a:endParaRPr lang="it-IT"/>
        </a:p>
      </dgm:t>
    </dgm:pt>
    <dgm:pt modelId="{FC798D0C-DD82-40EF-A734-25CDFD024ACC}" type="sibTrans" cxnId="{D2009F01-35A6-4E5B-8A88-028E73622CA5}">
      <dgm:prSet/>
      <dgm:spPr/>
      <dgm:t>
        <a:bodyPr/>
        <a:lstStyle/>
        <a:p>
          <a:endParaRPr lang="it-IT"/>
        </a:p>
      </dgm:t>
    </dgm:pt>
    <dgm:pt modelId="{CAE41DD9-0462-46EB-A273-34C44E450673}">
      <dgm:prSet phldrT="[Testo]"/>
      <dgm:spPr/>
      <dgm:t>
        <a:bodyPr/>
        <a:lstStyle/>
        <a:p>
          <a:r>
            <a:rPr lang="it-IT" dirty="0"/>
            <a:t>Soluzione semplice</a:t>
          </a:r>
        </a:p>
      </dgm:t>
    </dgm:pt>
    <dgm:pt modelId="{5DF935E0-5128-4858-9B86-F46890AF6521}" type="parTrans" cxnId="{6FE1E43D-3FA4-4322-8A51-5E5B8AB1CA1F}">
      <dgm:prSet/>
      <dgm:spPr/>
      <dgm:t>
        <a:bodyPr/>
        <a:lstStyle/>
        <a:p>
          <a:endParaRPr lang="it-IT"/>
        </a:p>
      </dgm:t>
    </dgm:pt>
    <dgm:pt modelId="{5FC19595-D280-409A-929A-23FC718E3BA2}" type="sibTrans" cxnId="{6FE1E43D-3FA4-4322-8A51-5E5B8AB1CA1F}">
      <dgm:prSet/>
      <dgm:spPr/>
      <dgm:t>
        <a:bodyPr/>
        <a:lstStyle/>
        <a:p>
          <a:endParaRPr lang="it-IT"/>
        </a:p>
      </dgm:t>
    </dgm:pt>
    <dgm:pt modelId="{0F19EF3D-7A5B-4F76-8F50-E76798321005}" type="pres">
      <dgm:prSet presAssocID="{BF6A1C3F-D8B9-4D2F-B1BD-5A42B8A2D565}" presName="linearFlow" presStyleCnt="0">
        <dgm:presLayoutVars>
          <dgm:dir/>
          <dgm:resizeHandles val="exact"/>
        </dgm:presLayoutVars>
      </dgm:prSet>
      <dgm:spPr/>
    </dgm:pt>
    <dgm:pt modelId="{D4CBB405-2720-4AFA-8183-20B5AC3DDEB6}" type="pres">
      <dgm:prSet presAssocID="{A3BB4187-C46F-4C6C-A10F-2601CFA803C8}" presName="node" presStyleLbl="node1" presStyleIdx="0" presStyleCnt="3">
        <dgm:presLayoutVars>
          <dgm:bulletEnabled val="1"/>
        </dgm:presLayoutVars>
      </dgm:prSet>
      <dgm:spPr/>
    </dgm:pt>
    <dgm:pt modelId="{96D715AC-D47B-4F7A-BC10-7109693DE95E}" type="pres">
      <dgm:prSet presAssocID="{242E1BBB-9FDC-432E-983C-1083F84278B1}" presName="spacerL" presStyleCnt="0"/>
      <dgm:spPr/>
    </dgm:pt>
    <dgm:pt modelId="{8A0AD854-F4F5-47A7-A676-9E1B3F2572DB}" type="pres">
      <dgm:prSet presAssocID="{242E1BBB-9FDC-432E-983C-1083F84278B1}" presName="sibTrans" presStyleLbl="sibTrans2D1" presStyleIdx="0" presStyleCnt="2"/>
      <dgm:spPr/>
    </dgm:pt>
    <dgm:pt modelId="{A86E0BD7-D344-4552-969F-791141A62DFF}" type="pres">
      <dgm:prSet presAssocID="{242E1BBB-9FDC-432E-983C-1083F84278B1}" presName="spacerR" presStyleCnt="0"/>
      <dgm:spPr/>
    </dgm:pt>
    <dgm:pt modelId="{B94E1A30-A0C2-4F71-825A-1B4E04703F23}" type="pres">
      <dgm:prSet presAssocID="{9D565B2F-AB5B-4E9C-A7CE-08FAB20E190E}" presName="node" presStyleLbl="node1" presStyleIdx="1" presStyleCnt="3">
        <dgm:presLayoutVars>
          <dgm:bulletEnabled val="1"/>
        </dgm:presLayoutVars>
      </dgm:prSet>
      <dgm:spPr/>
    </dgm:pt>
    <dgm:pt modelId="{765BA715-1D2E-4CDC-8F5D-B9D55DD1F048}" type="pres">
      <dgm:prSet presAssocID="{FC798D0C-DD82-40EF-A734-25CDFD024ACC}" presName="spacerL" presStyleCnt="0"/>
      <dgm:spPr/>
    </dgm:pt>
    <dgm:pt modelId="{77A0645F-772D-465C-8AAF-D4E0C5D82945}" type="pres">
      <dgm:prSet presAssocID="{FC798D0C-DD82-40EF-A734-25CDFD024ACC}" presName="sibTrans" presStyleLbl="sibTrans2D1" presStyleIdx="1" presStyleCnt="2"/>
      <dgm:spPr/>
    </dgm:pt>
    <dgm:pt modelId="{76590A54-EA26-4D80-AA00-BB36D0F1D83E}" type="pres">
      <dgm:prSet presAssocID="{FC798D0C-DD82-40EF-A734-25CDFD024ACC}" presName="spacerR" presStyleCnt="0"/>
      <dgm:spPr/>
    </dgm:pt>
    <dgm:pt modelId="{E3D6CE9E-840A-4590-95F6-DFBF1F005713}" type="pres">
      <dgm:prSet presAssocID="{CAE41DD9-0462-46EB-A273-34C44E450673}" presName="node" presStyleLbl="node1" presStyleIdx="2" presStyleCnt="3">
        <dgm:presLayoutVars>
          <dgm:bulletEnabled val="1"/>
        </dgm:presLayoutVars>
      </dgm:prSet>
      <dgm:spPr/>
    </dgm:pt>
  </dgm:ptLst>
  <dgm:cxnLst>
    <dgm:cxn modelId="{D2009F01-35A6-4E5B-8A88-028E73622CA5}" srcId="{BF6A1C3F-D8B9-4D2F-B1BD-5A42B8A2D565}" destId="{9D565B2F-AB5B-4E9C-A7CE-08FAB20E190E}" srcOrd="1" destOrd="0" parTransId="{9FF6B3A2-C54F-4901-A0F7-E04DAF6F4E4A}" sibTransId="{FC798D0C-DD82-40EF-A734-25CDFD024ACC}"/>
    <dgm:cxn modelId="{D0467504-A640-48AC-AD28-78E044561D7D}" type="presOf" srcId="{A3BB4187-C46F-4C6C-A10F-2601CFA803C8}" destId="{D4CBB405-2720-4AFA-8183-20B5AC3DDEB6}" srcOrd="0" destOrd="0" presId="urn:microsoft.com/office/officeart/2005/8/layout/equation1"/>
    <dgm:cxn modelId="{6FE1E43D-3FA4-4322-8A51-5E5B8AB1CA1F}" srcId="{BF6A1C3F-D8B9-4D2F-B1BD-5A42B8A2D565}" destId="{CAE41DD9-0462-46EB-A273-34C44E450673}" srcOrd="2" destOrd="0" parTransId="{5DF935E0-5128-4858-9B86-F46890AF6521}" sibTransId="{5FC19595-D280-409A-929A-23FC718E3BA2}"/>
    <dgm:cxn modelId="{7B3DF544-6908-4173-A31B-1B2E086D78D4}" type="presOf" srcId="{242E1BBB-9FDC-432E-983C-1083F84278B1}" destId="{8A0AD854-F4F5-47A7-A676-9E1B3F2572DB}" srcOrd="0" destOrd="0" presId="urn:microsoft.com/office/officeart/2005/8/layout/equation1"/>
    <dgm:cxn modelId="{E13F965A-4B7C-4401-8A7D-E0951BB1BA1B}" type="presOf" srcId="{9D565B2F-AB5B-4E9C-A7CE-08FAB20E190E}" destId="{B94E1A30-A0C2-4F71-825A-1B4E04703F23}" srcOrd="0" destOrd="0" presId="urn:microsoft.com/office/officeart/2005/8/layout/equation1"/>
    <dgm:cxn modelId="{BCFF8A81-8AB9-4178-82AB-8F521477BED9}" type="presOf" srcId="{BF6A1C3F-D8B9-4D2F-B1BD-5A42B8A2D565}" destId="{0F19EF3D-7A5B-4F76-8F50-E76798321005}" srcOrd="0" destOrd="0" presId="urn:microsoft.com/office/officeart/2005/8/layout/equation1"/>
    <dgm:cxn modelId="{B108B994-4B6C-45AB-BF5A-644A684496B1}" type="presOf" srcId="{FC798D0C-DD82-40EF-A734-25CDFD024ACC}" destId="{77A0645F-772D-465C-8AAF-D4E0C5D82945}" srcOrd="0" destOrd="0" presId="urn:microsoft.com/office/officeart/2005/8/layout/equation1"/>
    <dgm:cxn modelId="{B33D69BC-9E51-4018-9E9D-58E39B61A9D2}" srcId="{BF6A1C3F-D8B9-4D2F-B1BD-5A42B8A2D565}" destId="{A3BB4187-C46F-4C6C-A10F-2601CFA803C8}" srcOrd="0" destOrd="0" parTransId="{EBF85653-C030-4660-96A4-AE1760F494E8}" sibTransId="{242E1BBB-9FDC-432E-983C-1083F84278B1}"/>
    <dgm:cxn modelId="{143F9AF6-0655-49EE-A57B-E506173EDDFD}" type="presOf" srcId="{CAE41DD9-0462-46EB-A273-34C44E450673}" destId="{E3D6CE9E-840A-4590-95F6-DFBF1F005713}" srcOrd="0" destOrd="0" presId="urn:microsoft.com/office/officeart/2005/8/layout/equation1"/>
    <dgm:cxn modelId="{76EC4D7E-C98C-4216-8914-6725471E5D6A}" type="presParOf" srcId="{0F19EF3D-7A5B-4F76-8F50-E76798321005}" destId="{D4CBB405-2720-4AFA-8183-20B5AC3DDEB6}" srcOrd="0" destOrd="0" presId="urn:microsoft.com/office/officeart/2005/8/layout/equation1"/>
    <dgm:cxn modelId="{933ED594-6B2C-43C0-8F56-658D70085E15}" type="presParOf" srcId="{0F19EF3D-7A5B-4F76-8F50-E76798321005}" destId="{96D715AC-D47B-4F7A-BC10-7109693DE95E}" srcOrd="1" destOrd="0" presId="urn:microsoft.com/office/officeart/2005/8/layout/equation1"/>
    <dgm:cxn modelId="{FC62501A-57D2-4B0F-AE70-81CD8804D4D6}" type="presParOf" srcId="{0F19EF3D-7A5B-4F76-8F50-E76798321005}" destId="{8A0AD854-F4F5-47A7-A676-9E1B3F2572DB}" srcOrd="2" destOrd="0" presId="urn:microsoft.com/office/officeart/2005/8/layout/equation1"/>
    <dgm:cxn modelId="{BCF1A5CD-6A35-4AD4-A1D8-91D98B6BCA23}" type="presParOf" srcId="{0F19EF3D-7A5B-4F76-8F50-E76798321005}" destId="{A86E0BD7-D344-4552-969F-791141A62DFF}" srcOrd="3" destOrd="0" presId="urn:microsoft.com/office/officeart/2005/8/layout/equation1"/>
    <dgm:cxn modelId="{AB237E34-D137-4FFE-80EF-8DD3B00DFA3A}" type="presParOf" srcId="{0F19EF3D-7A5B-4F76-8F50-E76798321005}" destId="{B94E1A30-A0C2-4F71-825A-1B4E04703F23}" srcOrd="4" destOrd="0" presId="urn:microsoft.com/office/officeart/2005/8/layout/equation1"/>
    <dgm:cxn modelId="{2089A8A8-D9BA-4C55-847B-BD7AACEF5430}" type="presParOf" srcId="{0F19EF3D-7A5B-4F76-8F50-E76798321005}" destId="{765BA715-1D2E-4CDC-8F5D-B9D55DD1F048}" srcOrd="5" destOrd="0" presId="urn:microsoft.com/office/officeart/2005/8/layout/equation1"/>
    <dgm:cxn modelId="{EA93659B-06C4-4E2C-A093-8A13290789B9}" type="presParOf" srcId="{0F19EF3D-7A5B-4F76-8F50-E76798321005}" destId="{77A0645F-772D-465C-8AAF-D4E0C5D82945}" srcOrd="6" destOrd="0" presId="urn:microsoft.com/office/officeart/2005/8/layout/equation1"/>
    <dgm:cxn modelId="{77DC48DB-EB55-4134-AD0B-DDB542556E81}" type="presParOf" srcId="{0F19EF3D-7A5B-4F76-8F50-E76798321005}" destId="{76590A54-EA26-4D80-AA00-BB36D0F1D83E}" srcOrd="7" destOrd="0" presId="urn:microsoft.com/office/officeart/2005/8/layout/equation1"/>
    <dgm:cxn modelId="{12F994EB-1326-4F87-B3E0-E825922D38AC}" type="presParOf" srcId="{0F19EF3D-7A5B-4F76-8F50-E76798321005}" destId="{E3D6CE9E-840A-4590-95F6-DFBF1F005713}"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6A1C3F-D8B9-4D2F-B1BD-5A42B8A2D565}" type="doc">
      <dgm:prSet loTypeId="urn:microsoft.com/office/officeart/2005/8/layout/equation1" loCatId="process" qsTypeId="urn:microsoft.com/office/officeart/2005/8/quickstyle/simple1" qsCatId="simple" csTypeId="urn:microsoft.com/office/officeart/2005/8/colors/accent1_2" csCatId="accent1" phldr="1"/>
      <dgm:spPr/>
    </dgm:pt>
    <dgm:pt modelId="{A3BB4187-C46F-4C6C-A10F-2601CFA803C8}">
      <dgm:prSet phldrT="[Testo]"/>
      <dgm:spPr>
        <a:solidFill>
          <a:srgbClr val="92D050"/>
        </a:solidFill>
      </dgm:spPr>
      <dgm:t>
        <a:bodyPr/>
        <a:lstStyle/>
        <a:p>
          <a:r>
            <a:rPr lang="it-IT" dirty="0"/>
            <a:t>Scorze di limone</a:t>
          </a:r>
        </a:p>
      </dgm:t>
    </dgm:pt>
    <dgm:pt modelId="{EBF85653-C030-4660-96A4-AE1760F494E8}" type="parTrans" cxnId="{B33D69BC-9E51-4018-9E9D-58E39B61A9D2}">
      <dgm:prSet/>
      <dgm:spPr/>
      <dgm:t>
        <a:bodyPr/>
        <a:lstStyle/>
        <a:p>
          <a:endParaRPr lang="it-IT"/>
        </a:p>
      </dgm:t>
    </dgm:pt>
    <dgm:pt modelId="{242E1BBB-9FDC-432E-983C-1083F84278B1}" type="sibTrans" cxnId="{B33D69BC-9E51-4018-9E9D-58E39B61A9D2}">
      <dgm:prSet/>
      <dgm:spPr/>
      <dgm:t>
        <a:bodyPr/>
        <a:lstStyle/>
        <a:p>
          <a:endParaRPr lang="it-IT"/>
        </a:p>
      </dgm:t>
    </dgm:pt>
    <dgm:pt modelId="{9D565B2F-AB5B-4E9C-A7CE-08FAB20E190E}">
      <dgm:prSet phldrT="[Testo]"/>
      <dgm:spPr>
        <a:solidFill>
          <a:srgbClr val="92D050"/>
        </a:solidFill>
      </dgm:spPr>
      <dgm:t>
        <a:bodyPr/>
        <a:lstStyle/>
        <a:p>
          <a:r>
            <a:rPr lang="it-IT" dirty="0"/>
            <a:t>alcool</a:t>
          </a:r>
        </a:p>
      </dgm:t>
    </dgm:pt>
    <dgm:pt modelId="{9FF6B3A2-C54F-4901-A0F7-E04DAF6F4E4A}" type="parTrans" cxnId="{D2009F01-35A6-4E5B-8A88-028E73622CA5}">
      <dgm:prSet/>
      <dgm:spPr/>
      <dgm:t>
        <a:bodyPr/>
        <a:lstStyle/>
        <a:p>
          <a:endParaRPr lang="it-IT"/>
        </a:p>
      </dgm:t>
    </dgm:pt>
    <dgm:pt modelId="{FC798D0C-DD82-40EF-A734-25CDFD024ACC}" type="sibTrans" cxnId="{D2009F01-35A6-4E5B-8A88-028E73622CA5}">
      <dgm:prSet/>
      <dgm:spPr/>
      <dgm:t>
        <a:bodyPr/>
        <a:lstStyle/>
        <a:p>
          <a:endParaRPr lang="it-IT"/>
        </a:p>
      </dgm:t>
    </dgm:pt>
    <dgm:pt modelId="{CAE41DD9-0462-46EB-A273-34C44E450673}">
      <dgm:prSet phldrT="[Testo]"/>
      <dgm:spPr>
        <a:solidFill>
          <a:srgbClr val="92D050"/>
        </a:solidFill>
      </dgm:spPr>
      <dgm:t>
        <a:bodyPr/>
        <a:lstStyle/>
        <a:p>
          <a:r>
            <a:rPr lang="it-IT" dirty="0"/>
            <a:t>Soluzione estrattiva</a:t>
          </a:r>
        </a:p>
      </dgm:t>
    </dgm:pt>
    <dgm:pt modelId="{5DF935E0-5128-4858-9B86-F46890AF6521}" type="parTrans" cxnId="{6FE1E43D-3FA4-4322-8A51-5E5B8AB1CA1F}">
      <dgm:prSet/>
      <dgm:spPr/>
      <dgm:t>
        <a:bodyPr/>
        <a:lstStyle/>
        <a:p>
          <a:endParaRPr lang="it-IT"/>
        </a:p>
      </dgm:t>
    </dgm:pt>
    <dgm:pt modelId="{5FC19595-D280-409A-929A-23FC718E3BA2}" type="sibTrans" cxnId="{6FE1E43D-3FA4-4322-8A51-5E5B8AB1CA1F}">
      <dgm:prSet/>
      <dgm:spPr/>
      <dgm:t>
        <a:bodyPr/>
        <a:lstStyle/>
        <a:p>
          <a:endParaRPr lang="it-IT"/>
        </a:p>
      </dgm:t>
    </dgm:pt>
    <dgm:pt modelId="{0F19EF3D-7A5B-4F76-8F50-E76798321005}" type="pres">
      <dgm:prSet presAssocID="{BF6A1C3F-D8B9-4D2F-B1BD-5A42B8A2D565}" presName="linearFlow" presStyleCnt="0">
        <dgm:presLayoutVars>
          <dgm:dir/>
          <dgm:resizeHandles val="exact"/>
        </dgm:presLayoutVars>
      </dgm:prSet>
      <dgm:spPr/>
    </dgm:pt>
    <dgm:pt modelId="{D4CBB405-2720-4AFA-8183-20B5AC3DDEB6}" type="pres">
      <dgm:prSet presAssocID="{A3BB4187-C46F-4C6C-A10F-2601CFA803C8}" presName="node" presStyleLbl="node1" presStyleIdx="0" presStyleCnt="3">
        <dgm:presLayoutVars>
          <dgm:bulletEnabled val="1"/>
        </dgm:presLayoutVars>
      </dgm:prSet>
      <dgm:spPr/>
    </dgm:pt>
    <dgm:pt modelId="{96D715AC-D47B-4F7A-BC10-7109693DE95E}" type="pres">
      <dgm:prSet presAssocID="{242E1BBB-9FDC-432E-983C-1083F84278B1}" presName="spacerL" presStyleCnt="0"/>
      <dgm:spPr/>
    </dgm:pt>
    <dgm:pt modelId="{8A0AD854-F4F5-47A7-A676-9E1B3F2572DB}" type="pres">
      <dgm:prSet presAssocID="{242E1BBB-9FDC-432E-983C-1083F84278B1}" presName="sibTrans" presStyleLbl="sibTrans2D1" presStyleIdx="0" presStyleCnt="2"/>
      <dgm:spPr/>
    </dgm:pt>
    <dgm:pt modelId="{A86E0BD7-D344-4552-969F-791141A62DFF}" type="pres">
      <dgm:prSet presAssocID="{242E1BBB-9FDC-432E-983C-1083F84278B1}" presName="spacerR" presStyleCnt="0"/>
      <dgm:spPr/>
    </dgm:pt>
    <dgm:pt modelId="{B94E1A30-A0C2-4F71-825A-1B4E04703F23}" type="pres">
      <dgm:prSet presAssocID="{9D565B2F-AB5B-4E9C-A7CE-08FAB20E190E}" presName="node" presStyleLbl="node1" presStyleIdx="1" presStyleCnt="3">
        <dgm:presLayoutVars>
          <dgm:bulletEnabled val="1"/>
        </dgm:presLayoutVars>
      </dgm:prSet>
      <dgm:spPr/>
    </dgm:pt>
    <dgm:pt modelId="{765BA715-1D2E-4CDC-8F5D-B9D55DD1F048}" type="pres">
      <dgm:prSet presAssocID="{FC798D0C-DD82-40EF-A734-25CDFD024ACC}" presName="spacerL" presStyleCnt="0"/>
      <dgm:spPr/>
    </dgm:pt>
    <dgm:pt modelId="{77A0645F-772D-465C-8AAF-D4E0C5D82945}" type="pres">
      <dgm:prSet presAssocID="{FC798D0C-DD82-40EF-A734-25CDFD024ACC}" presName="sibTrans" presStyleLbl="sibTrans2D1" presStyleIdx="1" presStyleCnt="2"/>
      <dgm:spPr/>
    </dgm:pt>
    <dgm:pt modelId="{76590A54-EA26-4D80-AA00-BB36D0F1D83E}" type="pres">
      <dgm:prSet presAssocID="{FC798D0C-DD82-40EF-A734-25CDFD024ACC}" presName="spacerR" presStyleCnt="0"/>
      <dgm:spPr/>
    </dgm:pt>
    <dgm:pt modelId="{E3D6CE9E-840A-4590-95F6-DFBF1F005713}" type="pres">
      <dgm:prSet presAssocID="{CAE41DD9-0462-46EB-A273-34C44E450673}" presName="node" presStyleLbl="node1" presStyleIdx="2" presStyleCnt="3">
        <dgm:presLayoutVars>
          <dgm:bulletEnabled val="1"/>
        </dgm:presLayoutVars>
      </dgm:prSet>
      <dgm:spPr/>
    </dgm:pt>
  </dgm:ptLst>
  <dgm:cxnLst>
    <dgm:cxn modelId="{D2009F01-35A6-4E5B-8A88-028E73622CA5}" srcId="{BF6A1C3F-D8B9-4D2F-B1BD-5A42B8A2D565}" destId="{9D565B2F-AB5B-4E9C-A7CE-08FAB20E190E}" srcOrd="1" destOrd="0" parTransId="{9FF6B3A2-C54F-4901-A0F7-E04DAF6F4E4A}" sibTransId="{FC798D0C-DD82-40EF-A734-25CDFD024ACC}"/>
    <dgm:cxn modelId="{9BA4380C-9BD1-4189-8D98-153FF21C59B8}" type="presOf" srcId="{FC798D0C-DD82-40EF-A734-25CDFD024ACC}" destId="{77A0645F-772D-465C-8AAF-D4E0C5D82945}" srcOrd="0" destOrd="0" presId="urn:microsoft.com/office/officeart/2005/8/layout/equation1"/>
    <dgm:cxn modelId="{B1FE9910-41ED-402A-B78A-E666AE94633E}" type="presOf" srcId="{CAE41DD9-0462-46EB-A273-34C44E450673}" destId="{E3D6CE9E-840A-4590-95F6-DFBF1F005713}" srcOrd="0" destOrd="0" presId="urn:microsoft.com/office/officeart/2005/8/layout/equation1"/>
    <dgm:cxn modelId="{6FE1E43D-3FA4-4322-8A51-5E5B8AB1CA1F}" srcId="{BF6A1C3F-D8B9-4D2F-B1BD-5A42B8A2D565}" destId="{CAE41DD9-0462-46EB-A273-34C44E450673}" srcOrd="2" destOrd="0" parTransId="{5DF935E0-5128-4858-9B86-F46890AF6521}" sibTransId="{5FC19595-D280-409A-929A-23FC718E3BA2}"/>
    <dgm:cxn modelId="{41905EA9-AD69-4EB7-8159-1EC615EA5D95}" type="presOf" srcId="{BF6A1C3F-D8B9-4D2F-B1BD-5A42B8A2D565}" destId="{0F19EF3D-7A5B-4F76-8F50-E76798321005}" srcOrd="0" destOrd="0" presId="urn:microsoft.com/office/officeart/2005/8/layout/equation1"/>
    <dgm:cxn modelId="{B33D69BC-9E51-4018-9E9D-58E39B61A9D2}" srcId="{BF6A1C3F-D8B9-4D2F-B1BD-5A42B8A2D565}" destId="{A3BB4187-C46F-4C6C-A10F-2601CFA803C8}" srcOrd="0" destOrd="0" parTransId="{EBF85653-C030-4660-96A4-AE1760F494E8}" sibTransId="{242E1BBB-9FDC-432E-983C-1083F84278B1}"/>
    <dgm:cxn modelId="{DA324FD0-13E5-4674-89A9-12189CDEBA1F}" type="presOf" srcId="{A3BB4187-C46F-4C6C-A10F-2601CFA803C8}" destId="{D4CBB405-2720-4AFA-8183-20B5AC3DDEB6}" srcOrd="0" destOrd="0" presId="urn:microsoft.com/office/officeart/2005/8/layout/equation1"/>
    <dgm:cxn modelId="{68B579D5-FB5C-4CB6-9384-CDA28EB03169}" type="presOf" srcId="{242E1BBB-9FDC-432E-983C-1083F84278B1}" destId="{8A0AD854-F4F5-47A7-A676-9E1B3F2572DB}" srcOrd="0" destOrd="0" presId="urn:microsoft.com/office/officeart/2005/8/layout/equation1"/>
    <dgm:cxn modelId="{CFED53F0-2EA5-431F-B32B-DD501B09CC8F}" type="presOf" srcId="{9D565B2F-AB5B-4E9C-A7CE-08FAB20E190E}" destId="{B94E1A30-A0C2-4F71-825A-1B4E04703F23}" srcOrd="0" destOrd="0" presId="urn:microsoft.com/office/officeart/2005/8/layout/equation1"/>
    <dgm:cxn modelId="{5F8EBCAA-7709-498C-B8FE-B3116D52A955}" type="presParOf" srcId="{0F19EF3D-7A5B-4F76-8F50-E76798321005}" destId="{D4CBB405-2720-4AFA-8183-20B5AC3DDEB6}" srcOrd="0" destOrd="0" presId="urn:microsoft.com/office/officeart/2005/8/layout/equation1"/>
    <dgm:cxn modelId="{B159AAFE-8BBF-4A4F-8895-DE025F98E9DB}" type="presParOf" srcId="{0F19EF3D-7A5B-4F76-8F50-E76798321005}" destId="{96D715AC-D47B-4F7A-BC10-7109693DE95E}" srcOrd="1" destOrd="0" presId="urn:microsoft.com/office/officeart/2005/8/layout/equation1"/>
    <dgm:cxn modelId="{E159CDF6-CF4B-4DC1-B1E3-3572A2D80595}" type="presParOf" srcId="{0F19EF3D-7A5B-4F76-8F50-E76798321005}" destId="{8A0AD854-F4F5-47A7-A676-9E1B3F2572DB}" srcOrd="2" destOrd="0" presId="urn:microsoft.com/office/officeart/2005/8/layout/equation1"/>
    <dgm:cxn modelId="{33D8ABB1-AEA1-4DF6-9CA8-6F2F2838DC0D}" type="presParOf" srcId="{0F19EF3D-7A5B-4F76-8F50-E76798321005}" destId="{A86E0BD7-D344-4552-969F-791141A62DFF}" srcOrd="3" destOrd="0" presId="urn:microsoft.com/office/officeart/2005/8/layout/equation1"/>
    <dgm:cxn modelId="{5061A7BC-1DD4-4596-ABDA-CFBC369E6EB5}" type="presParOf" srcId="{0F19EF3D-7A5B-4F76-8F50-E76798321005}" destId="{B94E1A30-A0C2-4F71-825A-1B4E04703F23}" srcOrd="4" destOrd="0" presId="urn:microsoft.com/office/officeart/2005/8/layout/equation1"/>
    <dgm:cxn modelId="{83F03F96-9AB7-4AC7-8BAC-C2B99CE4DF91}" type="presParOf" srcId="{0F19EF3D-7A5B-4F76-8F50-E76798321005}" destId="{765BA715-1D2E-4CDC-8F5D-B9D55DD1F048}" srcOrd="5" destOrd="0" presId="urn:microsoft.com/office/officeart/2005/8/layout/equation1"/>
    <dgm:cxn modelId="{E8EC2FF6-B563-4799-8530-857FD5059512}" type="presParOf" srcId="{0F19EF3D-7A5B-4F76-8F50-E76798321005}" destId="{77A0645F-772D-465C-8AAF-D4E0C5D82945}" srcOrd="6" destOrd="0" presId="urn:microsoft.com/office/officeart/2005/8/layout/equation1"/>
    <dgm:cxn modelId="{98547659-721E-425E-9A83-3CE519F5C4A2}" type="presParOf" srcId="{0F19EF3D-7A5B-4F76-8F50-E76798321005}" destId="{76590A54-EA26-4D80-AA00-BB36D0F1D83E}" srcOrd="7" destOrd="0" presId="urn:microsoft.com/office/officeart/2005/8/layout/equation1"/>
    <dgm:cxn modelId="{328CFBA6-61C3-4FC6-8816-04BD2E6C1ED8}" type="presParOf" srcId="{0F19EF3D-7A5B-4F76-8F50-E76798321005}" destId="{E3D6CE9E-840A-4590-95F6-DFBF1F005713}" srcOrd="8" destOrd="0" presId="urn:microsoft.com/office/officeart/2005/8/layout/equati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86BFF2-933F-4517-933E-AA8BC4C59741}">
      <dsp:nvSpPr>
        <dsp:cNvPr id="0" name=""/>
        <dsp:cNvSpPr/>
      </dsp:nvSpPr>
      <dsp:spPr>
        <a:xfrm rot="5400000">
          <a:off x="1373643" y="958971"/>
          <a:ext cx="842185" cy="958798"/>
        </a:xfrm>
        <a:prstGeom prst="bentUpArrow">
          <a:avLst>
            <a:gd name="adj1" fmla="val 32840"/>
            <a:gd name="adj2" fmla="val 25000"/>
            <a:gd name="adj3" fmla="val 35780"/>
          </a:avLst>
        </a:prstGeom>
        <a:solidFill>
          <a:schemeClr val="accent1">
            <a:tint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12FA3D-74DF-4664-8645-278BEBD6F643}">
      <dsp:nvSpPr>
        <dsp:cNvPr id="0" name=""/>
        <dsp:cNvSpPr/>
      </dsp:nvSpPr>
      <dsp:spPr>
        <a:xfrm>
          <a:off x="982009" y="25392"/>
          <a:ext cx="1754756" cy="992375"/>
        </a:xfrm>
        <a:prstGeom prst="roundRect">
          <a:avLst>
            <a:gd name="adj" fmla="val 1667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t>100kg Miele 80% zuccheri </a:t>
          </a:r>
        </a:p>
      </dsp:txBody>
      <dsp:txXfrm>
        <a:off x="1030461" y="73844"/>
        <a:ext cx="1657852" cy="895471"/>
      </dsp:txXfrm>
    </dsp:sp>
    <dsp:sp modelId="{79A35B78-A062-4A4E-9C24-309EC128C5E3}">
      <dsp:nvSpPr>
        <dsp:cNvPr id="0" name=""/>
        <dsp:cNvSpPr/>
      </dsp:nvSpPr>
      <dsp:spPr>
        <a:xfrm>
          <a:off x="3114595" y="120037"/>
          <a:ext cx="2014275" cy="802081"/>
        </a:xfrm>
        <a:prstGeom prst="ellipse">
          <a:avLst/>
        </a:prstGeom>
        <a:solidFill>
          <a:srgbClr val="00B0F0"/>
        </a:solid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it-IT" sz="1400" kern="1200" dirty="0"/>
            <a:t>100kg Acqua </a:t>
          </a:r>
        </a:p>
      </dsp:txBody>
      <dsp:txXfrm>
        <a:off x="3409579" y="237499"/>
        <a:ext cx="1424307" cy="567157"/>
      </dsp:txXfrm>
    </dsp:sp>
    <dsp:sp modelId="{B3427746-9C05-4BFE-9263-EFEBE155DC03}">
      <dsp:nvSpPr>
        <dsp:cNvPr id="0" name=""/>
        <dsp:cNvSpPr/>
      </dsp:nvSpPr>
      <dsp:spPr>
        <a:xfrm rot="5400000">
          <a:off x="2869883" y="2073736"/>
          <a:ext cx="842185" cy="958798"/>
        </a:xfrm>
        <a:prstGeom prst="bentUpArrow">
          <a:avLst>
            <a:gd name="adj1" fmla="val 32840"/>
            <a:gd name="adj2" fmla="val 25000"/>
            <a:gd name="adj3" fmla="val 35780"/>
          </a:avLst>
        </a:prstGeom>
        <a:solidFill>
          <a:schemeClr val="accent1">
            <a:tint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E7E865-6E26-4BA0-93A5-021AC2E03E76}">
      <dsp:nvSpPr>
        <dsp:cNvPr id="0" name=""/>
        <dsp:cNvSpPr/>
      </dsp:nvSpPr>
      <dsp:spPr>
        <a:xfrm>
          <a:off x="2474308" y="1140156"/>
          <a:ext cx="1762639" cy="992375"/>
        </a:xfrm>
        <a:prstGeom prst="roundRect">
          <a:avLst>
            <a:gd name="adj" fmla="val 16670"/>
          </a:avLst>
        </a:prstGeom>
        <a:solidFill>
          <a:srgbClr val="FFC00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bg1"/>
              </a:solidFill>
            </a:rPr>
            <a:t>120kg H2O+</a:t>
          </a:r>
        </a:p>
        <a:p>
          <a:pPr marL="0" lvl="0" indent="0" algn="ctr" defTabSz="711200">
            <a:lnSpc>
              <a:spcPct val="90000"/>
            </a:lnSpc>
            <a:spcBef>
              <a:spcPct val="0"/>
            </a:spcBef>
            <a:spcAft>
              <a:spcPct val="35000"/>
            </a:spcAft>
            <a:buNone/>
          </a:pPr>
          <a:r>
            <a:rPr lang="it-IT" sz="1600" kern="1200" dirty="0">
              <a:solidFill>
                <a:schemeClr val="bg1"/>
              </a:solidFill>
            </a:rPr>
            <a:t>80kg zucchero</a:t>
          </a:r>
        </a:p>
      </dsp:txBody>
      <dsp:txXfrm>
        <a:off x="2522760" y="1188608"/>
        <a:ext cx="1665735" cy="895471"/>
      </dsp:txXfrm>
    </dsp:sp>
    <dsp:sp modelId="{79445024-12AA-4F6C-BD0F-D8DA56DCBAAA}">
      <dsp:nvSpPr>
        <dsp:cNvPr id="0" name=""/>
        <dsp:cNvSpPr/>
      </dsp:nvSpPr>
      <dsp:spPr>
        <a:xfrm>
          <a:off x="4629447" y="1234802"/>
          <a:ext cx="2154571" cy="802081"/>
        </a:xfrm>
        <a:prstGeom prst="ellipse">
          <a:avLst/>
        </a:prstGeom>
        <a:solidFill>
          <a:srgbClr val="00B0F0"/>
        </a:solid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ctr" anchorCtr="0">
          <a:noAutofit/>
        </a:bodyPr>
        <a:lstStyle/>
        <a:p>
          <a:pPr marL="114300" lvl="1" indent="-114300" algn="l" defTabSz="666750">
            <a:lnSpc>
              <a:spcPct val="90000"/>
            </a:lnSpc>
            <a:spcBef>
              <a:spcPct val="0"/>
            </a:spcBef>
            <a:spcAft>
              <a:spcPct val="15000"/>
            </a:spcAft>
            <a:buChar char="•"/>
          </a:pPr>
          <a:r>
            <a:rPr lang="it-IT" sz="1500" kern="1200" dirty="0"/>
            <a:t>100kg Acqua </a:t>
          </a:r>
        </a:p>
      </dsp:txBody>
      <dsp:txXfrm>
        <a:off x="4944977" y="1352264"/>
        <a:ext cx="1523511" cy="567157"/>
      </dsp:txXfrm>
    </dsp:sp>
    <dsp:sp modelId="{6735706B-DEF5-4FFC-A7A1-46F1B70A64E6}">
      <dsp:nvSpPr>
        <dsp:cNvPr id="0" name=""/>
        <dsp:cNvSpPr/>
      </dsp:nvSpPr>
      <dsp:spPr>
        <a:xfrm rot="5400000">
          <a:off x="4358495" y="3188501"/>
          <a:ext cx="842185" cy="958798"/>
        </a:xfrm>
        <a:prstGeom prst="bentUpArrow">
          <a:avLst>
            <a:gd name="adj1" fmla="val 32840"/>
            <a:gd name="adj2" fmla="val 25000"/>
            <a:gd name="adj3" fmla="val 35780"/>
          </a:avLst>
        </a:prstGeom>
        <a:solidFill>
          <a:schemeClr val="accent1">
            <a:tint val="5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1564A0-5F55-4892-BFAA-43CCC9486C44}">
      <dsp:nvSpPr>
        <dsp:cNvPr id="0" name=""/>
        <dsp:cNvSpPr/>
      </dsp:nvSpPr>
      <dsp:spPr>
        <a:xfrm>
          <a:off x="3966606" y="2254921"/>
          <a:ext cx="1755267" cy="992375"/>
        </a:xfrm>
        <a:prstGeom prst="roundRect">
          <a:avLst>
            <a:gd name="adj" fmla="val 16670"/>
          </a:avLst>
        </a:prstGeom>
        <a:solidFill>
          <a:srgbClr val="FFFF0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220kg H2O+</a:t>
          </a:r>
        </a:p>
        <a:p>
          <a:pPr marL="0" lvl="0" indent="0" algn="ctr" defTabSz="711200">
            <a:lnSpc>
              <a:spcPct val="90000"/>
            </a:lnSpc>
            <a:spcBef>
              <a:spcPct val="0"/>
            </a:spcBef>
            <a:spcAft>
              <a:spcPct val="35000"/>
            </a:spcAft>
            <a:buNone/>
          </a:pPr>
          <a:r>
            <a:rPr lang="it-IT" sz="1600" kern="1200" dirty="0">
              <a:solidFill>
                <a:schemeClr val="tx1"/>
              </a:solidFill>
            </a:rPr>
            <a:t>80kg zucchero</a:t>
          </a:r>
        </a:p>
      </dsp:txBody>
      <dsp:txXfrm>
        <a:off x="4015058" y="2303373"/>
        <a:ext cx="1658363" cy="895471"/>
      </dsp:txXfrm>
    </dsp:sp>
    <dsp:sp modelId="{DF77D0F8-87CD-4B64-9531-C5B80670FFBD}">
      <dsp:nvSpPr>
        <dsp:cNvPr id="0" name=""/>
        <dsp:cNvSpPr/>
      </dsp:nvSpPr>
      <dsp:spPr>
        <a:xfrm>
          <a:off x="5553112" y="2349567"/>
          <a:ext cx="1031132" cy="802081"/>
        </a:xfrm>
        <a:prstGeom prst="rect">
          <a:avLst/>
        </a:prstGeom>
        <a:noFill/>
        <a:ln>
          <a:noFill/>
        </a:ln>
        <a:effectLst/>
      </dsp:spPr>
      <dsp:style>
        <a:lnRef idx="0">
          <a:scrgbClr r="0" g="0" b="0"/>
        </a:lnRef>
        <a:fillRef idx="0">
          <a:scrgbClr r="0" g="0" b="0"/>
        </a:fillRef>
        <a:effectRef idx="0">
          <a:scrgbClr r="0" g="0" b="0"/>
        </a:effectRef>
        <a:fontRef idx="minor"/>
      </dsp:style>
    </dsp:sp>
    <dsp:sp modelId="{9A097664-909F-4C4D-BA4C-74173A3CA9EB}">
      <dsp:nvSpPr>
        <dsp:cNvPr id="0" name=""/>
        <dsp:cNvSpPr/>
      </dsp:nvSpPr>
      <dsp:spPr>
        <a:xfrm>
          <a:off x="5458904" y="3369686"/>
          <a:ext cx="1841678" cy="992375"/>
        </a:xfrm>
        <a:prstGeom prst="roundRect">
          <a:avLst>
            <a:gd name="adj" fmla="val 16670"/>
          </a:avLst>
        </a:prstGeom>
        <a:solidFill>
          <a:srgbClr val="FFFF0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solidFill>
                <a:schemeClr val="tx1"/>
              </a:solidFill>
            </a:rPr>
            <a:t>420kg H2O+</a:t>
          </a:r>
        </a:p>
        <a:p>
          <a:pPr marL="0" lvl="0" indent="0" algn="ctr" defTabSz="711200">
            <a:lnSpc>
              <a:spcPct val="90000"/>
            </a:lnSpc>
            <a:spcBef>
              <a:spcPct val="0"/>
            </a:spcBef>
            <a:spcAft>
              <a:spcPct val="35000"/>
            </a:spcAft>
            <a:buNone/>
          </a:pPr>
          <a:r>
            <a:rPr lang="it-IT" sz="1600" kern="1200" dirty="0">
              <a:solidFill>
                <a:schemeClr val="tx1"/>
              </a:solidFill>
            </a:rPr>
            <a:t>80kg zucchero</a:t>
          </a:r>
        </a:p>
      </dsp:txBody>
      <dsp:txXfrm>
        <a:off x="5507356" y="3418138"/>
        <a:ext cx="1744774" cy="895471"/>
      </dsp:txXfrm>
    </dsp:sp>
    <dsp:sp modelId="{2313C4E7-916B-4AF1-A04D-E7E90E6A636A}">
      <dsp:nvSpPr>
        <dsp:cNvPr id="0" name=""/>
        <dsp:cNvSpPr/>
      </dsp:nvSpPr>
      <dsp:spPr>
        <a:xfrm>
          <a:off x="7207769" y="3487544"/>
          <a:ext cx="2756845" cy="802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it-IT" sz="2000" b="1" kern="1200" dirty="0"/>
            <a:t>500kg di mosto    al 16% di zuccheri</a:t>
          </a:r>
        </a:p>
      </dsp:txBody>
      <dsp:txXfrm>
        <a:off x="7207769" y="3487544"/>
        <a:ext cx="2756845" cy="8020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CBB405-2720-4AFA-8183-20B5AC3DDEB6}">
      <dsp:nvSpPr>
        <dsp:cNvPr id="0" name=""/>
        <dsp:cNvSpPr/>
      </dsp:nvSpPr>
      <dsp:spPr>
        <a:xfrm>
          <a:off x="815" y="916771"/>
          <a:ext cx="1080943" cy="1080943"/>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it-IT" sz="1200" kern="1200" dirty="0"/>
            <a:t>acqua</a:t>
          </a:r>
        </a:p>
      </dsp:txBody>
      <dsp:txXfrm>
        <a:off x="159115" y="1075071"/>
        <a:ext cx="764343" cy="764343"/>
      </dsp:txXfrm>
    </dsp:sp>
    <dsp:sp modelId="{8A0AD854-F4F5-47A7-A676-9E1B3F2572DB}">
      <dsp:nvSpPr>
        <dsp:cNvPr id="0" name=""/>
        <dsp:cNvSpPr/>
      </dsp:nvSpPr>
      <dsp:spPr>
        <a:xfrm>
          <a:off x="1169531" y="1143769"/>
          <a:ext cx="626947" cy="626947"/>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it-IT" sz="900" kern="1200"/>
        </a:p>
      </dsp:txBody>
      <dsp:txXfrm>
        <a:off x="1252633" y="1383514"/>
        <a:ext cx="460743" cy="147457"/>
      </dsp:txXfrm>
    </dsp:sp>
    <dsp:sp modelId="{B94E1A30-A0C2-4F71-825A-1B4E04703F23}">
      <dsp:nvSpPr>
        <dsp:cNvPr id="0" name=""/>
        <dsp:cNvSpPr/>
      </dsp:nvSpPr>
      <dsp:spPr>
        <a:xfrm>
          <a:off x="1884251" y="916771"/>
          <a:ext cx="1080943" cy="1080943"/>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it-IT" sz="1200" kern="1200" dirty="0"/>
            <a:t>alcool</a:t>
          </a:r>
        </a:p>
      </dsp:txBody>
      <dsp:txXfrm>
        <a:off x="2042551" y="1075071"/>
        <a:ext cx="764343" cy="764343"/>
      </dsp:txXfrm>
    </dsp:sp>
    <dsp:sp modelId="{77A0645F-772D-465C-8AAF-D4E0C5D82945}">
      <dsp:nvSpPr>
        <dsp:cNvPr id="0" name=""/>
        <dsp:cNvSpPr/>
      </dsp:nvSpPr>
      <dsp:spPr>
        <a:xfrm>
          <a:off x="3052967" y="1143769"/>
          <a:ext cx="626947" cy="626947"/>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it-IT" sz="900" kern="1200"/>
        </a:p>
      </dsp:txBody>
      <dsp:txXfrm>
        <a:off x="3136069" y="1272920"/>
        <a:ext cx="460743" cy="368645"/>
      </dsp:txXfrm>
    </dsp:sp>
    <dsp:sp modelId="{E3D6CE9E-840A-4590-95F6-DFBF1F005713}">
      <dsp:nvSpPr>
        <dsp:cNvPr id="0" name=""/>
        <dsp:cNvSpPr/>
      </dsp:nvSpPr>
      <dsp:spPr>
        <a:xfrm>
          <a:off x="3767687" y="916771"/>
          <a:ext cx="1080943" cy="1080943"/>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it-IT" sz="1200" kern="1200" dirty="0"/>
            <a:t>Soluzione semplice</a:t>
          </a:r>
        </a:p>
      </dsp:txBody>
      <dsp:txXfrm>
        <a:off x="3925987" y="1075071"/>
        <a:ext cx="764343" cy="7643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CBB405-2720-4AFA-8183-20B5AC3DDEB6}">
      <dsp:nvSpPr>
        <dsp:cNvPr id="0" name=""/>
        <dsp:cNvSpPr/>
      </dsp:nvSpPr>
      <dsp:spPr>
        <a:xfrm>
          <a:off x="815" y="916771"/>
          <a:ext cx="1080943" cy="1080943"/>
        </a:xfrm>
        <a:prstGeom prst="ellipse">
          <a:avLst/>
        </a:prstGeom>
        <a:solidFill>
          <a:srgbClr val="92D05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it-IT" sz="1200" kern="1200" dirty="0"/>
            <a:t>Scorze di limone</a:t>
          </a:r>
        </a:p>
      </dsp:txBody>
      <dsp:txXfrm>
        <a:off x="159115" y="1075071"/>
        <a:ext cx="764343" cy="764343"/>
      </dsp:txXfrm>
    </dsp:sp>
    <dsp:sp modelId="{8A0AD854-F4F5-47A7-A676-9E1B3F2572DB}">
      <dsp:nvSpPr>
        <dsp:cNvPr id="0" name=""/>
        <dsp:cNvSpPr/>
      </dsp:nvSpPr>
      <dsp:spPr>
        <a:xfrm>
          <a:off x="1169531" y="1143769"/>
          <a:ext cx="626947" cy="626947"/>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it-IT" sz="900" kern="1200"/>
        </a:p>
      </dsp:txBody>
      <dsp:txXfrm>
        <a:off x="1252633" y="1383514"/>
        <a:ext cx="460743" cy="147457"/>
      </dsp:txXfrm>
    </dsp:sp>
    <dsp:sp modelId="{B94E1A30-A0C2-4F71-825A-1B4E04703F23}">
      <dsp:nvSpPr>
        <dsp:cNvPr id="0" name=""/>
        <dsp:cNvSpPr/>
      </dsp:nvSpPr>
      <dsp:spPr>
        <a:xfrm>
          <a:off x="1884251" y="916771"/>
          <a:ext cx="1080943" cy="1080943"/>
        </a:xfrm>
        <a:prstGeom prst="ellipse">
          <a:avLst/>
        </a:prstGeom>
        <a:solidFill>
          <a:srgbClr val="92D05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it-IT" sz="1200" kern="1200" dirty="0"/>
            <a:t>alcool</a:t>
          </a:r>
        </a:p>
      </dsp:txBody>
      <dsp:txXfrm>
        <a:off x="2042551" y="1075071"/>
        <a:ext cx="764343" cy="764343"/>
      </dsp:txXfrm>
    </dsp:sp>
    <dsp:sp modelId="{77A0645F-772D-465C-8AAF-D4E0C5D82945}">
      <dsp:nvSpPr>
        <dsp:cNvPr id="0" name=""/>
        <dsp:cNvSpPr/>
      </dsp:nvSpPr>
      <dsp:spPr>
        <a:xfrm>
          <a:off x="3052967" y="1143769"/>
          <a:ext cx="626947" cy="626947"/>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it-IT" sz="900" kern="1200"/>
        </a:p>
      </dsp:txBody>
      <dsp:txXfrm>
        <a:off x="3136069" y="1272920"/>
        <a:ext cx="460743" cy="368645"/>
      </dsp:txXfrm>
    </dsp:sp>
    <dsp:sp modelId="{E3D6CE9E-840A-4590-95F6-DFBF1F005713}">
      <dsp:nvSpPr>
        <dsp:cNvPr id="0" name=""/>
        <dsp:cNvSpPr/>
      </dsp:nvSpPr>
      <dsp:spPr>
        <a:xfrm>
          <a:off x="3767687" y="916771"/>
          <a:ext cx="1080943" cy="1080943"/>
        </a:xfrm>
        <a:prstGeom prst="ellipse">
          <a:avLst/>
        </a:prstGeom>
        <a:solidFill>
          <a:srgbClr val="92D050"/>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it-IT" sz="1200" kern="1200" dirty="0"/>
            <a:t>Soluzione estrattiva</a:t>
          </a:r>
        </a:p>
      </dsp:txBody>
      <dsp:txXfrm>
        <a:off x="3925987" y="1075071"/>
        <a:ext cx="764343" cy="764343"/>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0.38419</cdr:x>
      <cdr:y>0.78717</cdr:y>
    </cdr:from>
    <cdr:to>
      <cdr:x>0.5</cdr:x>
      <cdr:y>0.85175</cdr:y>
    </cdr:to>
    <cdr:sp macro="" textlink="">
      <cdr:nvSpPr>
        <cdr:cNvPr id="2" name="CasellaDiTesto 1"/>
        <cdr:cNvSpPr txBox="1"/>
      </cdr:nvSpPr>
      <cdr:spPr>
        <a:xfrm xmlns:a="http://schemas.openxmlformats.org/drawingml/2006/main">
          <a:off x="2136522" y="2958620"/>
          <a:ext cx="644031" cy="24272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it-IT" sz="1200" dirty="0">
              <a:latin typeface="Arial" panose="020B0604020202020204" pitchFamily="34" charset="0"/>
              <a:cs typeface="Arial" panose="020B0604020202020204" pitchFamily="34" charset="0"/>
            </a:rPr>
            <a:t>Time</a:t>
          </a:r>
          <a:r>
            <a:rPr lang="it-IT" sz="1200" baseline="0" dirty="0">
              <a:latin typeface="Arial" panose="020B0604020202020204" pitchFamily="34" charset="0"/>
              <a:cs typeface="Arial" panose="020B0604020202020204" pitchFamily="34" charset="0"/>
            </a:rPr>
            <a:t> (weeks</a:t>
          </a:r>
          <a:r>
            <a:rPr lang="it-IT" sz="1100" baseline="0" dirty="0"/>
            <a:t>)</a:t>
          </a:r>
          <a:endParaRPr lang="it-IT"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59AE74-DC63-4711-B910-90856DE6044D}" type="datetimeFigureOut">
              <a:rPr lang="it-IT" smtClean="0"/>
              <a:t>29/02/2024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EC0876-2997-41EE-B864-FDB5D6734439}" type="slidenum">
              <a:rPr lang="it-IT" smtClean="0"/>
              <a:t>‹N›</a:t>
            </a:fld>
            <a:endParaRPr lang="it-IT"/>
          </a:p>
        </p:txBody>
      </p:sp>
    </p:spTree>
    <p:extLst>
      <p:ext uri="{BB962C8B-B14F-4D97-AF65-F5344CB8AC3E}">
        <p14:creationId xmlns:p14="http://schemas.microsoft.com/office/powerpoint/2010/main" val="321648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L’idromele È un’antica bevanda fermentata preparata tramite fermentazione del miele diluito in acqua con possibilità di aggiunta di erbe aromatiche, spezie, frutta fresca, e succhi. </a:t>
            </a:r>
          </a:p>
          <a:p>
            <a:r>
              <a:rPr lang="it-IT" sz="1200" kern="1200" dirty="0">
                <a:solidFill>
                  <a:schemeClr val="tx1"/>
                </a:solidFill>
                <a:effectLst/>
                <a:latin typeface="+mn-lt"/>
                <a:ea typeface="+mn-ea"/>
                <a:cs typeface="+mn-cs"/>
              </a:rPr>
              <a:t>La sua fermentazione avviene in maniera simile a quella del vino ma con tempi fermentativi più lunghi.</a:t>
            </a:r>
          </a:p>
          <a:p>
            <a:r>
              <a:rPr lang="it-IT" sz="1200" kern="1200" dirty="0">
                <a:solidFill>
                  <a:schemeClr val="tx1"/>
                </a:solidFill>
                <a:effectLst/>
                <a:latin typeface="+mn-lt"/>
                <a:ea typeface="+mn-ea"/>
                <a:cs typeface="+mn-cs"/>
              </a:rPr>
              <a:t>A fine fermentazione l’idromele raggiunge una gradazione alcolica compresa tra l’8 e il 18% di etanolo.</a:t>
            </a:r>
          </a:p>
        </p:txBody>
      </p:sp>
      <p:sp>
        <p:nvSpPr>
          <p:cNvPr id="4" name="Segnaposto numero diapositiva 3"/>
          <p:cNvSpPr>
            <a:spLocks noGrp="1"/>
          </p:cNvSpPr>
          <p:nvPr>
            <p:ph type="sldNum" sz="quarter" idx="10"/>
          </p:nvPr>
        </p:nvSpPr>
        <p:spPr/>
        <p:txBody>
          <a:bodyPr/>
          <a:lstStyle/>
          <a:p>
            <a:fld id="{34DDAE61-9C17-48F9-9907-D518C15DAEB7}" type="slidenum">
              <a:rPr lang="it-IT" smtClean="0"/>
              <a:t>10</a:t>
            </a:fld>
            <a:endParaRPr lang="it-IT"/>
          </a:p>
        </p:txBody>
      </p:sp>
    </p:spTree>
    <p:extLst>
      <p:ext uri="{BB962C8B-B14F-4D97-AF65-F5344CB8AC3E}">
        <p14:creationId xmlns:p14="http://schemas.microsoft.com/office/powerpoint/2010/main" val="2985982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Per quanto riguarda il </a:t>
            </a:r>
            <a:r>
              <a:rPr lang="it-IT" sz="1200" kern="1200" dirty="0" err="1">
                <a:solidFill>
                  <a:schemeClr val="tx1"/>
                </a:solidFill>
                <a:effectLst/>
                <a:latin typeface="+mn-lt"/>
                <a:ea typeface="+mn-ea"/>
                <a:cs typeface="+mn-cs"/>
              </a:rPr>
              <a:t>pH</a:t>
            </a:r>
            <a:r>
              <a:rPr lang="it-IT" sz="1200" kern="1200" dirty="0">
                <a:solidFill>
                  <a:schemeClr val="tx1"/>
                </a:solidFill>
                <a:effectLst/>
                <a:latin typeface="+mn-lt"/>
                <a:ea typeface="+mn-ea"/>
                <a:cs typeface="+mn-cs"/>
              </a:rPr>
              <a:t> si nota come questo si sia abbassato principalmente durante la prima settimana di fermentazione per poi mantenersi presso più costante giungendo a valori che </a:t>
            </a:r>
            <a:r>
              <a:rPr lang="it-IT" sz="1200" kern="1200" dirty="0" err="1">
                <a:solidFill>
                  <a:schemeClr val="tx1"/>
                </a:solidFill>
                <a:effectLst/>
                <a:latin typeface="+mn-lt"/>
                <a:ea typeface="+mn-ea"/>
                <a:cs typeface="+mn-cs"/>
              </a:rPr>
              <a:t>oscilano</a:t>
            </a:r>
            <a:r>
              <a:rPr lang="it-IT" sz="1200" kern="1200" dirty="0">
                <a:solidFill>
                  <a:schemeClr val="tx1"/>
                </a:solidFill>
                <a:effectLst/>
                <a:latin typeface="+mn-lt"/>
                <a:ea typeface="+mn-ea"/>
                <a:cs typeface="+mn-cs"/>
              </a:rPr>
              <a:t> tra 3,70 e 4,21.</a:t>
            </a:r>
          </a:p>
          <a:p>
            <a:endParaRPr lang="it-IT" dirty="0"/>
          </a:p>
        </p:txBody>
      </p:sp>
      <p:sp>
        <p:nvSpPr>
          <p:cNvPr id="4" name="Segnaposto numero diapositiva 3"/>
          <p:cNvSpPr>
            <a:spLocks noGrp="1"/>
          </p:cNvSpPr>
          <p:nvPr>
            <p:ph type="sldNum" sz="quarter" idx="10"/>
          </p:nvPr>
        </p:nvSpPr>
        <p:spPr/>
        <p:txBody>
          <a:bodyPr/>
          <a:lstStyle/>
          <a:p>
            <a:fld id="{34DDAE61-9C17-48F9-9907-D518C15DAEB7}" type="slidenum">
              <a:rPr lang="it-IT" smtClean="0"/>
              <a:t>59</a:t>
            </a:fld>
            <a:endParaRPr lang="it-IT"/>
          </a:p>
        </p:txBody>
      </p:sp>
    </p:spTree>
    <p:extLst>
      <p:ext uri="{BB962C8B-B14F-4D97-AF65-F5344CB8AC3E}">
        <p14:creationId xmlns:p14="http://schemas.microsoft.com/office/powerpoint/2010/main" val="293725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La riduzione del </a:t>
            </a:r>
            <a:r>
              <a:rPr lang="it-IT" sz="1200" kern="1200" dirty="0" err="1">
                <a:solidFill>
                  <a:schemeClr val="tx1"/>
                </a:solidFill>
                <a:effectLst/>
                <a:latin typeface="+mn-lt"/>
                <a:ea typeface="+mn-ea"/>
                <a:cs typeface="+mn-cs"/>
              </a:rPr>
              <a:t>pH</a:t>
            </a:r>
            <a:r>
              <a:rPr lang="it-IT" sz="1200" kern="1200" dirty="0">
                <a:solidFill>
                  <a:schemeClr val="tx1"/>
                </a:solidFill>
                <a:effectLst/>
                <a:latin typeface="+mn-lt"/>
                <a:ea typeface="+mn-ea"/>
                <a:cs typeface="+mn-cs"/>
              </a:rPr>
              <a:t> è strettamente legata alla produzione di acidi organici che si sviluppano durante la fermentazione. In questo lavoro ci siamo concentrati sugli acidi; acetico malico e succinico.</a:t>
            </a:r>
          </a:p>
          <a:p>
            <a:r>
              <a:rPr lang="it-IT" sz="1200" kern="1200" dirty="0">
                <a:solidFill>
                  <a:schemeClr val="tx1"/>
                </a:solidFill>
                <a:effectLst/>
                <a:latin typeface="+mn-lt"/>
                <a:ea typeface="+mn-ea"/>
                <a:cs typeface="+mn-cs"/>
              </a:rPr>
              <a:t>L’acido malico ha raggiunto valori massimi nel campione FO 0,25% con 43,57ppm.</a:t>
            </a:r>
          </a:p>
          <a:p>
            <a:r>
              <a:rPr lang="it-IT" sz="1200" kern="1200" dirty="0">
                <a:solidFill>
                  <a:schemeClr val="tx1"/>
                </a:solidFill>
                <a:effectLst/>
                <a:latin typeface="+mn-lt"/>
                <a:ea typeface="+mn-ea"/>
                <a:cs typeface="+mn-cs"/>
              </a:rPr>
              <a:t>L’acido acetico ha raggiunto valori massimi nel campione FO 0,5% con 20,32ppm. </a:t>
            </a:r>
          </a:p>
          <a:p>
            <a:r>
              <a:rPr lang="it-IT" sz="1200" kern="1200" dirty="0">
                <a:solidFill>
                  <a:schemeClr val="tx1"/>
                </a:solidFill>
                <a:effectLst/>
                <a:latin typeface="+mn-lt"/>
                <a:ea typeface="+mn-ea"/>
                <a:cs typeface="+mn-cs"/>
              </a:rPr>
              <a:t>L’acido succinico, inizialmente assente nei campioni ha raggiunto dei quantitativi che si aggirano tra un minimo di ca.100ppm nel campione 0% e un massimo di </a:t>
            </a:r>
            <a:r>
              <a:rPr lang="it-IT" sz="1200" kern="1200" dirty="0" err="1">
                <a:solidFill>
                  <a:schemeClr val="tx1"/>
                </a:solidFill>
                <a:effectLst/>
                <a:latin typeface="+mn-lt"/>
                <a:ea typeface="+mn-ea"/>
                <a:cs typeface="+mn-cs"/>
              </a:rPr>
              <a:t>ca</a:t>
            </a:r>
            <a:r>
              <a:rPr lang="it-IT" sz="1200" kern="1200" dirty="0">
                <a:solidFill>
                  <a:schemeClr val="tx1"/>
                </a:solidFill>
                <a:effectLst/>
                <a:latin typeface="+mn-lt"/>
                <a:ea typeface="+mn-ea"/>
                <a:cs typeface="+mn-cs"/>
              </a:rPr>
              <a:t>. 600ppm nel campione FO0,25% raggiungendo concentrazioni simili a quanto riportato in letteratura.</a:t>
            </a:r>
          </a:p>
          <a:p>
            <a:r>
              <a:rPr lang="it-IT" sz="1200" kern="1200" dirty="0">
                <a:solidFill>
                  <a:schemeClr val="tx1"/>
                </a:solidFill>
                <a:effectLst/>
                <a:latin typeface="+mn-lt"/>
                <a:ea typeface="+mn-ea"/>
                <a:cs typeface="+mn-cs"/>
              </a:rPr>
              <a:t>Questi Risultati relativamente bassi sono in accordo anche con la ridotta variazione di </a:t>
            </a:r>
            <a:r>
              <a:rPr lang="it-IT" sz="1200" kern="1200" dirty="0" err="1">
                <a:solidFill>
                  <a:schemeClr val="tx1"/>
                </a:solidFill>
                <a:effectLst/>
                <a:latin typeface="+mn-lt"/>
                <a:ea typeface="+mn-ea"/>
                <a:cs typeface="+mn-cs"/>
              </a:rPr>
              <a:t>pH</a:t>
            </a:r>
            <a:r>
              <a:rPr lang="it-IT" sz="1200" kern="1200" dirty="0">
                <a:solidFill>
                  <a:schemeClr val="tx1"/>
                </a:solidFill>
                <a:effectLst/>
                <a:latin typeface="+mn-lt"/>
                <a:ea typeface="+mn-ea"/>
                <a:cs typeface="+mn-cs"/>
              </a:rPr>
              <a:t> rilevata. </a:t>
            </a:r>
          </a:p>
          <a:p>
            <a:endParaRPr lang="it-IT" dirty="0"/>
          </a:p>
        </p:txBody>
      </p:sp>
      <p:sp>
        <p:nvSpPr>
          <p:cNvPr id="4" name="Segnaposto numero diapositiva 3"/>
          <p:cNvSpPr>
            <a:spLocks noGrp="1"/>
          </p:cNvSpPr>
          <p:nvPr>
            <p:ph type="sldNum" sz="quarter" idx="10"/>
          </p:nvPr>
        </p:nvSpPr>
        <p:spPr/>
        <p:txBody>
          <a:bodyPr/>
          <a:lstStyle/>
          <a:p>
            <a:fld id="{34DDAE61-9C17-48F9-9907-D518C15DAEB7}" type="slidenum">
              <a:rPr lang="it-IT" smtClean="0"/>
              <a:t>60</a:t>
            </a:fld>
            <a:endParaRPr lang="it-IT"/>
          </a:p>
        </p:txBody>
      </p:sp>
    </p:spTree>
    <p:extLst>
      <p:ext uri="{BB962C8B-B14F-4D97-AF65-F5344CB8AC3E}">
        <p14:creationId xmlns:p14="http://schemas.microsoft.com/office/powerpoint/2010/main" val="2817414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Alla luce dei risultati ottenuti dalle analisi dei polifenoli totali è stata evidenziata una leggera diminuzione nel tempo durante le prime tre settimane, a questa decrescita è seguito poi un leggero incremento che ha riportato in alcuni campioni le quantità dei polifenoli totali a quelle iniziali (solo per i campioni contenenti canapa). </a:t>
            </a:r>
            <a:r>
              <a:rPr lang="it-IT" sz="1200" kern="1200" baseline="0" dirty="0">
                <a:solidFill>
                  <a:schemeClr val="tx1"/>
                </a:solidFill>
                <a:effectLst/>
                <a:latin typeface="+mn-lt"/>
                <a:ea typeface="+mn-ea"/>
                <a:cs typeface="+mn-cs"/>
              </a:rPr>
              <a:t> </a:t>
            </a:r>
            <a:r>
              <a:rPr lang="it-IT" sz="1200" kern="1200" dirty="0">
                <a:solidFill>
                  <a:schemeClr val="tx1"/>
                </a:solidFill>
                <a:effectLst/>
                <a:latin typeface="+mn-lt"/>
                <a:ea typeface="+mn-ea"/>
                <a:cs typeface="+mn-cs"/>
              </a:rPr>
              <a:t>La decrescita è attribuita all’ossidazione dei polifenoli nel tempo dalla luce e dal calore, l’incremento successivo al T3 potrebbe essere correlato all’innalzamento del grado alcolico nel mosto che quindi vede migliorare il suo potere estrattivo e ai più lunghi tempi di contatto matrice/solvente, fattori che incrementano l'estrazione dei polifenoli dalla canapa. </a:t>
            </a:r>
            <a:r>
              <a:rPr lang="it-IT" sz="1200" kern="1200" baseline="0" dirty="0">
                <a:solidFill>
                  <a:schemeClr val="tx1"/>
                </a:solidFill>
                <a:effectLst/>
                <a:latin typeface="+mn-lt"/>
                <a:ea typeface="+mn-ea"/>
                <a:cs typeface="+mn-cs"/>
              </a:rPr>
              <a:t> </a:t>
            </a:r>
            <a:r>
              <a:rPr lang="it-IT" sz="1200" kern="1200" dirty="0">
                <a:solidFill>
                  <a:schemeClr val="tx1"/>
                </a:solidFill>
                <a:effectLst/>
                <a:latin typeface="+mn-lt"/>
                <a:ea typeface="+mn-ea"/>
                <a:cs typeface="+mn-cs"/>
              </a:rPr>
              <a:t>Questa teoria è confermata grazie alla decadenza lineare dei polifenoli totali nei campioni non contenenti canapa 0% e AC, che decade da inizio fermentazione fino alla fine.</a:t>
            </a:r>
            <a:r>
              <a:rPr lang="it-IT" sz="1200" kern="1200" baseline="0" dirty="0">
                <a:solidFill>
                  <a:schemeClr val="tx1"/>
                </a:solidFill>
                <a:effectLst/>
                <a:latin typeface="+mn-lt"/>
                <a:ea typeface="+mn-ea"/>
                <a:cs typeface="+mn-cs"/>
              </a:rPr>
              <a:t> </a:t>
            </a:r>
            <a:r>
              <a:rPr lang="it-IT" sz="1200" kern="1200" dirty="0">
                <a:solidFill>
                  <a:schemeClr val="tx1"/>
                </a:solidFill>
                <a:effectLst/>
                <a:latin typeface="+mn-lt"/>
                <a:ea typeface="+mn-ea"/>
                <a:cs typeface="+mn-cs"/>
              </a:rPr>
              <a:t>I polifenoli totali influenzano la capacità antiossidante del prodotto fermentato</a:t>
            </a:r>
          </a:p>
          <a:p>
            <a:endParaRPr lang="it-IT" dirty="0"/>
          </a:p>
        </p:txBody>
      </p:sp>
      <p:sp>
        <p:nvSpPr>
          <p:cNvPr id="4" name="Segnaposto numero diapositiva 3"/>
          <p:cNvSpPr>
            <a:spLocks noGrp="1"/>
          </p:cNvSpPr>
          <p:nvPr>
            <p:ph type="sldNum" sz="quarter" idx="10"/>
          </p:nvPr>
        </p:nvSpPr>
        <p:spPr/>
        <p:txBody>
          <a:bodyPr/>
          <a:lstStyle/>
          <a:p>
            <a:fld id="{34DDAE61-9C17-48F9-9907-D518C15DAEB7}" type="slidenum">
              <a:rPr lang="it-IT" smtClean="0"/>
              <a:t>61</a:t>
            </a:fld>
            <a:endParaRPr lang="it-IT"/>
          </a:p>
        </p:txBody>
      </p:sp>
    </p:spTree>
    <p:extLst>
      <p:ext uri="{BB962C8B-B14F-4D97-AF65-F5344CB8AC3E}">
        <p14:creationId xmlns:p14="http://schemas.microsoft.com/office/powerpoint/2010/main" val="3773198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Infatti Dalle analisi effettuate sull’attività antiossidante mediante abbattimento del DPPH per i campioni senza canapa e i campioni contenenti fusti di canapa e stato osservato come l’attività antiossidante dipenda principalmente proprio dalla presenza dei polifenoli. Sui campioni contenenti Infiorescenze e foglie l’attività antiossidante invece decresce nonostante un aumento della concentrazione di polifenoli.  </a:t>
            </a:r>
          </a:p>
          <a:p>
            <a:r>
              <a:rPr lang="it-IT" sz="1200" kern="1200" dirty="0">
                <a:solidFill>
                  <a:schemeClr val="tx1"/>
                </a:solidFill>
                <a:effectLst/>
                <a:latin typeface="+mn-lt"/>
                <a:ea typeface="+mn-ea"/>
                <a:cs typeface="+mn-cs"/>
              </a:rPr>
              <a:t>Questi risultati divergenti potrebbero essere il risultato di un azione pro ossidante causata dalla clorofilla sui campioni in cui è maggiormente concentrata; IN e FO</a:t>
            </a:r>
          </a:p>
          <a:p>
            <a:r>
              <a:rPr lang="it-IT" sz="1200" kern="1200" dirty="0">
                <a:solidFill>
                  <a:schemeClr val="tx1"/>
                </a:solidFill>
                <a:effectLst/>
                <a:latin typeface="+mn-lt"/>
                <a:ea typeface="+mn-ea"/>
                <a:cs typeface="+mn-cs"/>
              </a:rPr>
              <a:t> Il maggiore potere di abbattimento è stato osservato sui campioni contenenti canapa sotto forma di fusti, organo della canapa con bassa concentrazione di clorofilla. </a:t>
            </a:r>
          </a:p>
        </p:txBody>
      </p:sp>
      <p:sp>
        <p:nvSpPr>
          <p:cNvPr id="4" name="Segnaposto numero diapositiva 3"/>
          <p:cNvSpPr>
            <a:spLocks noGrp="1"/>
          </p:cNvSpPr>
          <p:nvPr>
            <p:ph type="sldNum" sz="quarter" idx="10"/>
          </p:nvPr>
        </p:nvSpPr>
        <p:spPr/>
        <p:txBody>
          <a:bodyPr/>
          <a:lstStyle/>
          <a:p>
            <a:fld id="{34DDAE61-9C17-48F9-9907-D518C15DAEB7}" type="slidenum">
              <a:rPr lang="it-IT" smtClean="0"/>
              <a:t>62</a:t>
            </a:fld>
            <a:endParaRPr lang="it-IT"/>
          </a:p>
        </p:txBody>
      </p:sp>
    </p:spTree>
    <p:extLst>
      <p:ext uri="{BB962C8B-B14F-4D97-AF65-F5344CB8AC3E}">
        <p14:creationId xmlns:p14="http://schemas.microsoft.com/office/powerpoint/2010/main" val="25714902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Dei vari </a:t>
            </a:r>
            <a:r>
              <a:rPr lang="it-IT" sz="1200" kern="1200" dirty="0" err="1">
                <a:solidFill>
                  <a:schemeClr val="tx1"/>
                </a:solidFill>
                <a:effectLst/>
                <a:latin typeface="+mn-lt"/>
                <a:ea typeface="+mn-ea"/>
                <a:cs typeface="+mn-cs"/>
              </a:rPr>
              <a:t>cannabinoidi</a:t>
            </a:r>
            <a:r>
              <a:rPr lang="it-IT" sz="1200" kern="1200" dirty="0">
                <a:solidFill>
                  <a:schemeClr val="tx1"/>
                </a:solidFill>
                <a:effectLst/>
                <a:latin typeface="+mn-lt"/>
                <a:ea typeface="+mn-ea"/>
                <a:cs typeface="+mn-cs"/>
              </a:rPr>
              <a:t> della canapa quello maggiormente interessante e abbondante nella matrice di partenza è il CBD.</a:t>
            </a:r>
          </a:p>
          <a:p>
            <a:r>
              <a:rPr lang="it-IT" sz="1200" kern="1200" dirty="0">
                <a:solidFill>
                  <a:schemeClr val="tx1"/>
                </a:solidFill>
                <a:effectLst/>
                <a:latin typeface="+mn-lt"/>
                <a:ea typeface="+mn-ea"/>
                <a:cs typeface="+mn-cs"/>
              </a:rPr>
              <a:t>Dalle analisi effettuate su questo composto notiamo che all’aumentare delle percentuali di canapa aggiunta il contenuto di CBD aumenta di conseguenza. Il campione contenente infiorescenze allo 0,5% risulta essere il più concentrato con 0,49 </a:t>
            </a:r>
            <a:r>
              <a:rPr lang="it-IT" sz="1200" kern="1200" dirty="0" err="1">
                <a:solidFill>
                  <a:schemeClr val="tx1"/>
                </a:solidFill>
                <a:effectLst/>
                <a:latin typeface="+mn-lt"/>
                <a:ea typeface="+mn-ea"/>
                <a:cs typeface="+mn-cs"/>
              </a:rPr>
              <a:t>ppm</a:t>
            </a:r>
            <a:r>
              <a:rPr lang="it-IT" sz="1200" kern="1200" dirty="0">
                <a:solidFill>
                  <a:schemeClr val="tx1"/>
                </a:solidFill>
                <a:effectLst/>
                <a:latin typeface="+mn-lt"/>
                <a:ea typeface="+mn-ea"/>
                <a:cs typeface="+mn-cs"/>
              </a:rPr>
              <a:t>. Questo perché, naturalmente il CBD è più concentrato nelle infiorescenze della canapa rispetto agli altri organi.</a:t>
            </a:r>
          </a:p>
          <a:p>
            <a:endParaRPr lang="it-IT" dirty="0"/>
          </a:p>
        </p:txBody>
      </p:sp>
      <p:sp>
        <p:nvSpPr>
          <p:cNvPr id="4" name="Segnaposto numero diapositiva 3"/>
          <p:cNvSpPr>
            <a:spLocks noGrp="1"/>
          </p:cNvSpPr>
          <p:nvPr>
            <p:ph type="sldNum" sz="quarter" idx="10"/>
          </p:nvPr>
        </p:nvSpPr>
        <p:spPr/>
        <p:txBody>
          <a:bodyPr/>
          <a:lstStyle/>
          <a:p>
            <a:fld id="{34DDAE61-9C17-48F9-9907-D518C15DAEB7}" type="slidenum">
              <a:rPr lang="it-IT" smtClean="0"/>
              <a:t>63</a:t>
            </a:fld>
            <a:endParaRPr lang="it-IT"/>
          </a:p>
        </p:txBody>
      </p:sp>
    </p:spTree>
    <p:extLst>
      <p:ext uri="{BB962C8B-B14F-4D97-AF65-F5344CB8AC3E}">
        <p14:creationId xmlns:p14="http://schemas.microsoft.com/office/powerpoint/2010/main" val="1133687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Tra i vari composti organici volatili analizzati al Gascromatografo di seguito sono stati riportati i </a:t>
            </a:r>
            <a:r>
              <a:rPr lang="it-IT" sz="1200" kern="1200" dirty="0" err="1">
                <a:solidFill>
                  <a:schemeClr val="tx1"/>
                </a:solidFill>
                <a:effectLst/>
                <a:latin typeface="+mn-lt"/>
                <a:ea typeface="+mn-ea"/>
                <a:cs typeface="+mn-cs"/>
              </a:rPr>
              <a:t>piú</a:t>
            </a:r>
            <a:r>
              <a:rPr lang="it-IT" sz="1200" kern="1200" dirty="0">
                <a:solidFill>
                  <a:schemeClr val="tx1"/>
                </a:solidFill>
                <a:effectLst/>
                <a:latin typeface="+mn-lt"/>
                <a:ea typeface="+mn-ea"/>
                <a:cs typeface="+mn-cs"/>
              </a:rPr>
              <a:t> abbondanti e rilevanti da un punto di vista sensoriale. Sono stati rilevati:</a:t>
            </a:r>
          </a:p>
          <a:p>
            <a:pPr lvl="0"/>
            <a:r>
              <a:rPr lang="it-IT" sz="1200" kern="1200" dirty="0">
                <a:solidFill>
                  <a:schemeClr val="tx1"/>
                </a:solidFill>
                <a:effectLst/>
                <a:latin typeface="+mn-lt"/>
                <a:ea typeface="+mn-ea"/>
                <a:cs typeface="+mn-cs"/>
              </a:rPr>
              <a:t>Alcoli, aldeidi ed esteri che prevalentemente donano aromi di fruttato, dolce, di mandorle, floreale e liquoroso.</a:t>
            </a:r>
          </a:p>
          <a:p>
            <a:pPr lvl="0"/>
            <a:r>
              <a:rPr lang="it-IT" sz="1200" kern="1200" dirty="0">
                <a:solidFill>
                  <a:schemeClr val="tx1"/>
                </a:solidFill>
                <a:effectLst/>
                <a:latin typeface="+mn-lt"/>
                <a:ea typeface="+mn-ea"/>
                <a:cs typeface="+mn-cs"/>
              </a:rPr>
              <a:t>Terpeni che donano un aroma balsamico. Tra cui il </a:t>
            </a:r>
            <a:r>
              <a:rPr lang="it-IT" sz="1200" kern="1200" dirty="0" err="1">
                <a:solidFill>
                  <a:schemeClr val="tx1"/>
                </a:solidFill>
                <a:effectLst/>
                <a:latin typeface="+mn-lt"/>
                <a:ea typeface="+mn-ea"/>
                <a:cs typeface="+mn-cs"/>
              </a:rPr>
              <a:t>cariofillene</a:t>
            </a:r>
            <a:r>
              <a:rPr lang="it-IT" sz="1200" kern="1200" dirty="0">
                <a:solidFill>
                  <a:schemeClr val="tx1"/>
                </a:solidFill>
                <a:effectLst/>
                <a:latin typeface="+mn-lt"/>
                <a:ea typeface="+mn-ea"/>
                <a:cs typeface="+mn-cs"/>
              </a:rPr>
              <a:t> in particolare e rappresentativo per evidenziare la presenza di composti provenienti dalla canapa. </a:t>
            </a:r>
          </a:p>
          <a:p>
            <a:r>
              <a:rPr lang="it-IT" sz="1200" kern="1200" dirty="0">
                <a:solidFill>
                  <a:schemeClr val="tx1"/>
                </a:solidFill>
                <a:effectLst/>
                <a:latin typeface="+mn-lt"/>
                <a:ea typeface="+mn-ea"/>
                <a:cs typeface="+mn-cs"/>
              </a:rPr>
              <a:t>La maggior parte di questi composti è stata rilevata principalmente a fine fermentazione.</a:t>
            </a:r>
          </a:p>
          <a:p>
            <a:endParaRPr lang="it-IT" dirty="0"/>
          </a:p>
        </p:txBody>
      </p:sp>
      <p:sp>
        <p:nvSpPr>
          <p:cNvPr id="4" name="Segnaposto numero diapositiva 3"/>
          <p:cNvSpPr>
            <a:spLocks noGrp="1"/>
          </p:cNvSpPr>
          <p:nvPr>
            <p:ph type="sldNum" sz="quarter" idx="10"/>
          </p:nvPr>
        </p:nvSpPr>
        <p:spPr/>
        <p:txBody>
          <a:bodyPr/>
          <a:lstStyle/>
          <a:p>
            <a:fld id="{34DDAE61-9C17-48F9-9907-D518C15DAEB7}" type="slidenum">
              <a:rPr lang="it-IT" smtClean="0"/>
              <a:t>64</a:t>
            </a:fld>
            <a:endParaRPr lang="it-IT"/>
          </a:p>
        </p:txBody>
      </p:sp>
    </p:spTree>
    <p:extLst>
      <p:ext uri="{BB962C8B-B14F-4D97-AF65-F5344CB8AC3E}">
        <p14:creationId xmlns:p14="http://schemas.microsoft.com/office/powerpoint/2010/main" val="9159257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 composti organici volatili più abbondanti al T5 risultano essere il 3-metilbutanolo, il 2-feniletanolo, l’</a:t>
            </a:r>
            <a:r>
              <a:rPr lang="it-IT" sz="1200" kern="1200" dirty="0" err="1">
                <a:solidFill>
                  <a:schemeClr val="tx1"/>
                </a:solidFill>
                <a:effectLst/>
                <a:latin typeface="+mn-lt"/>
                <a:ea typeface="+mn-ea"/>
                <a:cs typeface="+mn-cs"/>
              </a:rPr>
              <a:t>etil</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Ottanoato</a:t>
            </a:r>
            <a:r>
              <a:rPr lang="it-IT" sz="1200" kern="1200" dirty="0">
                <a:solidFill>
                  <a:schemeClr val="tx1"/>
                </a:solidFill>
                <a:effectLst/>
                <a:latin typeface="+mn-lt"/>
                <a:ea typeface="+mn-ea"/>
                <a:cs typeface="+mn-cs"/>
              </a:rPr>
              <a:t> e l’</a:t>
            </a:r>
            <a:r>
              <a:rPr lang="it-IT" sz="1200" kern="1200" dirty="0" err="1">
                <a:solidFill>
                  <a:schemeClr val="tx1"/>
                </a:solidFill>
                <a:effectLst/>
                <a:latin typeface="+mn-lt"/>
                <a:ea typeface="+mn-ea"/>
                <a:cs typeface="+mn-cs"/>
              </a:rPr>
              <a:t>Etil</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decanoato</a:t>
            </a:r>
            <a:r>
              <a:rPr lang="it-IT" sz="1200" kern="1200" dirty="0">
                <a:solidFill>
                  <a:schemeClr val="tx1"/>
                </a:solidFill>
                <a:effectLst/>
                <a:latin typeface="+mn-lt"/>
                <a:ea typeface="+mn-ea"/>
                <a:cs typeface="+mn-cs"/>
              </a:rPr>
              <a:t>, composti principalmente presenti nei campioni macerati con infiorescenze di canapa. </a:t>
            </a:r>
          </a:p>
          <a:p>
            <a:r>
              <a:rPr lang="it-IT" sz="1200" kern="1200" dirty="0">
                <a:solidFill>
                  <a:schemeClr val="tx1"/>
                </a:solidFill>
                <a:effectLst/>
                <a:latin typeface="+mn-lt"/>
                <a:ea typeface="+mn-ea"/>
                <a:cs typeface="+mn-cs"/>
              </a:rPr>
              <a:t>Come era prevedibile, il campione con la </a:t>
            </a:r>
            <a:r>
              <a:rPr lang="it-IT" sz="1200" kern="1200" dirty="0" err="1">
                <a:solidFill>
                  <a:schemeClr val="tx1"/>
                </a:solidFill>
                <a:effectLst/>
                <a:latin typeface="+mn-lt"/>
                <a:ea typeface="+mn-ea"/>
                <a:cs typeface="+mn-cs"/>
              </a:rPr>
              <a:t>piú</a:t>
            </a:r>
            <a:r>
              <a:rPr lang="it-IT" sz="1200" kern="1200" dirty="0">
                <a:solidFill>
                  <a:schemeClr val="tx1"/>
                </a:solidFill>
                <a:effectLst/>
                <a:latin typeface="+mn-lt"/>
                <a:ea typeface="+mn-ea"/>
                <a:cs typeface="+mn-cs"/>
              </a:rPr>
              <a:t> bassa concentrazione aromatica è il campione AC, senza canapa e senza lieviti selezionati aggiunti, </a:t>
            </a:r>
          </a:p>
        </p:txBody>
      </p:sp>
      <p:sp>
        <p:nvSpPr>
          <p:cNvPr id="4" name="Segnaposto numero diapositiva 3"/>
          <p:cNvSpPr>
            <a:spLocks noGrp="1"/>
          </p:cNvSpPr>
          <p:nvPr>
            <p:ph type="sldNum" sz="quarter" idx="10"/>
          </p:nvPr>
        </p:nvSpPr>
        <p:spPr/>
        <p:txBody>
          <a:bodyPr/>
          <a:lstStyle/>
          <a:p>
            <a:fld id="{34DDAE61-9C17-48F9-9907-D518C15DAEB7}" type="slidenum">
              <a:rPr lang="it-IT" smtClean="0"/>
              <a:t>65</a:t>
            </a:fld>
            <a:endParaRPr lang="it-IT"/>
          </a:p>
        </p:txBody>
      </p:sp>
    </p:spTree>
    <p:extLst>
      <p:ext uri="{BB962C8B-B14F-4D97-AF65-F5344CB8AC3E}">
        <p14:creationId xmlns:p14="http://schemas.microsoft.com/office/powerpoint/2010/main" val="2267189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1" kern="1200" dirty="0">
                <a:solidFill>
                  <a:schemeClr val="tx1"/>
                </a:solidFill>
                <a:effectLst/>
                <a:latin typeface="+mn-lt"/>
                <a:ea typeface="+mn-ea"/>
                <a:cs typeface="+mn-cs"/>
              </a:rPr>
              <a:t>Conclusioni </a:t>
            </a:r>
            <a:endParaRPr lang="it-IT"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In conclusione si è notato come il </a:t>
            </a:r>
            <a:r>
              <a:rPr lang="it-IT" sz="1200" kern="1200" dirty="0" err="1">
                <a:solidFill>
                  <a:schemeClr val="tx1"/>
                </a:solidFill>
                <a:effectLst/>
                <a:latin typeface="+mn-lt"/>
                <a:ea typeface="+mn-ea"/>
                <a:cs typeface="+mn-cs"/>
              </a:rPr>
              <a:t>pH</a:t>
            </a:r>
            <a:r>
              <a:rPr lang="it-IT" sz="1200" kern="1200" dirty="0">
                <a:solidFill>
                  <a:schemeClr val="tx1"/>
                </a:solidFill>
                <a:effectLst/>
                <a:latin typeface="+mn-lt"/>
                <a:ea typeface="+mn-ea"/>
                <a:cs typeface="+mn-cs"/>
              </a:rPr>
              <a:t> e il grado alcolico dell’idromele finale si aggirano </a:t>
            </a:r>
            <a:r>
              <a:rPr lang="it-IT" sz="1200" kern="1200" dirty="0" err="1">
                <a:solidFill>
                  <a:schemeClr val="tx1"/>
                </a:solidFill>
                <a:effectLst/>
                <a:latin typeface="+mn-lt"/>
                <a:ea typeface="+mn-ea"/>
                <a:cs typeface="+mn-cs"/>
              </a:rPr>
              <a:t>rispettivamenete</a:t>
            </a:r>
            <a:r>
              <a:rPr lang="it-IT" sz="1200" kern="1200" dirty="0">
                <a:solidFill>
                  <a:schemeClr val="tx1"/>
                </a:solidFill>
                <a:effectLst/>
                <a:latin typeface="+mn-lt"/>
                <a:ea typeface="+mn-ea"/>
                <a:cs typeface="+mn-cs"/>
              </a:rPr>
              <a:t> intorno a </a:t>
            </a:r>
            <a:r>
              <a:rPr lang="it-IT" sz="1200" kern="1200" dirty="0" err="1">
                <a:solidFill>
                  <a:schemeClr val="tx1"/>
                </a:solidFill>
                <a:effectLst/>
                <a:latin typeface="+mn-lt"/>
                <a:ea typeface="+mn-ea"/>
                <a:cs typeface="+mn-cs"/>
              </a:rPr>
              <a:t>pH</a:t>
            </a:r>
            <a:r>
              <a:rPr lang="it-IT" sz="1200" kern="1200" dirty="0">
                <a:solidFill>
                  <a:schemeClr val="tx1"/>
                </a:solidFill>
                <a:effectLst/>
                <a:latin typeface="+mn-lt"/>
                <a:ea typeface="+mn-ea"/>
                <a:cs typeface="+mn-cs"/>
              </a:rPr>
              <a:t> 3,7 - 4,21 e  12,25-13,55</a:t>
            </a:r>
          </a:p>
          <a:p>
            <a:r>
              <a:rPr lang="it-IT" sz="1200" kern="1200" dirty="0" err="1">
                <a:solidFill>
                  <a:schemeClr val="tx1"/>
                </a:solidFill>
                <a:effectLst/>
                <a:latin typeface="+mn-lt"/>
                <a:ea typeface="+mn-ea"/>
                <a:cs typeface="+mn-cs"/>
              </a:rPr>
              <a:t>A.organici</a:t>
            </a:r>
            <a:r>
              <a:rPr lang="it-IT" sz="1200" kern="1200" dirty="0">
                <a:solidFill>
                  <a:schemeClr val="tx1"/>
                </a:solidFill>
                <a:effectLst/>
                <a:latin typeface="+mn-lt"/>
                <a:ea typeface="+mn-ea"/>
                <a:cs typeface="+mn-cs"/>
              </a:rPr>
              <a:t>:</a:t>
            </a:r>
          </a:p>
          <a:p>
            <a:r>
              <a:rPr lang="it-IT" sz="1200" kern="1200" dirty="0">
                <a:solidFill>
                  <a:schemeClr val="tx1"/>
                </a:solidFill>
                <a:effectLst/>
                <a:latin typeface="+mn-lt"/>
                <a:ea typeface="+mn-ea"/>
                <a:cs typeface="+mn-cs"/>
              </a:rPr>
              <a:t>Gli acidi organici erano presenti principalmente nei campioni contenenti canapa rispetto a quelli senza, in modo particolare quelli fermentati con le foglie.</a:t>
            </a:r>
          </a:p>
          <a:p>
            <a:r>
              <a:rPr lang="it-IT" sz="1200" kern="1200" dirty="0">
                <a:solidFill>
                  <a:schemeClr val="tx1"/>
                </a:solidFill>
                <a:effectLst/>
                <a:latin typeface="+mn-lt"/>
                <a:ea typeface="+mn-ea"/>
                <a:cs typeface="+mn-cs"/>
              </a:rPr>
              <a:t>Polifenoli:</a:t>
            </a:r>
          </a:p>
          <a:p>
            <a:r>
              <a:rPr lang="it-IT" sz="1200" kern="1200" dirty="0">
                <a:solidFill>
                  <a:schemeClr val="tx1"/>
                </a:solidFill>
                <a:effectLst/>
                <a:latin typeface="+mn-lt"/>
                <a:ea typeface="+mn-ea"/>
                <a:cs typeface="+mn-cs"/>
              </a:rPr>
              <a:t>In oltre per il contenuto di polifenoli totali, questi risultano essere più abbondanti nei campioni contenenti canapa, tuttavia l’attività antiossidante risulta essere maggiore per i campioni contenenti canapa sotto forma di fusti. Questo potrebbe essere causato da una minore presenza di clorofilla in questo particolare organo della pianta.</a:t>
            </a:r>
          </a:p>
          <a:p>
            <a:r>
              <a:rPr lang="it-IT" sz="1200" kern="1200" dirty="0">
                <a:solidFill>
                  <a:schemeClr val="tx1"/>
                </a:solidFill>
                <a:effectLst/>
                <a:latin typeface="+mn-lt"/>
                <a:ea typeface="+mn-ea"/>
                <a:cs typeface="+mn-cs"/>
              </a:rPr>
              <a:t>CBD:</a:t>
            </a:r>
          </a:p>
          <a:p>
            <a:r>
              <a:rPr lang="it-IT" sz="1200" kern="1200" dirty="0">
                <a:solidFill>
                  <a:schemeClr val="tx1"/>
                </a:solidFill>
                <a:effectLst/>
                <a:latin typeface="+mn-lt"/>
                <a:ea typeface="+mn-ea"/>
                <a:cs typeface="+mn-cs"/>
              </a:rPr>
              <a:t>Il CBD riscontrato particolarmente nei campioni contenenti le infiorescenze della canapa, rispecchia la naturale distribuzione di questo </a:t>
            </a:r>
            <a:r>
              <a:rPr lang="it-IT" sz="1200" kern="1200" dirty="0" err="1">
                <a:solidFill>
                  <a:schemeClr val="tx1"/>
                </a:solidFill>
                <a:effectLst/>
                <a:latin typeface="+mn-lt"/>
                <a:ea typeface="+mn-ea"/>
                <a:cs typeface="+mn-cs"/>
              </a:rPr>
              <a:t>cannabinoide</a:t>
            </a:r>
            <a:r>
              <a:rPr lang="it-IT" sz="1200" kern="1200" dirty="0">
                <a:solidFill>
                  <a:schemeClr val="tx1"/>
                </a:solidFill>
                <a:effectLst/>
                <a:latin typeface="+mn-lt"/>
                <a:ea typeface="+mn-ea"/>
                <a:cs typeface="+mn-cs"/>
              </a:rPr>
              <a:t> all’interno della pianta.</a:t>
            </a:r>
          </a:p>
          <a:p>
            <a:r>
              <a:rPr lang="it-IT" sz="1200" kern="1200" dirty="0">
                <a:solidFill>
                  <a:schemeClr val="tx1"/>
                </a:solidFill>
                <a:effectLst/>
                <a:latin typeface="+mn-lt"/>
                <a:ea typeface="+mn-ea"/>
                <a:cs typeface="+mn-cs"/>
              </a:rPr>
              <a:t>COV:</a:t>
            </a:r>
          </a:p>
          <a:p>
            <a:r>
              <a:rPr lang="it-IT" sz="1200" kern="1200" dirty="0">
                <a:solidFill>
                  <a:schemeClr val="tx1"/>
                </a:solidFill>
                <a:effectLst/>
                <a:latin typeface="+mn-lt"/>
                <a:ea typeface="+mn-ea"/>
                <a:cs typeface="+mn-cs"/>
              </a:rPr>
              <a:t>Anche i composti organici volatili risultano essere maggiormente presenti nei campioni fermentati con la canapa, in particolar modo i campioni contenenti infiorescenze.  Al contrario si riscontra un contenuto di composti organici volatili inferiore nel campione senza </a:t>
            </a:r>
            <a:r>
              <a:rPr lang="it-IT" sz="1200" kern="1200" dirty="0" err="1">
                <a:solidFill>
                  <a:schemeClr val="tx1"/>
                </a:solidFill>
                <a:effectLst/>
                <a:latin typeface="+mn-lt"/>
                <a:ea typeface="+mn-ea"/>
                <a:cs typeface="+mn-cs"/>
              </a:rPr>
              <a:t>nè</a:t>
            </a:r>
            <a:r>
              <a:rPr lang="it-IT" sz="1200" kern="1200" dirty="0">
                <a:solidFill>
                  <a:schemeClr val="tx1"/>
                </a:solidFill>
                <a:effectLst/>
                <a:latin typeface="+mn-lt"/>
                <a:ea typeface="+mn-ea"/>
                <a:cs typeface="+mn-cs"/>
              </a:rPr>
              <a:t> canapa ne lieviti selezionati aggiunti AC. Come era prevedibile</a:t>
            </a:r>
          </a:p>
          <a:p>
            <a:r>
              <a:rPr lang="it-IT" sz="1200" kern="1200" dirty="0">
                <a:solidFill>
                  <a:schemeClr val="tx1"/>
                </a:solidFill>
                <a:effectLst/>
                <a:latin typeface="+mn-lt"/>
                <a:ea typeface="+mn-ea"/>
                <a:cs typeface="+mn-cs"/>
              </a:rPr>
              <a:t>Risultati che sottolineano come i lieviti e le infiorescenze di canapa svolgono un ruolo rilevante per la componente aromatica del prodotto finale. </a:t>
            </a:r>
          </a:p>
          <a:p>
            <a:r>
              <a:rPr lang="it-IT" sz="1200" kern="1200" dirty="0">
                <a:solidFill>
                  <a:schemeClr val="tx1"/>
                </a:solidFill>
                <a:effectLst/>
                <a:latin typeface="+mn-lt"/>
                <a:ea typeface="+mn-ea"/>
                <a:cs typeface="+mn-cs"/>
              </a:rPr>
              <a:t>Questo insieme al CBD estratto ci permette di ottenere un prodotto che potrebbe avere dei riscontri positivi sul mercato alimentare moderno.</a:t>
            </a:r>
          </a:p>
          <a:p>
            <a:endParaRPr lang="it-IT" dirty="0"/>
          </a:p>
        </p:txBody>
      </p:sp>
      <p:sp>
        <p:nvSpPr>
          <p:cNvPr id="4" name="Segnaposto numero diapositiva 3"/>
          <p:cNvSpPr>
            <a:spLocks noGrp="1"/>
          </p:cNvSpPr>
          <p:nvPr>
            <p:ph type="sldNum" sz="quarter" idx="10"/>
          </p:nvPr>
        </p:nvSpPr>
        <p:spPr/>
        <p:txBody>
          <a:bodyPr/>
          <a:lstStyle/>
          <a:p>
            <a:fld id="{34DDAE61-9C17-48F9-9907-D518C15DAEB7}" type="slidenum">
              <a:rPr lang="it-IT" smtClean="0"/>
              <a:t>66</a:t>
            </a:fld>
            <a:endParaRPr lang="it-IT"/>
          </a:p>
        </p:txBody>
      </p:sp>
    </p:spTree>
    <p:extLst>
      <p:ext uri="{BB962C8B-B14F-4D97-AF65-F5344CB8AC3E}">
        <p14:creationId xmlns:p14="http://schemas.microsoft.com/office/powerpoint/2010/main" val="4142656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3EC0876-2997-41EE-B864-FDB5D6734439}" type="slidenum">
              <a:rPr lang="it-IT" smtClean="0"/>
              <a:t>37</a:t>
            </a:fld>
            <a:endParaRPr lang="it-IT"/>
          </a:p>
        </p:txBody>
      </p:sp>
    </p:spTree>
    <p:extLst>
      <p:ext uri="{BB962C8B-B14F-4D97-AF65-F5344CB8AC3E}">
        <p14:creationId xmlns:p14="http://schemas.microsoft.com/office/powerpoint/2010/main" val="1188322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3EC0876-2997-41EE-B864-FDB5D6734439}" type="slidenum">
              <a:rPr lang="it-IT" smtClean="0"/>
              <a:t>38</a:t>
            </a:fld>
            <a:endParaRPr lang="it-IT"/>
          </a:p>
        </p:txBody>
      </p:sp>
    </p:spTree>
    <p:extLst>
      <p:ext uri="{BB962C8B-B14F-4D97-AF65-F5344CB8AC3E}">
        <p14:creationId xmlns:p14="http://schemas.microsoft.com/office/powerpoint/2010/main" val="1657222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de-DE" sz="3200" dirty="0"/>
              <a:t>Il </a:t>
            </a:r>
            <a:r>
              <a:rPr lang="de-DE" sz="3200" dirty="0" err="1"/>
              <a:t>mio</a:t>
            </a:r>
            <a:r>
              <a:rPr lang="de-DE" sz="3200" dirty="0"/>
              <a:t> </a:t>
            </a:r>
            <a:r>
              <a:rPr lang="de-DE" sz="3200" dirty="0" err="1"/>
              <a:t>lavoro</a:t>
            </a:r>
            <a:r>
              <a:rPr lang="de-DE" sz="3200" dirty="0"/>
              <a:t> di </a:t>
            </a:r>
            <a:r>
              <a:rPr lang="de-DE" sz="3200" dirty="0" err="1"/>
              <a:t>tesi</a:t>
            </a:r>
            <a:r>
              <a:rPr lang="de-DE" sz="3200" dirty="0"/>
              <a:t> si é </a:t>
            </a:r>
            <a:r>
              <a:rPr lang="de-DE" sz="3200" dirty="0" err="1"/>
              <a:t>basato</a:t>
            </a:r>
            <a:r>
              <a:rPr lang="de-DE" sz="3200" dirty="0"/>
              <a:t> sul</a:t>
            </a:r>
            <a:r>
              <a:rPr lang="de-DE" sz="3200" baseline="0" dirty="0"/>
              <a:t> </a:t>
            </a:r>
            <a:r>
              <a:rPr lang="de-DE" sz="3200" baseline="0" dirty="0" err="1"/>
              <a:t>processo</a:t>
            </a:r>
            <a:r>
              <a:rPr lang="de-DE" sz="3200" baseline="0" dirty="0"/>
              <a:t> di</a:t>
            </a:r>
            <a:r>
              <a:rPr lang="de-DE" sz="3200" dirty="0"/>
              <a:t> </a:t>
            </a:r>
            <a:r>
              <a:rPr lang="de-DE" sz="3200" dirty="0" err="1"/>
              <a:t>produzione</a:t>
            </a:r>
            <a:r>
              <a:rPr lang="de-DE" sz="3200" dirty="0"/>
              <a:t> e </a:t>
            </a:r>
            <a:r>
              <a:rPr lang="de-DE" sz="3200" dirty="0" err="1"/>
              <a:t>caratterizzazione</a:t>
            </a:r>
            <a:r>
              <a:rPr lang="de-DE" sz="3200" dirty="0"/>
              <a:t> di </a:t>
            </a:r>
            <a:r>
              <a:rPr lang="de-DE" sz="3200" dirty="0" err="1"/>
              <a:t>idromele</a:t>
            </a:r>
            <a:r>
              <a:rPr lang="de-DE" sz="3200" dirty="0"/>
              <a:t> </a:t>
            </a:r>
            <a:r>
              <a:rPr lang="de-DE" sz="3200" dirty="0" err="1"/>
              <a:t>fermentato</a:t>
            </a:r>
            <a:r>
              <a:rPr lang="de-DE" sz="3200" dirty="0"/>
              <a:t> </a:t>
            </a:r>
            <a:r>
              <a:rPr lang="de-DE" sz="3200" dirty="0" err="1"/>
              <a:t>con</a:t>
            </a:r>
            <a:r>
              <a:rPr lang="de-DE" sz="3200" dirty="0"/>
              <a:t> </a:t>
            </a:r>
            <a:r>
              <a:rPr lang="de-DE" sz="3200" dirty="0" err="1"/>
              <a:t>infiorescenze</a:t>
            </a:r>
            <a:r>
              <a:rPr lang="de-DE" sz="3200" baseline="0" dirty="0"/>
              <a:t> e </a:t>
            </a:r>
            <a:r>
              <a:rPr lang="de-DE" sz="3200" baseline="0" dirty="0" err="1"/>
              <a:t>foglie</a:t>
            </a:r>
            <a:r>
              <a:rPr lang="de-DE" sz="3200" baseline="0" dirty="0"/>
              <a:t> di </a:t>
            </a:r>
            <a:r>
              <a:rPr lang="de-DE" sz="3200" baseline="0" dirty="0" err="1"/>
              <a:t>cannabis</a:t>
            </a:r>
            <a:r>
              <a:rPr lang="de-DE" sz="3200" baseline="0" dirty="0"/>
              <a:t> </a:t>
            </a:r>
            <a:r>
              <a:rPr lang="de-DE" sz="3200" baseline="0" dirty="0" err="1"/>
              <a:t>sativa</a:t>
            </a:r>
            <a:r>
              <a:rPr lang="de-DE" sz="3200" baseline="0" dirty="0"/>
              <a:t>.</a:t>
            </a:r>
          </a:p>
        </p:txBody>
      </p:sp>
      <p:sp>
        <p:nvSpPr>
          <p:cNvPr id="4" name="Segnaposto numero diapositiva 3"/>
          <p:cNvSpPr>
            <a:spLocks noGrp="1"/>
          </p:cNvSpPr>
          <p:nvPr>
            <p:ph type="sldNum" sz="quarter" idx="10"/>
          </p:nvPr>
        </p:nvSpPr>
        <p:spPr/>
        <p:txBody>
          <a:bodyPr/>
          <a:lstStyle/>
          <a:p>
            <a:fld id="{34DDAE61-9C17-48F9-9907-D518C15DAEB7}" type="slidenum">
              <a:rPr lang="it-IT" smtClean="0"/>
              <a:t>53</a:t>
            </a:fld>
            <a:endParaRPr lang="it-IT"/>
          </a:p>
        </p:txBody>
      </p:sp>
    </p:spTree>
    <p:extLst>
      <p:ext uri="{BB962C8B-B14F-4D97-AF65-F5344CB8AC3E}">
        <p14:creationId xmlns:p14="http://schemas.microsoft.com/office/powerpoint/2010/main" val="4092321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de-DE" dirty="0" err="1"/>
              <a:t>Gli</a:t>
            </a:r>
            <a:r>
              <a:rPr lang="de-DE" dirty="0"/>
              <a:t> </a:t>
            </a:r>
            <a:r>
              <a:rPr lang="de-DE" dirty="0" err="1"/>
              <a:t>obbiettivi</a:t>
            </a:r>
            <a:r>
              <a:rPr lang="de-DE" dirty="0"/>
              <a:t> di </a:t>
            </a:r>
            <a:r>
              <a:rPr lang="de-DE" dirty="0" err="1"/>
              <a:t>questa</a:t>
            </a:r>
            <a:r>
              <a:rPr lang="de-DE" dirty="0"/>
              <a:t> </a:t>
            </a:r>
            <a:r>
              <a:rPr lang="de-DE" dirty="0" err="1"/>
              <a:t>tesi</a:t>
            </a:r>
            <a:r>
              <a:rPr lang="de-DE" dirty="0"/>
              <a:t> </a:t>
            </a:r>
            <a:r>
              <a:rPr lang="de-DE" dirty="0" err="1"/>
              <a:t>sono</a:t>
            </a:r>
            <a:r>
              <a:rPr lang="de-DE" baseline="0" dirty="0"/>
              <a:t> </a:t>
            </a:r>
            <a:r>
              <a:rPr lang="de-DE" baseline="0" dirty="0" err="1"/>
              <a:t>stati</a:t>
            </a:r>
            <a:r>
              <a:rPr lang="de-DE" baseline="0" dirty="0"/>
              <a:t>: </a:t>
            </a:r>
            <a:endParaRPr lang="it-IT" dirty="0"/>
          </a:p>
        </p:txBody>
      </p:sp>
      <p:sp>
        <p:nvSpPr>
          <p:cNvPr id="4" name="Segnaposto numero diapositiva 3"/>
          <p:cNvSpPr>
            <a:spLocks noGrp="1"/>
          </p:cNvSpPr>
          <p:nvPr>
            <p:ph type="sldNum" sz="quarter" idx="10"/>
          </p:nvPr>
        </p:nvSpPr>
        <p:spPr/>
        <p:txBody>
          <a:bodyPr/>
          <a:lstStyle/>
          <a:p>
            <a:fld id="{34DDAE61-9C17-48F9-9907-D518C15DAEB7}" type="slidenum">
              <a:rPr lang="it-IT" smtClean="0"/>
              <a:t>54</a:t>
            </a:fld>
            <a:endParaRPr lang="it-IT"/>
          </a:p>
        </p:txBody>
      </p:sp>
    </p:spTree>
    <p:extLst>
      <p:ext uri="{BB962C8B-B14F-4D97-AF65-F5344CB8AC3E}">
        <p14:creationId xmlns:p14="http://schemas.microsoft.com/office/powerpoint/2010/main" val="3628017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Il disegno sperimentale ha previsto la diluizione di miele in acqua per l’ottenimento di un Mosto con un grado zuccherino pari a 22 Babo ottenendo così il campione </a:t>
            </a:r>
            <a:r>
              <a:rPr lang="it-IT" sz="1200" b="1" kern="1200" dirty="0">
                <a:solidFill>
                  <a:schemeClr val="tx1"/>
                </a:solidFill>
                <a:effectLst/>
                <a:latin typeface="+mn-lt"/>
                <a:ea typeface="+mn-ea"/>
                <a:cs typeface="+mn-cs"/>
              </a:rPr>
              <a:t>AC</a:t>
            </a:r>
            <a:r>
              <a:rPr lang="it-IT" sz="1200" kern="1200" dirty="0">
                <a:solidFill>
                  <a:schemeClr val="tx1"/>
                </a:solidFill>
                <a:effectLst/>
                <a:latin typeface="+mn-lt"/>
                <a:ea typeface="+mn-ea"/>
                <a:cs typeface="+mn-cs"/>
              </a:rPr>
              <a:t>. A una parte del mosto sono stati aggiunti dei lieviti selezionati ottenendo così il campione </a:t>
            </a:r>
            <a:r>
              <a:rPr lang="it-IT" sz="1200" b="1" kern="1200" dirty="0">
                <a:solidFill>
                  <a:schemeClr val="tx1"/>
                </a:solidFill>
                <a:effectLst/>
                <a:latin typeface="+mn-lt"/>
                <a:ea typeface="+mn-ea"/>
                <a:cs typeface="+mn-cs"/>
              </a:rPr>
              <a:t>0%</a:t>
            </a:r>
            <a:r>
              <a:rPr lang="it-IT" sz="1200" kern="1200" dirty="0">
                <a:solidFill>
                  <a:schemeClr val="tx1"/>
                </a:solidFill>
                <a:effectLst/>
                <a:latin typeface="+mn-lt"/>
                <a:ea typeface="+mn-ea"/>
                <a:cs typeface="+mn-cs"/>
              </a:rPr>
              <a:t>, un ultimo Lotto di idromele è stato addizionato di organi vari della Canapa in percentuali dello 0,25 e 0,5% ottenendo così quattro campioni contenenti infiorescenze foglie fusti e mix allo 0,25% e quattro campioni contenenti gli stessi organi allo 0,5% . </a:t>
            </a:r>
          </a:p>
        </p:txBody>
      </p:sp>
      <p:sp>
        <p:nvSpPr>
          <p:cNvPr id="4" name="Segnaposto numero diapositiva 3"/>
          <p:cNvSpPr>
            <a:spLocks noGrp="1"/>
          </p:cNvSpPr>
          <p:nvPr>
            <p:ph type="sldNum" sz="quarter" idx="10"/>
          </p:nvPr>
        </p:nvSpPr>
        <p:spPr/>
        <p:txBody>
          <a:bodyPr/>
          <a:lstStyle/>
          <a:p>
            <a:fld id="{34DDAE61-9C17-48F9-9907-D518C15DAEB7}" type="slidenum">
              <a:rPr lang="it-IT" smtClean="0"/>
              <a:t>55</a:t>
            </a:fld>
            <a:endParaRPr lang="it-IT"/>
          </a:p>
        </p:txBody>
      </p:sp>
    </p:spTree>
    <p:extLst>
      <p:ext uri="{BB962C8B-B14F-4D97-AF65-F5344CB8AC3E}">
        <p14:creationId xmlns:p14="http://schemas.microsoft.com/office/powerpoint/2010/main" val="4162981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In particolar modo </a:t>
            </a:r>
          </a:p>
          <a:p>
            <a:pPr lvl="0"/>
            <a:r>
              <a:rPr lang="it-IT" sz="1200" kern="1200" dirty="0">
                <a:solidFill>
                  <a:schemeClr val="tx1"/>
                </a:solidFill>
                <a:effectLst/>
                <a:latin typeface="+mn-lt"/>
                <a:ea typeface="+mn-ea"/>
                <a:cs typeface="+mn-cs"/>
              </a:rPr>
              <a:t>Gli acidi organici Sono stati analizzati all’UPLC</a:t>
            </a:r>
            <a:r>
              <a:rPr lang="it-IT" sz="1200" b="1" kern="1200" dirty="0">
                <a:solidFill>
                  <a:schemeClr val="tx1"/>
                </a:solidFill>
                <a:effectLst/>
                <a:latin typeface="+mn-lt"/>
                <a:ea typeface="+mn-ea"/>
                <a:cs typeface="+mn-cs"/>
              </a:rPr>
              <a:t>-DAD</a:t>
            </a:r>
            <a:r>
              <a:rPr lang="it-IT" sz="1200" kern="1200" dirty="0">
                <a:solidFill>
                  <a:schemeClr val="tx1"/>
                </a:solidFill>
                <a:effectLst/>
                <a:latin typeface="+mn-lt"/>
                <a:ea typeface="+mn-ea"/>
                <a:cs typeface="+mn-cs"/>
              </a:rPr>
              <a:t> </a:t>
            </a:r>
          </a:p>
          <a:p>
            <a:pPr lvl="0"/>
            <a:r>
              <a:rPr lang="it-IT" sz="1200" kern="1200" dirty="0">
                <a:solidFill>
                  <a:schemeClr val="tx1"/>
                </a:solidFill>
                <a:effectLst/>
                <a:latin typeface="+mn-lt"/>
                <a:ea typeface="+mn-ea"/>
                <a:cs typeface="+mn-cs"/>
              </a:rPr>
              <a:t>Per quanto riguarda i polifenoli totali e La </a:t>
            </a:r>
            <a:r>
              <a:rPr lang="it-IT" sz="1200" kern="1200" dirty="0" err="1">
                <a:solidFill>
                  <a:schemeClr val="tx1"/>
                </a:solidFill>
                <a:effectLst/>
                <a:latin typeface="+mn-lt"/>
                <a:ea typeface="+mn-ea"/>
                <a:cs typeface="+mn-cs"/>
              </a:rPr>
              <a:t>capacitá</a:t>
            </a:r>
            <a:r>
              <a:rPr lang="it-IT" sz="1200" kern="1200" dirty="0">
                <a:solidFill>
                  <a:schemeClr val="tx1"/>
                </a:solidFill>
                <a:effectLst/>
                <a:latin typeface="+mn-lt"/>
                <a:ea typeface="+mn-ea"/>
                <a:cs typeface="+mn-cs"/>
              </a:rPr>
              <a:t> antiossidante i campioni sono stati sottoposti ad analisi spettrofotometrica. </a:t>
            </a:r>
          </a:p>
          <a:p>
            <a:pPr lvl="0"/>
            <a:r>
              <a:rPr lang="it-IT" sz="1200" kern="1200" dirty="0">
                <a:solidFill>
                  <a:schemeClr val="tx1"/>
                </a:solidFill>
                <a:effectLst/>
                <a:latin typeface="+mn-lt"/>
                <a:ea typeface="+mn-ea"/>
                <a:cs typeface="+mn-cs"/>
              </a:rPr>
              <a:t>Per l'analisi del </a:t>
            </a:r>
            <a:r>
              <a:rPr lang="it-IT" sz="1200" kern="1200" dirty="0" err="1">
                <a:solidFill>
                  <a:schemeClr val="tx1"/>
                </a:solidFill>
                <a:effectLst/>
                <a:latin typeface="+mn-lt"/>
                <a:ea typeface="+mn-ea"/>
                <a:cs typeface="+mn-cs"/>
              </a:rPr>
              <a:t>cbd</a:t>
            </a:r>
            <a:r>
              <a:rPr lang="it-IT" sz="1200" kern="1200" dirty="0">
                <a:solidFill>
                  <a:schemeClr val="tx1"/>
                </a:solidFill>
                <a:effectLst/>
                <a:latin typeface="+mn-lt"/>
                <a:ea typeface="+mn-ea"/>
                <a:cs typeface="+mn-cs"/>
              </a:rPr>
              <a:t> i campioni sono stati analizzati all’ HPLC-DAD</a:t>
            </a:r>
          </a:p>
          <a:p>
            <a:pPr lvl="0"/>
            <a:r>
              <a:rPr lang="it-IT" sz="1200" kern="1200" dirty="0">
                <a:solidFill>
                  <a:schemeClr val="tx1"/>
                </a:solidFill>
                <a:effectLst/>
                <a:latin typeface="+mn-lt"/>
                <a:ea typeface="+mn-ea"/>
                <a:cs typeface="+mn-cs"/>
              </a:rPr>
              <a:t>L'analisi dei composti organici volatili è stata eseguita con la tecnica SPME utilizzando un gascromatografo associato uno spettrometro di Massa.</a:t>
            </a:r>
          </a:p>
          <a:p>
            <a:r>
              <a:rPr lang="it-IT" sz="1200" kern="1200" dirty="0">
                <a:solidFill>
                  <a:schemeClr val="tx1"/>
                </a:solidFill>
                <a:effectLst/>
                <a:latin typeface="+mn-lt"/>
                <a:ea typeface="+mn-ea"/>
                <a:cs typeface="+mn-cs"/>
              </a:rPr>
              <a:t>Tutti gli esperimenti sono stati eseguiti in triplicato e il risultato rappresenta la media delle tre determinazioni</a:t>
            </a:r>
          </a:p>
          <a:p>
            <a:endParaRPr lang="it-IT" dirty="0"/>
          </a:p>
        </p:txBody>
      </p:sp>
      <p:sp>
        <p:nvSpPr>
          <p:cNvPr id="4" name="Segnaposto numero diapositiva 3"/>
          <p:cNvSpPr>
            <a:spLocks noGrp="1"/>
          </p:cNvSpPr>
          <p:nvPr>
            <p:ph type="sldNum" sz="quarter" idx="10"/>
          </p:nvPr>
        </p:nvSpPr>
        <p:spPr/>
        <p:txBody>
          <a:bodyPr/>
          <a:lstStyle/>
          <a:p>
            <a:fld id="{34DDAE61-9C17-48F9-9907-D518C15DAEB7}" type="slidenum">
              <a:rPr lang="it-IT" smtClean="0"/>
              <a:t>56</a:t>
            </a:fld>
            <a:endParaRPr lang="it-IT"/>
          </a:p>
        </p:txBody>
      </p:sp>
    </p:spTree>
    <p:extLst>
      <p:ext uri="{BB962C8B-B14F-4D97-AF65-F5344CB8AC3E}">
        <p14:creationId xmlns:p14="http://schemas.microsoft.com/office/powerpoint/2010/main" val="3535059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Dal grafico del grado Babo si evince come il contenuto di zuccheri abbia subito un calo quasi parallelo per tutti i campioni a accezione del campione al quale non sono stati aggiunti lieviti selezionati, il campione AC. Durante la prima settimana, per questo campione, il grado zuccherino è rimasto presso </a:t>
            </a:r>
            <a:r>
              <a:rPr lang="it-IT" sz="1200" kern="1200" dirty="0" err="1">
                <a:solidFill>
                  <a:schemeClr val="tx1"/>
                </a:solidFill>
                <a:effectLst/>
                <a:latin typeface="+mn-lt"/>
                <a:ea typeface="+mn-ea"/>
                <a:cs typeface="+mn-cs"/>
              </a:rPr>
              <a:t>piú</a:t>
            </a:r>
            <a:r>
              <a:rPr lang="it-IT" sz="1200" kern="1200" dirty="0">
                <a:solidFill>
                  <a:schemeClr val="tx1"/>
                </a:solidFill>
                <a:effectLst/>
                <a:latin typeface="+mn-lt"/>
                <a:ea typeface="+mn-ea"/>
                <a:cs typeface="+mn-cs"/>
              </a:rPr>
              <a:t> invariato per raggiungere il suo livello minimo solo dopo 5 settimane di fermentazione accostandosi a valori Babo simili ai campioni fermentati con dei lieviti starter selezionati.</a:t>
            </a:r>
          </a:p>
          <a:p>
            <a:endParaRPr lang="it-IT" dirty="0"/>
          </a:p>
        </p:txBody>
      </p:sp>
      <p:sp>
        <p:nvSpPr>
          <p:cNvPr id="4" name="Segnaposto numero diapositiva 3"/>
          <p:cNvSpPr>
            <a:spLocks noGrp="1"/>
          </p:cNvSpPr>
          <p:nvPr>
            <p:ph type="sldNum" sz="quarter" idx="10"/>
          </p:nvPr>
        </p:nvSpPr>
        <p:spPr/>
        <p:txBody>
          <a:bodyPr/>
          <a:lstStyle/>
          <a:p>
            <a:fld id="{34DDAE61-9C17-48F9-9907-D518C15DAEB7}" type="slidenum">
              <a:rPr lang="it-IT" smtClean="0"/>
              <a:t>57</a:t>
            </a:fld>
            <a:endParaRPr lang="it-IT"/>
          </a:p>
        </p:txBody>
      </p:sp>
    </p:spTree>
    <p:extLst>
      <p:ext uri="{BB962C8B-B14F-4D97-AF65-F5344CB8AC3E}">
        <p14:creationId xmlns:p14="http://schemas.microsoft.com/office/powerpoint/2010/main" val="1036410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La riduzione degli zuccheri è strettamente legata ai saccaromiceti che con il loro metabolismo generano alcol e anidride carbonica. </a:t>
            </a:r>
          </a:p>
          <a:p>
            <a:r>
              <a:rPr lang="it-IT" sz="1200" kern="1200" dirty="0">
                <a:solidFill>
                  <a:schemeClr val="tx1"/>
                </a:solidFill>
                <a:effectLst/>
                <a:latin typeface="+mn-lt"/>
                <a:ea typeface="+mn-ea"/>
                <a:cs typeface="+mn-cs"/>
              </a:rPr>
              <a:t>Infatti, simultaneamente alla degradazione zuccherina è stato osservato un innalzamento del grado alcolico. Anche in questo caso possiamo notare come il campione senza lieviti selezionati aggiunti si sia differenziato tra tutti gli altri partendo soltanto dopo una settimana con una produzione significativa di alcol per raggiungere a fine fermentazione un grado alcolico di 12,25, il </a:t>
            </a:r>
            <a:r>
              <a:rPr lang="it-IT" sz="1200" kern="1200" dirty="0" err="1">
                <a:solidFill>
                  <a:schemeClr val="tx1"/>
                </a:solidFill>
                <a:effectLst/>
                <a:latin typeface="+mn-lt"/>
                <a:ea typeface="+mn-ea"/>
                <a:cs typeface="+mn-cs"/>
              </a:rPr>
              <a:t>piú</a:t>
            </a:r>
            <a:r>
              <a:rPr lang="it-IT" sz="1200" kern="1200" dirty="0">
                <a:solidFill>
                  <a:schemeClr val="tx1"/>
                </a:solidFill>
                <a:effectLst/>
                <a:latin typeface="+mn-lt"/>
                <a:ea typeface="+mn-ea"/>
                <a:cs typeface="+mn-cs"/>
              </a:rPr>
              <a:t> basso tra tutti i campioni. </a:t>
            </a:r>
          </a:p>
          <a:p>
            <a:r>
              <a:rPr lang="it-IT" sz="1200" kern="1200" dirty="0">
                <a:solidFill>
                  <a:schemeClr val="tx1"/>
                </a:solidFill>
                <a:effectLst/>
                <a:latin typeface="+mn-lt"/>
                <a:ea typeface="+mn-ea"/>
                <a:cs typeface="+mn-cs"/>
              </a:rPr>
              <a:t>Nel finale i campioni hanno sviluppato un grado alcolico che oscilla tra 12.25 e 13,55% di etanolo.</a:t>
            </a:r>
          </a:p>
          <a:p>
            <a:endParaRPr lang="it-IT" dirty="0"/>
          </a:p>
        </p:txBody>
      </p:sp>
      <p:sp>
        <p:nvSpPr>
          <p:cNvPr id="4" name="Segnaposto numero diapositiva 3"/>
          <p:cNvSpPr>
            <a:spLocks noGrp="1"/>
          </p:cNvSpPr>
          <p:nvPr>
            <p:ph type="sldNum" sz="quarter" idx="10"/>
          </p:nvPr>
        </p:nvSpPr>
        <p:spPr/>
        <p:txBody>
          <a:bodyPr/>
          <a:lstStyle/>
          <a:p>
            <a:fld id="{34DDAE61-9C17-48F9-9907-D518C15DAEB7}" type="slidenum">
              <a:rPr lang="it-IT" smtClean="0"/>
              <a:t>58</a:t>
            </a:fld>
            <a:endParaRPr lang="it-IT"/>
          </a:p>
        </p:txBody>
      </p:sp>
    </p:spTree>
    <p:extLst>
      <p:ext uri="{BB962C8B-B14F-4D97-AF65-F5344CB8AC3E}">
        <p14:creationId xmlns:p14="http://schemas.microsoft.com/office/powerpoint/2010/main" val="2112063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it-IT"/>
              <a:t>Fare clic per modificare lo stile del titolo</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9E309123-4EAF-43BC-913E-C9EBE682440D}" type="datetime1">
              <a:rPr lang="en-US" smtClean="0"/>
              <a:t>2/29/2024</a:t>
            </a:fld>
            <a:endParaRPr lang="en-US" dirty="0"/>
          </a:p>
        </p:txBody>
      </p:sp>
      <p:sp>
        <p:nvSpPr>
          <p:cNvPr id="5" name="Footer Placeholder 4"/>
          <p:cNvSpPr>
            <a:spLocks noGrp="1"/>
          </p:cNvSpPr>
          <p:nvPr>
            <p:ph type="ftr" sz="quarter" idx="11"/>
          </p:nvPr>
        </p:nvSpPr>
        <p:spPr/>
        <p:txBody>
          <a:bodyPr/>
          <a:lstStyle/>
          <a:p>
            <a:r>
              <a:rPr lang="it-IT"/>
              <a:t>Idromele a cura di Rosario Sica</a:t>
            </a:r>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F1B9E7EA-4488-49EB-8EFC-557235D3C78A}" type="datetime1">
              <a:rPr lang="en-US" smtClean="0"/>
              <a:t>2/29/2024</a:t>
            </a:fld>
            <a:endParaRPr lang="en-US" dirty="0"/>
          </a:p>
        </p:txBody>
      </p:sp>
      <p:sp>
        <p:nvSpPr>
          <p:cNvPr id="5" name="Footer Placeholder 4"/>
          <p:cNvSpPr>
            <a:spLocks noGrp="1"/>
          </p:cNvSpPr>
          <p:nvPr>
            <p:ph type="ftr" sz="quarter" idx="11"/>
          </p:nvPr>
        </p:nvSpPr>
        <p:spPr/>
        <p:txBody>
          <a:bodyPr/>
          <a:lstStyle/>
          <a:p>
            <a:r>
              <a:rPr lang="it-IT"/>
              <a:t>Idromele a cura di Rosario Sica</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it-IT"/>
              <a:t>Fare clic per modificare lo stile del titolo</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Fare clic per modificare stili del testo dello schema</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E497DC1A-BDE5-4104-8593-E3D00291E44B}" type="datetime1">
              <a:rPr lang="en-US" smtClean="0"/>
              <a:t>2/29/2024</a:t>
            </a:fld>
            <a:endParaRPr lang="en-US" dirty="0"/>
          </a:p>
        </p:txBody>
      </p:sp>
      <p:sp>
        <p:nvSpPr>
          <p:cNvPr id="5" name="Footer Placeholder 4"/>
          <p:cNvSpPr>
            <a:spLocks noGrp="1"/>
          </p:cNvSpPr>
          <p:nvPr>
            <p:ph type="ftr" sz="quarter" idx="11"/>
          </p:nvPr>
        </p:nvSpPr>
        <p:spPr/>
        <p:txBody>
          <a:bodyPr/>
          <a:lstStyle/>
          <a:p>
            <a:r>
              <a:rPr lang="it-IT"/>
              <a:t>Idromele a cura di Rosario Sica</a:t>
            </a:r>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it-IT"/>
              <a:t>Fare clic per modificare lo stile del titolo</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it-IT"/>
              <a:t>Fare clic per modificare stili del testo dello schema</a:t>
            </a:r>
          </a:p>
        </p:txBody>
      </p:sp>
      <p:sp>
        <p:nvSpPr>
          <p:cNvPr id="5" name="Date Placeholder 4"/>
          <p:cNvSpPr>
            <a:spLocks noGrp="1"/>
          </p:cNvSpPr>
          <p:nvPr>
            <p:ph type="dt" sz="half" idx="10"/>
          </p:nvPr>
        </p:nvSpPr>
        <p:spPr/>
        <p:txBody>
          <a:bodyPr/>
          <a:lstStyle/>
          <a:p>
            <a:fld id="{2A8F59E2-3F95-4C6E-AF27-AE8D9E9125EA}" type="datetime1">
              <a:rPr lang="en-US" smtClean="0"/>
              <a:t>2/29/2024</a:t>
            </a:fld>
            <a:endParaRPr lang="en-US" dirty="0"/>
          </a:p>
        </p:txBody>
      </p:sp>
      <p:sp>
        <p:nvSpPr>
          <p:cNvPr id="6" name="Footer Placeholder 5"/>
          <p:cNvSpPr>
            <a:spLocks noGrp="1"/>
          </p:cNvSpPr>
          <p:nvPr>
            <p:ph type="ftr" sz="quarter" idx="11"/>
          </p:nvPr>
        </p:nvSpPr>
        <p:spPr/>
        <p:txBody>
          <a:bodyPr/>
          <a:lstStyle/>
          <a:p>
            <a:r>
              <a:rPr lang="it-IT"/>
              <a:t>Idromele a cura di Rosario Sica</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it-IT"/>
              <a:t>Fare clic per modificare lo stile del titolo</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Fare clic per modificare stili del testo dello schema</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it-IT"/>
              <a:t>Fare clic per modificare stili del testo dello schema</a:t>
            </a:r>
          </a:p>
        </p:txBody>
      </p:sp>
      <p:sp>
        <p:nvSpPr>
          <p:cNvPr id="5" name="Date Placeholder 4"/>
          <p:cNvSpPr>
            <a:spLocks noGrp="1"/>
          </p:cNvSpPr>
          <p:nvPr>
            <p:ph type="dt" sz="half" idx="10"/>
          </p:nvPr>
        </p:nvSpPr>
        <p:spPr/>
        <p:txBody>
          <a:bodyPr/>
          <a:lstStyle/>
          <a:p>
            <a:fld id="{CF5E49DD-6D9F-4A00-BFD5-B99EDA7DD723}" type="datetime1">
              <a:rPr lang="en-US" smtClean="0"/>
              <a:t>2/29/2024</a:t>
            </a:fld>
            <a:endParaRPr lang="en-US" dirty="0"/>
          </a:p>
        </p:txBody>
      </p:sp>
      <p:sp>
        <p:nvSpPr>
          <p:cNvPr id="6" name="Footer Placeholder 5"/>
          <p:cNvSpPr>
            <a:spLocks noGrp="1"/>
          </p:cNvSpPr>
          <p:nvPr>
            <p:ph type="ftr" sz="quarter" idx="11"/>
          </p:nvPr>
        </p:nvSpPr>
        <p:spPr/>
        <p:txBody>
          <a:bodyPr/>
          <a:lstStyle/>
          <a:p>
            <a:r>
              <a:rPr lang="it-IT"/>
              <a:t>Idromele a cura di Rosario Sica</a:t>
            </a:r>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it-IT"/>
              <a:t>Fare clic per modificare lo stile del titolo</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Fare clic per modificare stili del testo dello schema</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it-IT"/>
              <a:t>Fare clic per modificare stili del testo dello schema</a:t>
            </a:r>
          </a:p>
        </p:txBody>
      </p:sp>
      <p:sp>
        <p:nvSpPr>
          <p:cNvPr id="5" name="Date Placeholder 4"/>
          <p:cNvSpPr>
            <a:spLocks noGrp="1"/>
          </p:cNvSpPr>
          <p:nvPr>
            <p:ph type="dt" sz="half" idx="10"/>
          </p:nvPr>
        </p:nvSpPr>
        <p:spPr/>
        <p:txBody>
          <a:bodyPr/>
          <a:lstStyle/>
          <a:p>
            <a:fld id="{8640BCAE-AEF2-4F70-886F-C7AA04BE15F5}" type="datetime1">
              <a:rPr lang="en-US" smtClean="0"/>
              <a:t>2/29/2024</a:t>
            </a:fld>
            <a:endParaRPr lang="en-US" dirty="0"/>
          </a:p>
        </p:txBody>
      </p:sp>
      <p:sp>
        <p:nvSpPr>
          <p:cNvPr id="6" name="Footer Placeholder 5"/>
          <p:cNvSpPr>
            <a:spLocks noGrp="1"/>
          </p:cNvSpPr>
          <p:nvPr>
            <p:ph type="ftr" sz="quarter" idx="11"/>
          </p:nvPr>
        </p:nvSpPr>
        <p:spPr/>
        <p:txBody>
          <a:bodyPr/>
          <a:lstStyle/>
          <a:p>
            <a:r>
              <a:rPr lang="it-IT"/>
              <a:t>Idromele a cura di Rosario Sica</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ncho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D53B138A-3307-4AA0-852B-76699E8478DC}" type="datetime1">
              <a:rPr lang="en-US" smtClean="0"/>
              <a:t>2/29/2024</a:t>
            </a:fld>
            <a:endParaRPr lang="en-US" dirty="0"/>
          </a:p>
        </p:txBody>
      </p:sp>
      <p:sp>
        <p:nvSpPr>
          <p:cNvPr id="5" name="Footer Placeholder 4"/>
          <p:cNvSpPr>
            <a:spLocks noGrp="1"/>
          </p:cNvSpPr>
          <p:nvPr>
            <p:ph type="ftr" sz="quarter" idx="11"/>
          </p:nvPr>
        </p:nvSpPr>
        <p:spPr/>
        <p:txBody>
          <a:bodyPr/>
          <a:lstStyle/>
          <a:p>
            <a:r>
              <a:rPr lang="it-IT"/>
              <a:t>Idromele a cura di Rosario Sica</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A519D1BD-2D65-4447-9336-715EAD0BE661}" type="datetime1">
              <a:rPr lang="en-US" smtClean="0"/>
              <a:t>2/29/2024</a:t>
            </a:fld>
            <a:endParaRPr lang="en-US" dirty="0"/>
          </a:p>
        </p:txBody>
      </p:sp>
      <p:sp>
        <p:nvSpPr>
          <p:cNvPr id="5" name="Footer Placeholder 4"/>
          <p:cNvSpPr>
            <a:spLocks noGrp="1"/>
          </p:cNvSpPr>
          <p:nvPr>
            <p:ph type="ftr" sz="quarter" idx="11"/>
          </p:nvPr>
        </p:nvSpPr>
        <p:spPr/>
        <p:txBody>
          <a:bodyPr/>
          <a:lstStyle/>
          <a:p>
            <a:r>
              <a:rPr lang="it-IT"/>
              <a:t>Idromele a cura di Rosario Sica</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it-IT"/>
              <a:t>Fare clic per modificare lo stile del titolo</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B8DA1D7-C48A-43C4-8170-7FA0F792BBC7}" type="datetime1">
              <a:rPr lang="en-US" smtClean="0"/>
              <a:t>2/29/2024</a:t>
            </a:fld>
            <a:endParaRPr lang="en-US" dirty="0"/>
          </a:p>
        </p:txBody>
      </p:sp>
      <p:sp>
        <p:nvSpPr>
          <p:cNvPr id="5" name="Footer Placeholder 4"/>
          <p:cNvSpPr>
            <a:spLocks noGrp="1"/>
          </p:cNvSpPr>
          <p:nvPr>
            <p:ph type="ftr" sz="quarter" idx="11"/>
          </p:nvPr>
        </p:nvSpPr>
        <p:spPr/>
        <p:txBody>
          <a:bodyPr/>
          <a:lstStyle/>
          <a:p>
            <a:r>
              <a:rPr lang="it-IT"/>
              <a:t>Idromele a cura di Rosario Sica</a:t>
            </a:r>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FFF3749-FA00-4F49-AD7A-9D4884B07661}" type="datetime1">
              <a:rPr lang="en-US" smtClean="0"/>
              <a:t>2/29/2024</a:t>
            </a:fld>
            <a:endParaRPr lang="en-US" dirty="0"/>
          </a:p>
        </p:txBody>
      </p:sp>
      <p:sp>
        <p:nvSpPr>
          <p:cNvPr id="5" name="Footer Placeholder 4"/>
          <p:cNvSpPr>
            <a:spLocks noGrp="1"/>
          </p:cNvSpPr>
          <p:nvPr>
            <p:ph type="ftr" sz="quarter" idx="11"/>
          </p:nvPr>
        </p:nvSpPr>
        <p:spPr/>
        <p:txBody>
          <a:bodyPr/>
          <a:lstStyle/>
          <a:p>
            <a:r>
              <a:rPr lang="it-IT"/>
              <a:t>Idromele a cura di Rosario Sica</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E46F02A8-18B3-4EBB-A7D7-51671E5D6F1B}" type="datetime1">
              <a:rPr lang="en-US" smtClean="0"/>
              <a:t>2/29/2024</a:t>
            </a:fld>
            <a:endParaRPr lang="en-US" dirty="0"/>
          </a:p>
        </p:txBody>
      </p:sp>
      <p:sp>
        <p:nvSpPr>
          <p:cNvPr id="6" name="Footer Placeholder 5"/>
          <p:cNvSpPr>
            <a:spLocks noGrp="1"/>
          </p:cNvSpPr>
          <p:nvPr>
            <p:ph type="ftr" sz="quarter" idx="11"/>
          </p:nvPr>
        </p:nvSpPr>
        <p:spPr/>
        <p:txBody>
          <a:bodyPr/>
          <a:lstStyle/>
          <a:p>
            <a:r>
              <a:rPr lang="it-IT"/>
              <a:t>Idromele a cura di Rosario Sica</a:t>
            </a:r>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it-IT"/>
              <a:t>Fare clic per modificare lo stile del titolo</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F8F31072-5223-45BF-8A69-A56472F5303F}" type="datetime1">
              <a:rPr lang="en-US" smtClean="0"/>
              <a:t>2/29/2024</a:t>
            </a:fld>
            <a:endParaRPr lang="en-US" dirty="0"/>
          </a:p>
        </p:txBody>
      </p:sp>
      <p:sp>
        <p:nvSpPr>
          <p:cNvPr id="8" name="Footer Placeholder 7"/>
          <p:cNvSpPr>
            <a:spLocks noGrp="1"/>
          </p:cNvSpPr>
          <p:nvPr>
            <p:ph type="ftr" sz="quarter" idx="11"/>
          </p:nvPr>
        </p:nvSpPr>
        <p:spPr/>
        <p:txBody>
          <a:bodyPr/>
          <a:lstStyle/>
          <a:p>
            <a:r>
              <a:rPr lang="it-IT"/>
              <a:t>Idromele a cura di Rosario Sica</a:t>
            </a:r>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Date Placeholder 2"/>
          <p:cNvSpPr>
            <a:spLocks noGrp="1"/>
          </p:cNvSpPr>
          <p:nvPr>
            <p:ph type="dt" sz="half" idx="10"/>
          </p:nvPr>
        </p:nvSpPr>
        <p:spPr/>
        <p:txBody>
          <a:bodyPr/>
          <a:lstStyle/>
          <a:p>
            <a:fld id="{A4D6A7DC-FC9B-45B8-9DBC-3619F2E43FB6}" type="datetime1">
              <a:rPr lang="en-US" smtClean="0"/>
              <a:t>2/29/2024</a:t>
            </a:fld>
            <a:endParaRPr lang="en-US" dirty="0"/>
          </a:p>
        </p:txBody>
      </p:sp>
      <p:sp>
        <p:nvSpPr>
          <p:cNvPr id="4" name="Footer Placeholder 3"/>
          <p:cNvSpPr>
            <a:spLocks noGrp="1"/>
          </p:cNvSpPr>
          <p:nvPr>
            <p:ph type="ftr" sz="quarter" idx="11"/>
          </p:nvPr>
        </p:nvSpPr>
        <p:spPr/>
        <p:txBody>
          <a:bodyPr/>
          <a:lstStyle/>
          <a:p>
            <a:r>
              <a:rPr lang="it-IT"/>
              <a:t>Idromele a cura di Rosario Sica</a:t>
            </a:r>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A835F5-B53D-414B-850A-FEC87E191F04}" type="datetime1">
              <a:rPr lang="en-US" smtClean="0"/>
              <a:t>2/29/2024</a:t>
            </a:fld>
            <a:endParaRPr lang="en-US" dirty="0"/>
          </a:p>
        </p:txBody>
      </p:sp>
      <p:sp>
        <p:nvSpPr>
          <p:cNvPr id="3" name="Footer Placeholder 2"/>
          <p:cNvSpPr>
            <a:spLocks noGrp="1"/>
          </p:cNvSpPr>
          <p:nvPr>
            <p:ph type="ftr" sz="quarter" idx="11"/>
          </p:nvPr>
        </p:nvSpPr>
        <p:spPr/>
        <p:txBody>
          <a:bodyPr/>
          <a:lstStyle/>
          <a:p>
            <a:r>
              <a:rPr lang="it-IT"/>
              <a:t>Idromele a cura di Rosario Sica</a:t>
            </a:r>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it-IT"/>
              <a:t>Fare clic per modificare lo stile del titolo</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B7D0BDE3-E751-420D-943D-AE1B925C201C}" type="datetime1">
              <a:rPr lang="en-US" smtClean="0"/>
              <a:t>2/29/2024</a:t>
            </a:fld>
            <a:endParaRPr lang="en-US" dirty="0"/>
          </a:p>
        </p:txBody>
      </p:sp>
      <p:sp>
        <p:nvSpPr>
          <p:cNvPr id="6" name="Footer Placeholder 5"/>
          <p:cNvSpPr>
            <a:spLocks noGrp="1"/>
          </p:cNvSpPr>
          <p:nvPr>
            <p:ph type="ftr" sz="quarter" idx="11"/>
          </p:nvPr>
        </p:nvSpPr>
        <p:spPr/>
        <p:txBody>
          <a:bodyPr/>
          <a:lstStyle/>
          <a:p>
            <a:r>
              <a:rPr lang="it-IT"/>
              <a:t>Idromele a cura di Rosario Sica</a:t>
            </a:r>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8511279B-E437-46E6-A4E3-88CC8A3A451A}" type="datetime1">
              <a:rPr lang="en-US" smtClean="0"/>
              <a:t>2/29/2024</a:t>
            </a:fld>
            <a:endParaRPr lang="en-US" dirty="0"/>
          </a:p>
        </p:txBody>
      </p:sp>
      <p:sp>
        <p:nvSpPr>
          <p:cNvPr id="6" name="Footer Placeholder 5"/>
          <p:cNvSpPr>
            <a:spLocks noGrp="1"/>
          </p:cNvSpPr>
          <p:nvPr>
            <p:ph type="ftr" sz="quarter" idx="11"/>
          </p:nvPr>
        </p:nvSpPr>
        <p:spPr/>
        <p:txBody>
          <a:bodyPr/>
          <a:lstStyle/>
          <a:p>
            <a:r>
              <a:rPr lang="it-IT"/>
              <a:t>Idromele a cura di Rosario Sica</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558AACDC-16E6-463A-91D8-6E593B5C1D95}" type="datetime1">
              <a:rPr lang="en-US" smtClean="0"/>
              <a:t>2/29/2024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it-IT"/>
              <a:t>Idromele a cura di Rosario Sica</a:t>
            </a:r>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sldNum="0" hd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it.wikipedia.org/wiki/Zucchero" TargetMode="External"/><Relationship Id="rId7" Type="http://schemas.openxmlformats.org/officeDocument/2006/relationships/image" Target="../media/image17.jpeg"/><Relationship Id="rId2" Type="http://schemas.openxmlformats.org/officeDocument/2006/relationships/hyperlink" Target="https://it.wikipedia.org/wiki/Densimetro" TargetMode="Externa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hyperlink" Target="https://it.wikipedia.org/wiki/Grado_alcolico" TargetMode="External"/><Relationship Id="rId4" Type="http://schemas.openxmlformats.org/officeDocument/2006/relationships/hyperlink" Target="https://it.wikipedia.org/wiki/Mosto"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1.jpeg"/></Relationships>
</file>

<file path=ppt/slides/_rels/slide3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1.jpeg"/></Relationships>
</file>

<file path=ppt/slides/_rels/slide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4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7"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jpg"/></Relationships>
</file>

<file path=ppt/slides/_rels/slide54.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6.png"/><Relationship Id="rId7" Type="http://schemas.openxmlformats.org/officeDocument/2006/relationships/image" Target="../media/image71.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0.png"/><Relationship Id="rId11" Type="http://schemas.openxmlformats.org/officeDocument/2006/relationships/image" Target="../media/image74.png"/><Relationship Id="rId5" Type="http://schemas.openxmlformats.org/officeDocument/2006/relationships/image" Target="../media/image69.jpeg"/><Relationship Id="rId10" Type="http://schemas.openxmlformats.org/officeDocument/2006/relationships/image" Target="../media/image11.png"/><Relationship Id="rId4" Type="http://schemas.openxmlformats.org/officeDocument/2006/relationships/image" Target="../media/image68.png"/><Relationship Id="rId9" Type="http://schemas.openxmlformats.org/officeDocument/2006/relationships/image" Target="../media/image73.jpg"/></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5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66.png"/><Relationship Id="rId7" Type="http://schemas.openxmlformats.org/officeDocument/2006/relationships/image" Target="../media/image7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6.jpg"/><Relationship Id="rId5" Type="http://schemas.openxmlformats.org/officeDocument/2006/relationships/image" Target="../media/image75.jpeg"/><Relationship Id="rId10" Type="http://schemas.microsoft.com/office/2007/relationships/hdphoto" Target="../media/hdphoto4.wdp"/><Relationship Id="rId4" Type="http://schemas.openxmlformats.org/officeDocument/2006/relationships/image" Target="../media/image68.png"/><Relationship Id="rId9" Type="http://schemas.openxmlformats.org/officeDocument/2006/relationships/image" Target="../media/image78.png"/></Relationships>
</file>

<file path=ppt/slides/_rels/slide5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68.png"/></Relationships>
</file>

<file path=ppt/slides/_rels/slide5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68.png"/></Relationships>
</file>

<file path=ppt/slides/_rels/slide5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image" Target="../media/image68.png"/></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79.png"/><Relationship Id="rId4" Type="http://schemas.openxmlformats.org/officeDocument/2006/relationships/image" Target="../media/image68.png"/></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image" Target="../media/image68.png"/></Relationships>
</file>

<file path=ppt/slides/_rels/slide6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chart" Target="../charts/chart5.xml"/><Relationship Id="rId4" Type="http://schemas.openxmlformats.org/officeDocument/2006/relationships/image" Target="../media/image68.png"/></Relationships>
</file>

<file path=ppt/slides/_rels/slide6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80.png"/><Relationship Id="rId4"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66.png"/><Relationship Id="rId7" Type="http://schemas.microsoft.com/office/2007/relationships/hdphoto" Target="../media/hdphoto6.wdp"/><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81.png"/><Relationship Id="rId5" Type="http://schemas.openxmlformats.org/officeDocument/2006/relationships/image" Target="../media/image53.jpg"/><Relationship Id="rId4" Type="http://schemas.openxmlformats.org/officeDocument/2006/relationships/image" Target="../media/image68.png"/></Relationships>
</file>

<file path=ppt/slides/_rels/slide65.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2.png"/><Relationship Id="rId5" Type="http://schemas.openxmlformats.org/officeDocument/2006/relationships/image" Target="../media/image68.png"/><Relationship Id="rId4" Type="http://schemas.openxmlformats.org/officeDocument/2006/relationships/image" Target="../media/image66.png"/></Relationships>
</file>

<file path=ppt/slides/_rels/slide6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83.jpeg"/><Relationship Id="rId5" Type="http://schemas.openxmlformats.org/officeDocument/2006/relationships/image" Target="../media/image70.png"/><Relationship Id="rId4" Type="http://schemas.openxmlformats.org/officeDocument/2006/relationships/image" Target="../media/image6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795690" y="3198686"/>
            <a:ext cx="9302185" cy="2262781"/>
          </a:xfrm>
        </p:spPr>
        <p:txBody>
          <a:bodyPr>
            <a:normAutofit fontScale="90000"/>
          </a:bodyPr>
          <a:lstStyle/>
          <a:p>
            <a:br>
              <a:rPr lang="de-DE" sz="5400" dirty="0"/>
            </a:br>
            <a:br>
              <a:rPr lang="de-DE" sz="5400" dirty="0"/>
            </a:br>
            <a:r>
              <a:rPr lang="de-DE" b="1" dirty="0" err="1"/>
              <a:t>Fermentazione</a:t>
            </a:r>
            <a:r>
              <a:rPr lang="de-DE" b="1" dirty="0"/>
              <a:t> </a:t>
            </a:r>
            <a:r>
              <a:rPr lang="de-DE" b="1" dirty="0" err="1"/>
              <a:t>Idromele</a:t>
            </a:r>
            <a:r>
              <a:rPr lang="de-DE" b="1" dirty="0"/>
              <a:t> </a:t>
            </a:r>
            <a:br>
              <a:rPr lang="de-DE" b="1" dirty="0"/>
            </a:br>
            <a:r>
              <a:rPr lang="de-DE" sz="4000" dirty="0"/>
              <a:t>2024</a:t>
            </a:r>
            <a:br>
              <a:rPr lang="de-DE" sz="4000" dirty="0"/>
            </a:br>
            <a:br>
              <a:rPr lang="de-DE" sz="4000" dirty="0"/>
            </a:br>
            <a:endParaRPr lang="it-IT" sz="4000" dirty="0"/>
          </a:p>
        </p:txBody>
      </p:sp>
      <p:sp>
        <p:nvSpPr>
          <p:cNvPr id="3" name="Sottotitolo 2"/>
          <p:cNvSpPr>
            <a:spLocks noGrp="1"/>
          </p:cNvSpPr>
          <p:nvPr>
            <p:ph type="subTitle" idx="1"/>
          </p:nvPr>
        </p:nvSpPr>
        <p:spPr>
          <a:xfrm>
            <a:off x="2589212" y="6294858"/>
            <a:ext cx="8915399" cy="1126283"/>
          </a:xfrm>
        </p:spPr>
        <p:txBody>
          <a:bodyPr/>
          <a:lstStyle/>
          <a:p>
            <a:r>
              <a:rPr lang="de-DE" dirty="0"/>
              <a:t>Rosario Sica - </a:t>
            </a:r>
            <a:r>
              <a:rPr lang="it-IT" dirty="0" err="1">
                <a:latin typeface="Times New Roman" panose="02020603050405020304" pitchFamily="18" charset="0"/>
                <a:cs typeface="Times New Roman" panose="02020603050405020304" pitchFamily="18" charset="0"/>
              </a:rPr>
              <a:t>Master’s</a:t>
            </a:r>
            <a:r>
              <a:rPr lang="it-IT" dirty="0">
                <a:latin typeface="Times New Roman" panose="02020603050405020304" pitchFamily="18" charset="0"/>
                <a:cs typeface="Times New Roman" panose="02020603050405020304" pitchFamily="18" charset="0"/>
              </a:rPr>
              <a:t> Degree In Food Science And Technologies</a:t>
            </a:r>
          </a:p>
          <a:p>
            <a:endParaRPr lang="it-IT" dirty="0"/>
          </a:p>
        </p:txBody>
      </p:sp>
    </p:spTree>
    <p:extLst>
      <p:ext uri="{BB962C8B-B14F-4D97-AF65-F5344CB8AC3E}">
        <p14:creationId xmlns:p14="http://schemas.microsoft.com/office/powerpoint/2010/main" val="7854739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p:cNvSpPr txBox="1"/>
          <p:nvPr/>
        </p:nvSpPr>
        <p:spPr>
          <a:xfrm>
            <a:off x="4901952" y="250143"/>
            <a:ext cx="2519471" cy="461665"/>
          </a:xfrm>
          <a:prstGeom prst="rect">
            <a:avLst/>
          </a:prstGeom>
          <a:noFill/>
        </p:spPr>
        <p:txBody>
          <a:bodyPr wrap="none" rtlCol="0">
            <a:spAutoFit/>
          </a:bodyPr>
          <a:lstStyle/>
          <a:p>
            <a:pPr algn="ctr"/>
            <a:r>
              <a:rPr lang="de-DE" sz="2400" b="1" dirty="0">
                <a:solidFill>
                  <a:schemeClr val="accent6">
                    <a:lumMod val="75000"/>
                  </a:schemeClr>
                </a:solidFill>
                <a:latin typeface="Times New Roman" panose="02020603050405020304" pitchFamily="18" charset="0"/>
                <a:cs typeface="Times New Roman" panose="02020603050405020304" pitchFamily="18" charset="0"/>
              </a:rPr>
              <a:t>Mead - </a:t>
            </a:r>
            <a:r>
              <a:rPr lang="de-DE" sz="2400" b="1" dirty="0" err="1">
                <a:solidFill>
                  <a:schemeClr val="accent6">
                    <a:lumMod val="75000"/>
                  </a:schemeClr>
                </a:solidFill>
                <a:latin typeface="Times New Roman" panose="02020603050405020304" pitchFamily="18" charset="0"/>
                <a:cs typeface="Times New Roman" panose="02020603050405020304" pitchFamily="18" charset="0"/>
              </a:rPr>
              <a:t>Hydromel</a:t>
            </a:r>
            <a:endParaRPr lang="it-IT" sz="2400" b="1" dirty="0">
              <a:solidFill>
                <a:schemeClr val="accent6">
                  <a:lumMod val="75000"/>
                </a:schemeClr>
              </a:solidFill>
              <a:latin typeface="Times New Roman" panose="02020603050405020304" pitchFamily="18" charset="0"/>
              <a:cs typeface="Times New Roman" panose="02020603050405020304" pitchFamily="18" charset="0"/>
            </a:endParaRPr>
          </a:p>
        </p:txBody>
      </p:sp>
      <p:grpSp>
        <p:nvGrpSpPr>
          <p:cNvPr id="3" name="Gruppo 2"/>
          <p:cNvGrpSpPr>
            <a:grpSpLocks noChangeAspect="1"/>
          </p:cNvGrpSpPr>
          <p:nvPr/>
        </p:nvGrpSpPr>
        <p:grpSpPr>
          <a:xfrm>
            <a:off x="1931977" y="887392"/>
            <a:ext cx="8267087" cy="2643411"/>
            <a:chOff x="372403" y="2306698"/>
            <a:chExt cx="11151918" cy="3565840"/>
          </a:xfrm>
        </p:grpSpPr>
        <p:pic>
          <p:nvPicPr>
            <p:cNvPr id="8" name="Immagine 7"/>
            <p:cNvPicPr>
              <a:picLocks noChangeAspect="1"/>
            </p:cNvPicPr>
            <p:nvPr/>
          </p:nvPicPr>
          <p:blipFill>
            <a:blip r:embed="rId3"/>
            <a:stretch>
              <a:fillRect/>
            </a:stretch>
          </p:blipFill>
          <p:spPr>
            <a:xfrm>
              <a:off x="372403" y="2692835"/>
              <a:ext cx="2510016" cy="2768053"/>
            </a:xfrm>
            <a:prstGeom prst="rect">
              <a:avLst/>
            </a:prstGeom>
          </p:spPr>
        </p:pic>
        <p:pic>
          <p:nvPicPr>
            <p:cNvPr id="13" name="Immagine 12"/>
            <p:cNvPicPr>
              <a:picLocks noChangeAspect="1"/>
            </p:cNvPicPr>
            <p:nvPr/>
          </p:nvPicPr>
          <p:blipFill rotWithShape="1">
            <a:blip r:embed="rId4">
              <a:extLst>
                <a:ext uri="{BEBA8EAE-BF5A-486C-A8C5-ECC9F3942E4B}">
                  <a14:imgProps xmlns:a14="http://schemas.microsoft.com/office/drawing/2010/main">
                    <a14:imgLayer r:embed="rId5">
                      <a14:imgEffect>
                        <a14:backgroundRemoval t="9322" b="83895" l="10000" r="90000"/>
                      </a14:imgEffect>
                      <a14:imgEffect>
                        <a14:brightnessContrast bright="20000" contrast="40000"/>
                      </a14:imgEffect>
                    </a14:imgLayer>
                  </a14:imgProps>
                </a:ext>
              </a:extLst>
            </a:blip>
            <a:srcRect l="14639" t="5596" b="15983"/>
            <a:stretch/>
          </p:blipFill>
          <p:spPr>
            <a:xfrm>
              <a:off x="8466236" y="2306698"/>
              <a:ext cx="3058085" cy="3210951"/>
            </a:xfrm>
            <a:prstGeom prst="rect">
              <a:avLst/>
            </a:prstGeom>
          </p:spPr>
        </p:pic>
        <p:sp>
          <p:nvSpPr>
            <p:cNvPr id="14" name="Parentesi graffa aperta 13"/>
            <p:cNvSpPr/>
            <p:nvPr/>
          </p:nvSpPr>
          <p:spPr>
            <a:xfrm>
              <a:off x="3131867" y="3028446"/>
              <a:ext cx="1129553" cy="2078852"/>
            </a:xfrm>
            <a:prstGeom prst="leftBrace">
              <a:avLst/>
            </a:prstGeom>
            <a:ln w="28575">
              <a:solidFill>
                <a:schemeClr val="accent6">
                  <a:lumMod val="60000"/>
                  <a:lumOff val="40000"/>
                </a:schemeClr>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it-IT">
                <a:ln>
                  <a:solidFill>
                    <a:schemeClr val="accent6">
                      <a:lumMod val="60000"/>
                      <a:lumOff val="40000"/>
                    </a:schemeClr>
                  </a:solidFill>
                </a:ln>
                <a:solidFill>
                  <a:srgbClr val="00B050"/>
                </a:solidFill>
              </a:endParaRPr>
            </a:p>
          </p:txBody>
        </p:sp>
        <p:sp>
          <p:nvSpPr>
            <p:cNvPr id="15" name="CasellaDiTesto 14"/>
            <p:cNvSpPr txBox="1"/>
            <p:nvPr/>
          </p:nvSpPr>
          <p:spPr>
            <a:xfrm>
              <a:off x="3835799" y="3130141"/>
              <a:ext cx="1637352" cy="1868295"/>
            </a:xfrm>
            <a:prstGeom prst="rect">
              <a:avLst/>
            </a:prstGeom>
            <a:noFill/>
          </p:spPr>
          <p:txBody>
            <a:bodyPr wrap="none" rtlCol="0">
              <a:spAutoFit/>
            </a:bodyPr>
            <a:lstStyle/>
            <a:p>
              <a:r>
                <a:rPr lang="it-IT" sz="2800" dirty="0" err="1">
                  <a:latin typeface="CentSchbkCyrill BT" panose="02040603050705020303" pitchFamily="18" charset="-52"/>
                </a:rPr>
                <a:t>Honey</a:t>
              </a:r>
              <a:endParaRPr lang="it-IT" sz="2800" dirty="0">
                <a:latin typeface="CentSchbkCyrill BT" panose="02040603050705020303" pitchFamily="18" charset="-52"/>
              </a:endParaRPr>
            </a:p>
            <a:p>
              <a:r>
                <a:rPr lang="it-IT" sz="2800" dirty="0">
                  <a:latin typeface="CentSchbkCyrill BT" panose="02040603050705020303" pitchFamily="18" charset="-52"/>
                </a:rPr>
                <a:t>Water</a:t>
              </a:r>
            </a:p>
            <a:p>
              <a:r>
                <a:rPr lang="it-IT" sz="2800" dirty="0" err="1">
                  <a:latin typeface="CentSchbkCyrill BT" panose="02040603050705020303" pitchFamily="18" charset="-52"/>
                </a:rPr>
                <a:t>Yeast</a:t>
              </a:r>
              <a:endParaRPr lang="it-IT" sz="2800" dirty="0">
                <a:latin typeface="CentSchbkCyrill BT" panose="02040603050705020303" pitchFamily="18" charset="-52"/>
              </a:endParaRPr>
            </a:p>
          </p:txBody>
        </p:sp>
        <p:cxnSp>
          <p:nvCxnSpPr>
            <p:cNvPr id="18" name="Connettore 2 17"/>
            <p:cNvCxnSpPr/>
            <p:nvPr/>
          </p:nvCxnSpPr>
          <p:spPr>
            <a:xfrm>
              <a:off x="5989919" y="3962580"/>
              <a:ext cx="2865178" cy="5134"/>
            </a:xfrm>
            <a:prstGeom prst="straightConnector1">
              <a:avLst/>
            </a:prstGeom>
            <a:ln w="5715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CasellaDiTesto 19"/>
            <p:cNvSpPr txBox="1"/>
            <p:nvPr/>
          </p:nvSpPr>
          <p:spPr>
            <a:xfrm>
              <a:off x="5890006" y="3320325"/>
              <a:ext cx="2668807" cy="622765"/>
            </a:xfrm>
            <a:prstGeom prst="rect">
              <a:avLst/>
            </a:prstGeom>
            <a:noFill/>
          </p:spPr>
          <p:txBody>
            <a:bodyPr wrap="none" rtlCol="0">
              <a:spAutoFit/>
            </a:bodyPr>
            <a:lstStyle/>
            <a:p>
              <a:r>
                <a:rPr lang="it-IT" sz="2400" b="1" dirty="0">
                  <a:latin typeface="Times New Roman" panose="02020603050405020304" pitchFamily="18" charset="0"/>
                  <a:cs typeface="Times New Roman" panose="02020603050405020304" pitchFamily="18" charset="0"/>
                </a:rPr>
                <a:t>Fermentation</a:t>
              </a:r>
            </a:p>
          </p:txBody>
        </p:sp>
        <p:sp>
          <p:nvSpPr>
            <p:cNvPr id="21" name="CasellaDiTesto 20"/>
            <p:cNvSpPr txBox="1"/>
            <p:nvPr/>
          </p:nvSpPr>
          <p:spPr>
            <a:xfrm>
              <a:off x="9520712" y="5321822"/>
              <a:ext cx="1237130" cy="550716"/>
            </a:xfrm>
            <a:prstGeom prst="rect">
              <a:avLst/>
            </a:prstGeom>
            <a:noFill/>
          </p:spPr>
          <p:txBody>
            <a:bodyPr wrap="square" rtlCol="0">
              <a:spAutoFit/>
            </a:bodyPr>
            <a:lstStyle/>
            <a:p>
              <a:endParaRPr lang="it-IT" sz="2400" b="1" dirty="0">
                <a:latin typeface="Comic Sans MS" panose="030F0702030302020204" pitchFamily="66" charset="0"/>
              </a:endParaRPr>
            </a:p>
          </p:txBody>
        </p:sp>
      </p:grpSp>
      <p:graphicFrame>
        <p:nvGraphicFramePr>
          <p:cNvPr id="16" name="Tabella 15"/>
          <p:cNvGraphicFramePr>
            <a:graphicFrameLocks noGrp="1"/>
          </p:cNvGraphicFramePr>
          <p:nvPr/>
        </p:nvGraphicFramePr>
        <p:xfrm>
          <a:off x="92764" y="3370029"/>
          <a:ext cx="5940000" cy="3078480"/>
        </p:xfrm>
        <a:graphic>
          <a:graphicData uri="http://schemas.openxmlformats.org/drawingml/2006/table">
            <a:tbl>
              <a:tblPr firstRow="1" bandRow="1">
                <a:tableStyleId>{912C8C85-51F0-491E-9774-3900AFEF0FD7}</a:tableStyleId>
              </a:tblPr>
              <a:tblGrid>
                <a:gridCol w="2970000">
                  <a:extLst>
                    <a:ext uri="{9D8B030D-6E8A-4147-A177-3AD203B41FA5}">
                      <a16:colId xmlns:a16="http://schemas.microsoft.com/office/drawing/2014/main" val="20000"/>
                    </a:ext>
                  </a:extLst>
                </a:gridCol>
                <a:gridCol w="2970000">
                  <a:extLst>
                    <a:ext uri="{9D8B030D-6E8A-4147-A177-3AD203B41FA5}">
                      <a16:colId xmlns:a16="http://schemas.microsoft.com/office/drawing/2014/main" val="20001"/>
                    </a:ext>
                  </a:extLst>
                </a:gridCol>
              </a:tblGrid>
              <a:tr h="342944">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2000" dirty="0">
                          <a:latin typeface="Times New Roman" panose="02020603050405020304" pitchFamily="18" charset="0"/>
                          <a:cs typeface="Times New Roman" panose="02020603050405020304" pitchFamily="18" charset="0"/>
                        </a:rPr>
                        <a:t>Honey</a:t>
                      </a:r>
                    </a:p>
                  </a:txBody>
                  <a:tcPr/>
                </a:tc>
                <a:tc hMerge="1">
                  <a:txBody>
                    <a:bodyPr/>
                    <a:lstStyle/>
                    <a:p>
                      <a:endParaRPr lang="it-IT" dirty="0"/>
                    </a:p>
                  </a:txBody>
                  <a:tcPr/>
                </a:tc>
                <a:extLst>
                  <a:ext uri="{0D108BD9-81ED-4DB2-BD59-A6C34878D82A}">
                    <a16:rowId xmlns:a16="http://schemas.microsoft.com/office/drawing/2014/main" val="10000"/>
                  </a:ext>
                </a:extLst>
              </a:tr>
              <a:tr h="3429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2000" dirty="0">
                          <a:latin typeface="Times New Roman" panose="02020603050405020304" pitchFamily="18" charset="0"/>
                          <a:cs typeface="Times New Roman" panose="02020603050405020304" pitchFamily="18" charset="0"/>
                        </a:rPr>
                        <a:t>Sugars</a:t>
                      </a:r>
                    </a:p>
                  </a:txBody>
                  <a:tcPr/>
                </a:tc>
                <a:tc>
                  <a:txBody>
                    <a:bodyPr/>
                    <a:lstStyle/>
                    <a:p>
                      <a:pPr algn="ctr"/>
                      <a:r>
                        <a:rPr lang="de-DE" sz="2000" dirty="0">
                          <a:latin typeface="Times New Roman" panose="02020603050405020304" pitchFamily="18" charset="0"/>
                          <a:cs typeface="Times New Roman" panose="02020603050405020304" pitchFamily="18" charset="0"/>
                        </a:rPr>
                        <a:t>70-80%</a:t>
                      </a:r>
                      <a:endParaRPr lang="it-IT" sz="20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3429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2000" dirty="0" err="1">
                          <a:latin typeface="Times New Roman" panose="02020603050405020304" pitchFamily="18" charset="0"/>
                          <a:cs typeface="Times New Roman" panose="02020603050405020304" pitchFamily="18" charset="0"/>
                        </a:rPr>
                        <a:t>Moisture</a:t>
                      </a:r>
                      <a:endParaRPr lang="de-DE" sz="2000" dirty="0">
                        <a:latin typeface="Times New Roman" panose="02020603050405020304" pitchFamily="18" charset="0"/>
                        <a:cs typeface="Times New Roman" panose="02020603050405020304" pitchFamily="18" charset="0"/>
                      </a:endParaRPr>
                    </a:p>
                  </a:txBody>
                  <a:tcPr/>
                </a:tc>
                <a:tc>
                  <a:txBody>
                    <a:bodyPr/>
                    <a:lstStyle/>
                    <a:p>
                      <a:pPr algn="ctr"/>
                      <a:r>
                        <a:rPr lang="de-DE" sz="2000" dirty="0">
                          <a:latin typeface="Times New Roman" panose="02020603050405020304" pitchFamily="18" charset="0"/>
                          <a:cs typeface="Times New Roman" panose="02020603050405020304" pitchFamily="18" charset="0"/>
                        </a:rPr>
                        <a:t>20-25%</a:t>
                      </a:r>
                      <a:endParaRPr lang="it-IT" sz="20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3429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2000" dirty="0">
                          <a:latin typeface="Times New Roman" panose="02020603050405020304" pitchFamily="18" charset="0"/>
                          <a:cs typeface="Times New Roman" panose="02020603050405020304" pitchFamily="18" charset="0"/>
                        </a:rPr>
                        <a:t>Proteins</a:t>
                      </a:r>
                    </a:p>
                  </a:txBody>
                  <a:tcPr/>
                </a:tc>
                <a:tc>
                  <a:txBody>
                    <a:bodyPr/>
                    <a:lstStyle/>
                    <a:p>
                      <a:pPr algn="ctr"/>
                      <a:r>
                        <a:rPr lang="it-IT" sz="2000" dirty="0">
                          <a:latin typeface="Times New Roman" panose="02020603050405020304" pitchFamily="18" charset="0"/>
                          <a:cs typeface="Times New Roman" panose="02020603050405020304" pitchFamily="18" charset="0"/>
                        </a:rPr>
                        <a:t>0.2% (w/v)</a:t>
                      </a:r>
                    </a:p>
                  </a:txBody>
                  <a:tcPr/>
                </a:tc>
                <a:extLst>
                  <a:ext uri="{0D108BD9-81ED-4DB2-BD59-A6C34878D82A}">
                    <a16:rowId xmlns:a16="http://schemas.microsoft.com/office/drawing/2014/main" val="10003"/>
                  </a:ext>
                </a:extLst>
              </a:tr>
              <a:tr h="3429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2000" dirty="0">
                          <a:latin typeface="Times New Roman" panose="02020603050405020304" pitchFamily="18" charset="0"/>
                          <a:cs typeface="Times New Roman" panose="02020603050405020304" pitchFamily="18" charset="0"/>
                        </a:rPr>
                        <a:t>Ash</a:t>
                      </a:r>
                    </a:p>
                  </a:txBody>
                  <a:tcPr/>
                </a:tc>
                <a:tc>
                  <a:txBody>
                    <a:bodyPr/>
                    <a:lstStyle/>
                    <a:p>
                      <a:pPr algn="ctr"/>
                      <a:r>
                        <a:rPr lang="de-DE" sz="2000" dirty="0">
                          <a:latin typeface="Times New Roman" panose="02020603050405020304" pitchFamily="18" charset="0"/>
                          <a:cs typeface="Times New Roman" panose="02020603050405020304" pitchFamily="18" charset="0"/>
                        </a:rPr>
                        <a:t>0.1-0.2%</a:t>
                      </a:r>
                      <a:endParaRPr lang="it-IT" sz="20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r h="3429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2000" dirty="0">
                          <a:latin typeface="Times New Roman" panose="02020603050405020304" pitchFamily="18" charset="0"/>
                          <a:cs typeface="Times New Roman" panose="02020603050405020304" pitchFamily="18" charset="0"/>
                        </a:rPr>
                        <a:t>pH</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2000" dirty="0">
                          <a:latin typeface="Times New Roman" panose="02020603050405020304" pitchFamily="18" charset="0"/>
                          <a:cs typeface="Times New Roman" panose="02020603050405020304" pitchFamily="18" charset="0"/>
                        </a:rPr>
                        <a:t>3.8-4.7</a:t>
                      </a:r>
                    </a:p>
                  </a:txBody>
                  <a:tcPr/>
                </a:tc>
                <a:extLst>
                  <a:ext uri="{0D108BD9-81ED-4DB2-BD59-A6C34878D82A}">
                    <a16:rowId xmlns:a16="http://schemas.microsoft.com/office/drawing/2014/main" val="10005"/>
                  </a:ext>
                </a:extLst>
              </a:tr>
              <a:tr h="273902">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400" dirty="0">
                          <a:latin typeface="Times New Roman" panose="02020603050405020304" pitchFamily="18" charset="0"/>
                          <a:cs typeface="Times New Roman" panose="02020603050405020304" pitchFamily="18" charset="0"/>
                        </a:rPr>
                        <a:t>(Roldán </a:t>
                      </a:r>
                      <a:r>
                        <a:rPr lang="de-DE" sz="1400" i="1" dirty="0">
                          <a:latin typeface="Times New Roman" panose="02020603050405020304" pitchFamily="18" charset="0"/>
                          <a:cs typeface="Times New Roman" panose="02020603050405020304" pitchFamily="18" charset="0"/>
                        </a:rPr>
                        <a:t>et </a:t>
                      </a:r>
                      <a:r>
                        <a:rPr lang="de-DE" sz="1400" i="1">
                          <a:latin typeface="Times New Roman" panose="02020603050405020304" pitchFamily="18" charset="0"/>
                          <a:cs typeface="Times New Roman" panose="02020603050405020304" pitchFamily="18" charset="0"/>
                        </a:rPr>
                        <a:t>al</a:t>
                      </a:r>
                      <a:r>
                        <a:rPr lang="de-DE" sz="1400">
                          <a:latin typeface="Times New Roman" panose="02020603050405020304" pitchFamily="18" charset="0"/>
                          <a:cs typeface="Times New Roman" panose="02020603050405020304" pitchFamily="18" charset="0"/>
                        </a:rPr>
                        <a:t>., </a:t>
                      </a:r>
                      <a:r>
                        <a:rPr lang="de-DE" sz="1400" dirty="0">
                          <a:latin typeface="Times New Roman" panose="02020603050405020304" pitchFamily="18" charset="0"/>
                          <a:cs typeface="Times New Roman" panose="02020603050405020304" pitchFamily="18" charset="0"/>
                        </a:rPr>
                        <a:t>2011)</a:t>
                      </a:r>
                      <a:endParaRPr lang="it-IT" sz="1400" dirty="0">
                        <a:latin typeface="Times New Roman" panose="02020603050405020304" pitchFamily="18" charset="0"/>
                        <a:cs typeface="Times New Roman" panose="02020603050405020304" pitchFamily="18" charset="0"/>
                      </a:endParaRPr>
                    </a:p>
                  </a:txBody>
                  <a:tcPr/>
                </a:tc>
                <a:tc hMerge="1">
                  <a:txBody>
                    <a:bodyPr/>
                    <a:lstStyle/>
                    <a:p>
                      <a:endParaRPr lang="it-IT" dirty="0"/>
                    </a:p>
                  </a:txBody>
                  <a:tcPr/>
                </a:tc>
                <a:extLst>
                  <a:ext uri="{0D108BD9-81ED-4DB2-BD59-A6C34878D82A}">
                    <a16:rowId xmlns:a16="http://schemas.microsoft.com/office/drawing/2014/main" val="10006"/>
                  </a:ext>
                </a:extLst>
              </a:tr>
              <a:tr h="3429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imes New Roman" panose="02020603050405020304" pitchFamily="18" charset="0"/>
                          <a:cs typeface="Times New Roman" panose="02020603050405020304" pitchFamily="18" charset="0"/>
                        </a:rPr>
                        <a:t>Flavonoids</a:t>
                      </a:r>
                      <a:endParaRPr lang="de-DE" sz="2000" dirty="0">
                        <a:latin typeface="Times New Roman" panose="02020603050405020304" pitchFamily="18" charset="0"/>
                        <a:cs typeface="Times New Roman" panose="02020603050405020304"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imes New Roman" panose="02020603050405020304" pitchFamily="18" charset="0"/>
                          <a:cs typeface="Times New Roman" panose="02020603050405020304" pitchFamily="18" charset="0"/>
                        </a:rPr>
                        <a:t>5-20 mg/kg </a:t>
                      </a:r>
                      <a:r>
                        <a:rPr lang="en-US" sz="1400" dirty="0">
                          <a:latin typeface="Times New Roman" panose="02020603050405020304" pitchFamily="18" charset="0"/>
                          <a:cs typeface="Times New Roman" panose="02020603050405020304" pitchFamily="18" charset="0"/>
                        </a:rPr>
                        <a:t>(</a:t>
                      </a:r>
                      <a:r>
                        <a:rPr lang="en-US" sz="1400" dirty="0" err="1">
                          <a:latin typeface="Times New Roman" panose="02020603050405020304" pitchFamily="18" charset="0"/>
                          <a:cs typeface="Times New Roman" panose="02020603050405020304" pitchFamily="18" charset="0"/>
                        </a:rPr>
                        <a:t>Ferreres</a:t>
                      </a:r>
                      <a:r>
                        <a:rPr lang="en-US" sz="1400" dirty="0">
                          <a:latin typeface="Times New Roman" panose="02020603050405020304" pitchFamily="18" charset="0"/>
                          <a:cs typeface="Times New Roman" panose="02020603050405020304" pitchFamily="18" charset="0"/>
                        </a:rPr>
                        <a:t> </a:t>
                      </a:r>
                      <a:r>
                        <a:rPr lang="en-US" sz="1400" i="1" dirty="0">
                          <a:latin typeface="Times New Roman" panose="02020603050405020304" pitchFamily="18" charset="0"/>
                          <a:cs typeface="Times New Roman" panose="02020603050405020304" pitchFamily="18" charset="0"/>
                        </a:rPr>
                        <a:t>et al</a:t>
                      </a:r>
                      <a:r>
                        <a:rPr lang="en-US" sz="1400" dirty="0">
                          <a:latin typeface="Times New Roman" panose="02020603050405020304" pitchFamily="18" charset="0"/>
                          <a:cs typeface="Times New Roman" panose="02020603050405020304" pitchFamily="18" charset="0"/>
                        </a:rPr>
                        <a:t>., 1992)</a:t>
                      </a:r>
                      <a:endParaRPr lang="de-DE" sz="1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7"/>
                  </a:ext>
                </a:extLst>
              </a:tr>
            </a:tbl>
          </a:graphicData>
        </a:graphic>
      </p:graphicFrame>
      <p:graphicFrame>
        <p:nvGraphicFramePr>
          <p:cNvPr id="17" name="Tabella 16"/>
          <p:cNvGraphicFramePr>
            <a:graphicFrameLocks noGrp="1"/>
          </p:cNvGraphicFramePr>
          <p:nvPr/>
        </p:nvGraphicFramePr>
        <p:xfrm>
          <a:off x="6161688" y="3366408"/>
          <a:ext cx="5940000" cy="2160000"/>
        </p:xfrm>
        <a:graphic>
          <a:graphicData uri="http://schemas.openxmlformats.org/drawingml/2006/table">
            <a:tbl>
              <a:tblPr firstRow="1" bandRow="1">
                <a:tableStyleId>{912C8C85-51F0-491E-9774-3900AFEF0FD7}</a:tableStyleId>
              </a:tblPr>
              <a:tblGrid>
                <a:gridCol w="3143066">
                  <a:extLst>
                    <a:ext uri="{9D8B030D-6E8A-4147-A177-3AD203B41FA5}">
                      <a16:colId xmlns:a16="http://schemas.microsoft.com/office/drawing/2014/main" val="20000"/>
                    </a:ext>
                  </a:extLst>
                </a:gridCol>
                <a:gridCol w="2796934">
                  <a:extLst>
                    <a:ext uri="{9D8B030D-6E8A-4147-A177-3AD203B41FA5}">
                      <a16:colId xmlns:a16="http://schemas.microsoft.com/office/drawing/2014/main" val="20001"/>
                    </a:ext>
                  </a:extLst>
                </a:gridCol>
              </a:tblGrid>
              <a:tr h="407163">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2000" dirty="0">
                          <a:latin typeface="Times New Roman" panose="02020603050405020304" pitchFamily="18" charset="0"/>
                          <a:cs typeface="Times New Roman" panose="02020603050405020304" pitchFamily="18" charset="0"/>
                        </a:rPr>
                        <a:t>Mead</a:t>
                      </a:r>
                      <a:endParaRPr lang="de-DE" sz="2000" b="0" dirty="0">
                        <a:latin typeface="Times New Roman" panose="02020603050405020304" pitchFamily="18" charset="0"/>
                        <a:cs typeface="Times New Roman" panose="02020603050405020304" pitchFamily="18" charset="0"/>
                      </a:endParaRPr>
                    </a:p>
                  </a:txBody>
                  <a:tcPr/>
                </a:tc>
                <a:tc hMerge="1">
                  <a:txBody>
                    <a:bodyPr/>
                    <a:lstStyle/>
                    <a:p>
                      <a:endParaRPr lang="it-IT" dirty="0"/>
                    </a:p>
                  </a:txBody>
                  <a:tcPr/>
                </a:tc>
                <a:extLst>
                  <a:ext uri="{0D108BD9-81ED-4DB2-BD59-A6C34878D82A}">
                    <a16:rowId xmlns:a16="http://schemas.microsoft.com/office/drawing/2014/main" val="10000"/>
                  </a:ext>
                </a:extLst>
              </a:tr>
              <a:tr h="58427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800" dirty="0" err="1">
                          <a:latin typeface="Times New Roman" panose="02020603050405020304" pitchFamily="18" charset="0"/>
                          <a:cs typeface="Times New Roman" panose="02020603050405020304" pitchFamily="18" charset="0"/>
                        </a:rPr>
                        <a:t>Alcohol</a:t>
                      </a:r>
                      <a:r>
                        <a:rPr lang="de-DE" sz="1800" dirty="0">
                          <a:latin typeface="Times New Roman" panose="02020603050405020304" pitchFamily="18" charset="0"/>
                          <a:cs typeface="Times New Roman" panose="02020603050405020304" pitchFamily="18" charset="0"/>
                        </a:rPr>
                        <a:t> </a:t>
                      </a:r>
                    </a:p>
                  </a:txBody>
                  <a:tcPr/>
                </a:tc>
                <a:tc>
                  <a:txBody>
                    <a:bodyPr/>
                    <a:lstStyle/>
                    <a:p>
                      <a:pPr algn="r"/>
                      <a:r>
                        <a:rPr lang="de-DE" sz="1800" dirty="0">
                          <a:latin typeface="Times New Roman" panose="02020603050405020304" pitchFamily="18" charset="0"/>
                          <a:cs typeface="Times New Roman" panose="02020603050405020304" pitchFamily="18" charset="0"/>
                        </a:rPr>
                        <a:t>8-18%         </a:t>
                      </a:r>
                      <a:r>
                        <a:rPr lang="de-DE" sz="1200" dirty="0">
                          <a:latin typeface="Times New Roman" panose="02020603050405020304" pitchFamily="18" charset="0"/>
                          <a:cs typeface="Times New Roman" panose="02020603050405020304" pitchFamily="18" charset="0"/>
                        </a:rPr>
                        <a:t>(Iglesias </a:t>
                      </a:r>
                      <a:r>
                        <a:rPr lang="de-DE" sz="1200" i="1" dirty="0">
                          <a:latin typeface="Times New Roman" panose="02020603050405020304" pitchFamily="18" charset="0"/>
                          <a:cs typeface="Times New Roman" panose="02020603050405020304" pitchFamily="18" charset="0"/>
                        </a:rPr>
                        <a:t>et al. </a:t>
                      </a:r>
                      <a:r>
                        <a:rPr lang="de-DE" sz="1200" dirty="0">
                          <a:latin typeface="Times New Roman" panose="02020603050405020304" pitchFamily="18" charset="0"/>
                          <a:cs typeface="Times New Roman" panose="02020603050405020304" pitchFamily="18" charset="0"/>
                        </a:rPr>
                        <a:t>2014)</a:t>
                      </a:r>
                      <a:endParaRPr lang="it-IT" sz="1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58427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800" dirty="0">
                          <a:latin typeface="Times New Roman" panose="02020603050405020304" pitchFamily="18" charset="0"/>
                          <a:cs typeface="Times New Roman" panose="02020603050405020304" pitchFamily="18" charset="0"/>
                        </a:rPr>
                        <a:t>Total </a:t>
                      </a:r>
                      <a:r>
                        <a:rPr lang="de-DE" sz="1800" dirty="0" err="1">
                          <a:latin typeface="Times New Roman" panose="02020603050405020304" pitchFamily="18" charset="0"/>
                          <a:cs typeface="Times New Roman" panose="02020603050405020304" pitchFamily="18" charset="0"/>
                        </a:rPr>
                        <a:t>acidity</a:t>
                      </a:r>
                      <a:endParaRPr lang="de-DE" sz="1800" dirty="0">
                        <a:latin typeface="Times New Roman" panose="02020603050405020304" pitchFamily="18" charset="0"/>
                        <a:cs typeface="Times New Roman" panose="02020603050405020304" pitchFamily="18" charset="0"/>
                      </a:endParaRPr>
                    </a:p>
                  </a:txBody>
                  <a:tcPr/>
                </a:tc>
                <a:tc>
                  <a:txBody>
                    <a:bodyPr/>
                    <a:lstStyle/>
                    <a:p>
                      <a:pPr algn="r"/>
                      <a:r>
                        <a:rPr lang="de-DE" sz="1800" dirty="0">
                          <a:latin typeface="Times New Roman" panose="02020603050405020304" pitchFamily="18" charset="0"/>
                          <a:cs typeface="Times New Roman" panose="02020603050405020304" pitchFamily="18" charset="0"/>
                        </a:rPr>
                        <a:t>0.15</a:t>
                      </a:r>
                      <a:r>
                        <a:rPr lang="de-DE" sz="1800" baseline="0" dirty="0">
                          <a:latin typeface="Times New Roman" panose="02020603050405020304" pitchFamily="18" charset="0"/>
                          <a:cs typeface="Times New Roman" panose="02020603050405020304" pitchFamily="18" charset="0"/>
                        </a:rPr>
                        <a:t>–2 g/L      </a:t>
                      </a:r>
                      <a:r>
                        <a:rPr lang="de-DE" sz="1200" baseline="0" dirty="0">
                          <a:latin typeface="Times New Roman" panose="02020603050405020304" pitchFamily="18" charset="0"/>
                          <a:cs typeface="Times New Roman" panose="02020603050405020304" pitchFamily="18" charset="0"/>
                        </a:rPr>
                        <a:t>(</a:t>
                      </a:r>
                      <a:r>
                        <a:rPr lang="de-DE" sz="1200" baseline="0" dirty="0" err="1">
                          <a:latin typeface="Times New Roman" panose="02020603050405020304" pitchFamily="18" charset="0"/>
                          <a:cs typeface="Times New Roman" panose="02020603050405020304" pitchFamily="18" charset="0"/>
                        </a:rPr>
                        <a:t>Secova</a:t>
                      </a:r>
                      <a:r>
                        <a:rPr lang="de-DE" sz="1200" baseline="0" dirty="0">
                          <a:latin typeface="Times New Roman" panose="02020603050405020304" pitchFamily="18" charset="0"/>
                          <a:cs typeface="Times New Roman" panose="02020603050405020304" pitchFamily="18" charset="0"/>
                        </a:rPr>
                        <a:t> </a:t>
                      </a:r>
                      <a:r>
                        <a:rPr lang="de-DE" sz="1200" i="1" baseline="0" dirty="0">
                          <a:latin typeface="Times New Roman" panose="02020603050405020304" pitchFamily="18" charset="0"/>
                          <a:cs typeface="Times New Roman" panose="02020603050405020304" pitchFamily="18" charset="0"/>
                        </a:rPr>
                        <a:t>et al</a:t>
                      </a:r>
                      <a:r>
                        <a:rPr lang="de-DE" sz="1200" baseline="0" dirty="0">
                          <a:latin typeface="Times New Roman" panose="02020603050405020304" pitchFamily="18" charset="0"/>
                          <a:cs typeface="Times New Roman" panose="02020603050405020304" pitchFamily="18" charset="0"/>
                        </a:rPr>
                        <a:t>. 2014)</a:t>
                      </a:r>
                      <a:endParaRPr lang="it-IT" sz="1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58427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800" dirty="0">
                          <a:latin typeface="Times New Roman" panose="02020603050405020304" pitchFamily="18" charset="0"/>
                          <a:cs typeface="Times New Roman" panose="02020603050405020304" pitchFamily="18" charset="0"/>
                        </a:rPr>
                        <a:t>pH</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de-DE" sz="1800" baseline="0" dirty="0">
                          <a:latin typeface="Times New Roman" panose="02020603050405020304" pitchFamily="18" charset="0"/>
                          <a:cs typeface="Times New Roman" panose="02020603050405020304" pitchFamily="18" charset="0"/>
                        </a:rPr>
                        <a:t>3-4             </a:t>
                      </a:r>
                      <a:r>
                        <a:rPr lang="de-DE" sz="1200" baseline="0" dirty="0">
                          <a:latin typeface="Times New Roman" panose="02020603050405020304" pitchFamily="18" charset="0"/>
                          <a:cs typeface="Times New Roman" panose="02020603050405020304" pitchFamily="18" charset="0"/>
                        </a:rPr>
                        <a:t>(</a:t>
                      </a:r>
                      <a:r>
                        <a:rPr lang="de-DE" sz="1200" baseline="0" dirty="0" err="1">
                          <a:latin typeface="Times New Roman" panose="02020603050405020304" pitchFamily="18" charset="0"/>
                          <a:cs typeface="Times New Roman" panose="02020603050405020304" pitchFamily="18" charset="0"/>
                        </a:rPr>
                        <a:t>Czaba</a:t>
                      </a:r>
                      <a:r>
                        <a:rPr lang="de-DE" sz="1200" baseline="0" dirty="0">
                          <a:latin typeface="Times New Roman" panose="02020603050405020304" pitchFamily="18" charset="0"/>
                          <a:cs typeface="Times New Roman" panose="02020603050405020304" pitchFamily="18" charset="0"/>
                        </a:rPr>
                        <a:t> </a:t>
                      </a:r>
                      <a:r>
                        <a:rPr lang="de-DE" sz="1200" i="1" baseline="0" dirty="0">
                          <a:latin typeface="Times New Roman" panose="02020603050405020304" pitchFamily="18" charset="0"/>
                          <a:cs typeface="Times New Roman" panose="02020603050405020304" pitchFamily="18" charset="0"/>
                        </a:rPr>
                        <a:t>at al</a:t>
                      </a:r>
                      <a:r>
                        <a:rPr lang="de-DE" sz="1200" baseline="0" dirty="0">
                          <a:latin typeface="Times New Roman" panose="02020603050405020304" pitchFamily="18" charset="0"/>
                          <a:cs typeface="Times New Roman" panose="02020603050405020304" pitchFamily="18" charset="0"/>
                        </a:rPr>
                        <a:t>. 2017)</a:t>
                      </a:r>
                      <a:endParaRPr lang="de-DE" sz="1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bl>
          </a:graphicData>
        </a:graphic>
      </p:graphicFrame>
      <p:sp>
        <p:nvSpPr>
          <p:cNvPr id="4" name="CasellaDiTesto 3"/>
          <p:cNvSpPr txBox="1"/>
          <p:nvPr/>
        </p:nvSpPr>
        <p:spPr>
          <a:xfrm>
            <a:off x="2120037" y="6454398"/>
            <a:ext cx="1885453" cy="276999"/>
          </a:xfrm>
          <a:prstGeom prst="rect">
            <a:avLst/>
          </a:prstGeom>
          <a:noFill/>
        </p:spPr>
        <p:txBody>
          <a:bodyPr wrap="none" rtlCol="0">
            <a:spAutoFit/>
          </a:bodyPr>
          <a:lstStyle/>
          <a:p>
            <a:r>
              <a:rPr lang="it-IT" sz="1200" dirty="0" err="1">
                <a:latin typeface="Times New Roman" panose="02020603050405020304" pitchFamily="18" charset="0"/>
                <a:cs typeface="Times New Roman" panose="02020603050405020304" pitchFamily="18" charset="0"/>
              </a:rPr>
              <a:t>D.Lgs</a:t>
            </a:r>
            <a:r>
              <a:rPr lang="it-IT" sz="1200" dirty="0">
                <a:latin typeface="Times New Roman" panose="02020603050405020304" pitchFamily="18" charset="0"/>
                <a:cs typeface="Times New Roman" panose="02020603050405020304" pitchFamily="18" charset="0"/>
              </a:rPr>
              <a:t> 21 </a:t>
            </a:r>
            <a:r>
              <a:rPr lang="it-IT" sz="1200" err="1">
                <a:latin typeface="Times New Roman" panose="02020603050405020304" pitchFamily="18" charset="0"/>
                <a:cs typeface="Times New Roman" panose="02020603050405020304" pitchFamily="18" charset="0"/>
              </a:rPr>
              <a:t>May</a:t>
            </a:r>
            <a:r>
              <a:rPr lang="it-IT" sz="1200">
                <a:latin typeface="Times New Roman" panose="02020603050405020304" pitchFamily="18" charset="0"/>
                <a:cs typeface="Times New Roman" panose="02020603050405020304" pitchFamily="18" charset="0"/>
              </a:rPr>
              <a:t> 2004, </a:t>
            </a:r>
            <a:r>
              <a:rPr lang="it-IT" sz="1200" dirty="0">
                <a:latin typeface="Times New Roman" panose="02020603050405020304" pitchFamily="18" charset="0"/>
                <a:cs typeface="Times New Roman" panose="02020603050405020304" pitchFamily="18" charset="0"/>
              </a:rPr>
              <a:t>n. 179</a:t>
            </a:r>
          </a:p>
        </p:txBody>
      </p:sp>
      <p:sp>
        <p:nvSpPr>
          <p:cNvPr id="7" name="CasellaDiTesto 6"/>
          <p:cNvSpPr txBox="1"/>
          <p:nvPr/>
        </p:nvSpPr>
        <p:spPr>
          <a:xfrm>
            <a:off x="7977554" y="5550682"/>
            <a:ext cx="2702983" cy="461665"/>
          </a:xfrm>
          <a:prstGeom prst="rect">
            <a:avLst/>
          </a:prstGeom>
          <a:noFill/>
        </p:spPr>
        <p:txBody>
          <a:bodyPr wrap="none" rtlCol="0">
            <a:spAutoFit/>
          </a:bodyPr>
          <a:lstStyle/>
          <a:p>
            <a:pPr algn="ctr"/>
            <a:r>
              <a:rPr lang="it-IT" sz="1200" dirty="0">
                <a:latin typeface="Times New Roman" panose="02020603050405020304" pitchFamily="18" charset="0"/>
                <a:cs typeface="Times New Roman" panose="02020603050405020304" pitchFamily="18" charset="0"/>
              </a:rPr>
              <a:t>-Reg. (CE) n. 110/2008 15 </a:t>
            </a:r>
            <a:r>
              <a:rPr lang="it-IT" sz="1200" dirty="0" err="1">
                <a:latin typeface="Times New Roman" panose="02020603050405020304" pitchFamily="18" charset="0"/>
                <a:cs typeface="Times New Roman" panose="02020603050405020304" pitchFamily="18" charset="0"/>
              </a:rPr>
              <a:t>January</a:t>
            </a:r>
            <a:r>
              <a:rPr lang="it-IT" sz="1200" dirty="0">
                <a:latin typeface="Times New Roman" panose="02020603050405020304" pitchFamily="18" charset="0"/>
                <a:cs typeface="Times New Roman" panose="02020603050405020304" pitchFamily="18" charset="0"/>
              </a:rPr>
              <a:t> 2008</a:t>
            </a:r>
          </a:p>
          <a:p>
            <a:pPr algn="ctr"/>
            <a:r>
              <a:rPr lang="it-IT" sz="1200" dirty="0">
                <a:latin typeface="Times New Roman" panose="02020603050405020304" pitchFamily="18" charset="0"/>
                <a:cs typeface="Times New Roman" panose="02020603050405020304" pitchFamily="18" charset="0"/>
              </a:rPr>
              <a:t>-DM 27 </a:t>
            </a:r>
            <a:r>
              <a:rPr lang="it-IT" sz="1200" err="1">
                <a:latin typeface="Times New Roman" panose="02020603050405020304" pitchFamily="18" charset="0"/>
                <a:cs typeface="Times New Roman" panose="02020603050405020304" pitchFamily="18" charset="0"/>
              </a:rPr>
              <a:t>February</a:t>
            </a:r>
            <a:r>
              <a:rPr lang="it-IT" sz="1200">
                <a:latin typeface="Times New Roman" panose="02020603050405020304" pitchFamily="18" charset="0"/>
                <a:cs typeface="Times New Roman" panose="02020603050405020304" pitchFamily="18" charset="0"/>
              </a:rPr>
              <a:t> 1996, </a:t>
            </a:r>
            <a:r>
              <a:rPr lang="it-IT" sz="1200" dirty="0">
                <a:latin typeface="Times New Roman" panose="02020603050405020304" pitchFamily="18" charset="0"/>
                <a:cs typeface="Times New Roman" panose="02020603050405020304" pitchFamily="18" charset="0"/>
              </a:rPr>
              <a:t>n. 209</a:t>
            </a:r>
          </a:p>
        </p:txBody>
      </p:sp>
    </p:spTree>
    <p:extLst>
      <p:ext uri="{BB962C8B-B14F-4D97-AF65-F5344CB8AC3E}">
        <p14:creationId xmlns:p14="http://schemas.microsoft.com/office/powerpoint/2010/main" val="1914218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1999" cy="1280890"/>
          </a:xfrm>
        </p:spPr>
        <p:txBody>
          <a:bodyPr/>
          <a:lstStyle/>
          <a:p>
            <a:pPr algn="ctr"/>
            <a:r>
              <a:rPr lang="de-DE" b="1" dirty="0" err="1"/>
              <a:t>L‘idromele</a:t>
            </a:r>
            <a:r>
              <a:rPr lang="de-DE" b="1" dirty="0"/>
              <a:t>, </a:t>
            </a:r>
            <a:r>
              <a:rPr lang="de-DE" b="1" dirty="0" err="1"/>
              <a:t>che</a:t>
            </a:r>
            <a:r>
              <a:rPr lang="de-DE" b="1" dirty="0"/>
              <a:t> </a:t>
            </a:r>
            <a:r>
              <a:rPr lang="de-DE" b="1" dirty="0" err="1"/>
              <a:t>cos‘è</a:t>
            </a:r>
            <a:r>
              <a:rPr lang="de-DE" b="1" dirty="0"/>
              <a:t>? </a:t>
            </a:r>
            <a:r>
              <a:rPr lang="de-DE" dirty="0"/>
              <a:t>La </a:t>
            </a:r>
            <a:r>
              <a:rPr lang="de-DE" dirty="0" err="1"/>
              <a:t>diluizione</a:t>
            </a:r>
            <a:br>
              <a:rPr lang="it-IT" b="1" dirty="0"/>
            </a:br>
            <a:endParaRPr lang="it-IT" dirty="0"/>
          </a:p>
        </p:txBody>
      </p:sp>
      <p:sp>
        <p:nvSpPr>
          <p:cNvPr id="3" name="Segnaposto contenuto 2"/>
          <p:cNvSpPr>
            <a:spLocks noGrp="1"/>
          </p:cNvSpPr>
          <p:nvPr>
            <p:ph idx="1"/>
          </p:nvPr>
        </p:nvSpPr>
        <p:spPr/>
        <p:txBody>
          <a:bodyPr/>
          <a:lstStyle/>
          <a:p>
            <a:r>
              <a:rPr lang="it-IT" dirty="0"/>
              <a:t>L’idromele è un’antica bevanda preparata tramite la fermentazione di </a:t>
            </a:r>
            <a:r>
              <a:rPr lang="it-IT" sz="2000" b="1" dirty="0">
                <a:solidFill>
                  <a:srgbClr val="FF0000"/>
                </a:solidFill>
              </a:rPr>
              <a:t>miele diluito </a:t>
            </a:r>
            <a:r>
              <a:rPr lang="it-IT" dirty="0"/>
              <a:t>in acqua con possibilità di aggiunta di </a:t>
            </a:r>
            <a:r>
              <a:rPr lang="it-IT" b="1" dirty="0"/>
              <a:t>erbe aromatiche</a:t>
            </a:r>
            <a:r>
              <a:rPr lang="it-IT" dirty="0"/>
              <a:t>, spezie, frutta fresca e succhi. Il prodotto finale avrà una gradazione alcolica compresa tra </a:t>
            </a:r>
            <a:r>
              <a:rPr lang="it-IT" b="1" dirty="0"/>
              <a:t>8% e il 18% v/v di etanolo</a:t>
            </a:r>
            <a:r>
              <a:rPr lang="it-IT" dirty="0"/>
              <a:t>.(Pereira et al., 2013).</a:t>
            </a:r>
          </a:p>
          <a:p>
            <a:endParaRPr lang="it-IT" dirty="0"/>
          </a:p>
        </p:txBody>
      </p:sp>
      <p:pic>
        <p:nvPicPr>
          <p:cNvPr id="4" name="Immagine 3"/>
          <p:cNvPicPr>
            <a:picLocks noChangeAspect="1"/>
          </p:cNvPicPr>
          <p:nvPr/>
        </p:nvPicPr>
        <p:blipFill rotWithShape="1">
          <a:blip r:embed="rId2">
            <a:extLst>
              <a:ext uri="{BEBA8EAE-BF5A-486C-A8C5-ECC9F3942E4B}">
                <a14:imgProps xmlns:a14="http://schemas.microsoft.com/office/drawing/2010/main">
                  <a14:imgLayer r:embed="rId3">
                    <a14:imgEffect>
                      <a14:backgroundRemoval t="9322" b="83895" l="10000" r="90000"/>
                    </a14:imgEffect>
                    <a14:imgEffect>
                      <a14:brightnessContrast bright="20000" contrast="40000"/>
                    </a14:imgEffect>
                  </a14:imgLayer>
                </a14:imgProps>
              </a:ext>
            </a:extLst>
          </a:blip>
          <a:srcRect l="14639" t="5596" b="15983"/>
          <a:stretch/>
        </p:blipFill>
        <p:spPr>
          <a:xfrm>
            <a:off x="5329536" y="3818161"/>
            <a:ext cx="2267005" cy="2380326"/>
          </a:xfrm>
          <a:prstGeom prst="rect">
            <a:avLst/>
          </a:prstGeom>
        </p:spPr>
      </p:pic>
      <p:sp>
        <p:nvSpPr>
          <p:cNvPr id="5" name="Segnaposto piè di pagina 4">
            <a:extLst>
              <a:ext uri="{FF2B5EF4-FFF2-40B4-BE49-F238E27FC236}">
                <a16:creationId xmlns:a16="http://schemas.microsoft.com/office/drawing/2014/main" id="{4F0AB19B-AB33-6E15-6D78-F277C8B8206B}"/>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2133658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2144248" y="16741"/>
            <a:ext cx="8911687" cy="1280890"/>
          </a:xfrm>
        </p:spPr>
        <p:txBody>
          <a:bodyPr/>
          <a:lstStyle/>
          <a:p>
            <a:r>
              <a:rPr lang="de-DE" b="1" dirty="0" err="1"/>
              <a:t>L‘idromele</a:t>
            </a:r>
            <a:r>
              <a:rPr lang="de-DE" b="1" dirty="0"/>
              <a:t>, </a:t>
            </a:r>
            <a:r>
              <a:rPr lang="de-DE" b="1" dirty="0" err="1"/>
              <a:t>che</a:t>
            </a:r>
            <a:r>
              <a:rPr lang="de-DE" b="1" dirty="0"/>
              <a:t> </a:t>
            </a:r>
            <a:r>
              <a:rPr lang="de-DE" b="1" dirty="0" err="1"/>
              <a:t>cos‘è</a:t>
            </a:r>
            <a:r>
              <a:rPr lang="de-DE" b="1" dirty="0"/>
              <a:t>? </a:t>
            </a:r>
            <a:r>
              <a:rPr lang="de-DE" dirty="0"/>
              <a:t>La </a:t>
            </a:r>
            <a:r>
              <a:rPr lang="de-DE" dirty="0" err="1"/>
              <a:t>diluizione</a:t>
            </a:r>
            <a:br>
              <a:rPr lang="it-IT" b="1" dirty="0"/>
            </a:br>
            <a:endParaRPr lang="it-IT" dirty="0"/>
          </a:p>
        </p:txBody>
      </p:sp>
      <p:sp>
        <p:nvSpPr>
          <p:cNvPr id="3" name="Segnaposto contenuto 2"/>
          <p:cNvSpPr>
            <a:spLocks noGrp="1"/>
          </p:cNvSpPr>
          <p:nvPr>
            <p:ph idx="1"/>
          </p:nvPr>
        </p:nvSpPr>
        <p:spPr>
          <a:xfrm>
            <a:off x="3276600" y="736818"/>
            <a:ext cx="8915400" cy="3777622"/>
          </a:xfrm>
        </p:spPr>
        <p:txBody>
          <a:bodyPr/>
          <a:lstStyle/>
          <a:p>
            <a:r>
              <a:rPr lang="it-IT" dirty="0"/>
              <a:t>L’idromele è un’antica bevanda preparata tramite la fermentazione di </a:t>
            </a:r>
            <a:r>
              <a:rPr lang="it-IT" sz="2000" b="1" dirty="0"/>
              <a:t>miele diluito </a:t>
            </a:r>
            <a:r>
              <a:rPr lang="it-IT" dirty="0"/>
              <a:t>in acqua con possibilità di aggiunta di erbe aromatiche, spezie, frutta fresca e succhi. Il prodotto finale avrà una gradazione alcolica compresa tra 8% e il 18% v/v di etanolo.(Pereira et al., 2013).</a:t>
            </a:r>
          </a:p>
        </p:txBody>
      </p:sp>
      <p:grpSp>
        <p:nvGrpSpPr>
          <p:cNvPr id="26" name="Gruppo 25"/>
          <p:cNvGrpSpPr/>
          <p:nvPr/>
        </p:nvGrpSpPr>
        <p:grpSpPr>
          <a:xfrm>
            <a:off x="527539" y="2242018"/>
            <a:ext cx="9964615" cy="4387454"/>
            <a:chOff x="527539" y="2242018"/>
            <a:chExt cx="9964615" cy="4387454"/>
          </a:xfrm>
        </p:grpSpPr>
        <p:grpSp>
          <p:nvGrpSpPr>
            <p:cNvPr id="21" name="Gruppo 20"/>
            <p:cNvGrpSpPr/>
            <p:nvPr/>
          </p:nvGrpSpPr>
          <p:grpSpPr>
            <a:xfrm>
              <a:off x="527539" y="2242018"/>
              <a:ext cx="9964615" cy="4387454"/>
              <a:chOff x="527539" y="2242018"/>
              <a:chExt cx="6835626" cy="4387454"/>
            </a:xfrm>
          </p:grpSpPr>
          <p:grpSp>
            <p:nvGrpSpPr>
              <p:cNvPr id="17" name="Gruppo 16"/>
              <p:cNvGrpSpPr/>
              <p:nvPr/>
            </p:nvGrpSpPr>
            <p:grpSpPr>
              <a:xfrm>
                <a:off x="527539" y="2242018"/>
                <a:ext cx="6835626" cy="4387454"/>
                <a:chOff x="740603" y="2727211"/>
                <a:chExt cx="5857632" cy="3302745"/>
              </a:xfrm>
            </p:grpSpPr>
            <p:graphicFrame>
              <p:nvGraphicFramePr>
                <p:cNvPr id="12" name="Diagramma 11"/>
                <p:cNvGraphicFramePr/>
                <p:nvPr>
                  <p:extLst>
                    <p:ext uri="{D42A27DB-BD31-4B8C-83A1-F6EECF244321}">
                      <p14:modId xmlns:p14="http://schemas.microsoft.com/office/powerpoint/2010/main" val="690735273"/>
                    </p:ext>
                  </p:extLst>
                </p:nvPr>
              </p:nvGraphicFramePr>
              <p:xfrm>
                <a:off x="740603" y="2727211"/>
                <a:ext cx="5857632" cy="33027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4" name="Gruppo 13"/>
                <p:cNvGrpSpPr/>
                <p:nvPr/>
              </p:nvGrpSpPr>
              <p:grpSpPr>
                <a:xfrm>
                  <a:off x="4379547" y="4489497"/>
                  <a:ext cx="1116076" cy="603783"/>
                  <a:chOff x="2651194" y="929522"/>
                  <a:chExt cx="1116076" cy="603783"/>
                </a:xfrm>
              </p:grpSpPr>
              <p:sp>
                <p:nvSpPr>
                  <p:cNvPr id="15" name="Ovale 14"/>
                  <p:cNvSpPr/>
                  <p:nvPr/>
                </p:nvSpPr>
                <p:spPr>
                  <a:xfrm>
                    <a:off x="2651194" y="929522"/>
                    <a:ext cx="1025051" cy="603783"/>
                  </a:xfrm>
                  <a:prstGeom prst="ellipse">
                    <a:avLst/>
                  </a:prstGeom>
                  <a:solidFill>
                    <a:srgbClr val="00B0F0"/>
                  </a:solid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sp>
                <p:nvSpPr>
                  <p:cNvPr id="16" name="Ovale 4"/>
                  <p:cNvSpPr/>
                  <p:nvPr/>
                </p:nvSpPr>
                <p:spPr>
                  <a:xfrm>
                    <a:off x="2739864" y="1017944"/>
                    <a:ext cx="1027406" cy="42693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38100" tIns="38100" rIns="38100" bIns="38100" numCol="1" spcCol="1270" anchor="ctr" anchorCtr="0">
                    <a:noAutofit/>
                  </a:bodyPr>
                  <a:lstStyle/>
                  <a:p>
                    <a:pPr marL="57150" lvl="1" indent="-57150" algn="l" defTabSz="355600">
                      <a:lnSpc>
                        <a:spcPct val="90000"/>
                      </a:lnSpc>
                      <a:spcBef>
                        <a:spcPct val="0"/>
                      </a:spcBef>
                      <a:spcAft>
                        <a:spcPct val="15000"/>
                      </a:spcAft>
                      <a:buChar char="••"/>
                    </a:pPr>
                    <a:r>
                      <a:rPr lang="it-IT" sz="1500" b="1" dirty="0"/>
                      <a:t>2</a:t>
                    </a:r>
                    <a:r>
                      <a:rPr lang="it-IT" sz="1500" b="1" kern="1200" dirty="0"/>
                      <a:t>00kg</a:t>
                    </a:r>
                    <a:r>
                      <a:rPr lang="it-IT" sz="1500" kern="1200" dirty="0"/>
                      <a:t> Acqua </a:t>
                    </a:r>
                  </a:p>
                </p:txBody>
              </p:sp>
            </p:grpSp>
          </p:grpSp>
          <p:sp>
            <p:nvSpPr>
              <p:cNvPr id="18" name="CasellaDiTesto 17"/>
              <p:cNvSpPr txBox="1"/>
              <p:nvPr/>
            </p:nvSpPr>
            <p:spPr>
              <a:xfrm>
                <a:off x="1169875" y="3942831"/>
                <a:ext cx="1465693" cy="523220"/>
              </a:xfrm>
              <a:prstGeom prst="rect">
                <a:avLst/>
              </a:prstGeom>
              <a:noFill/>
            </p:spPr>
            <p:txBody>
              <a:bodyPr wrap="square" rtlCol="0">
                <a:spAutoFit/>
              </a:bodyPr>
              <a:lstStyle/>
              <a:p>
                <a:r>
                  <a:rPr lang="it-IT" sz="1400" dirty="0"/>
                  <a:t>200kg di mosto </a:t>
                </a:r>
              </a:p>
              <a:p>
                <a:r>
                  <a:rPr lang="it-IT" sz="1400" dirty="0"/>
                  <a:t>al 40%di zuccheri</a:t>
                </a:r>
              </a:p>
            </p:txBody>
          </p:sp>
          <p:sp>
            <p:nvSpPr>
              <p:cNvPr id="20" name="CasellaDiTesto 19"/>
              <p:cNvSpPr txBox="1"/>
              <p:nvPr/>
            </p:nvSpPr>
            <p:spPr>
              <a:xfrm>
                <a:off x="2181396" y="5057753"/>
                <a:ext cx="1458754" cy="523220"/>
              </a:xfrm>
              <a:prstGeom prst="rect">
                <a:avLst/>
              </a:prstGeom>
              <a:noFill/>
            </p:spPr>
            <p:txBody>
              <a:bodyPr wrap="square" rtlCol="0">
                <a:spAutoFit/>
              </a:bodyPr>
              <a:lstStyle/>
              <a:p>
                <a:r>
                  <a:rPr lang="it-IT" sz="1400" dirty="0"/>
                  <a:t>300kg di mosto </a:t>
                </a:r>
              </a:p>
              <a:p>
                <a:r>
                  <a:rPr lang="it-IT" sz="1400" dirty="0"/>
                  <a:t>al 27%di zuccheri</a:t>
                </a:r>
              </a:p>
            </p:txBody>
          </p:sp>
        </p:grpSp>
        <p:sp>
          <p:nvSpPr>
            <p:cNvPr id="22" name="Più 21"/>
            <p:cNvSpPr>
              <a:spLocks noChangeAspect="1"/>
            </p:cNvSpPr>
            <p:nvPr/>
          </p:nvSpPr>
          <p:spPr>
            <a:xfrm>
              <a:off x="3271103" y="2567870"/>
              <a:ext cx="351695" cy="360000"/>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Più 22"/>
            <p:cNvSpPr>
              <a:spLocks noChangeAspect="1"/>
            </p:cNvSpPr>
            <p:nvPr/>
          </p:nvSpPr>
          <p:spPr>
            <a:xfrm>
              <a:off x="6277144" y="4825913"/>
              <a:ext cx="351695" cy="360000"/>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Più 23"/>
            <p:cNvSpPr>
              <a:spLocks noChangeAspect="1"/>
            </p:cNvSpPr>
            <p:nvPr/>
          </p:nvSpPr>
          <p:spPr>
            <a:xfrm>
              <a:off x="4771334" y="3662815"/>
              <a:ext cx="351695" cy="360000"/>
            </a:xfrm>
            <a:prstGeom prst="mathPl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28" name="Gruppo 27"/>
          <p:cNvGrpSpPr/>
          <p:nvPr/>
        </p:nvGrpSpPr>
        <p:grpSpPr>
          <a:xfrm>
            <a:off x="8461617" y="2827858"/>
            <a:ext cx="3454792" cy="1015663"/>
            <a:chOff x="8275876" y="2584966"/>
            <a:chExt cx="3454792" cy="1015663"/>
          </a:xfrm>
        </p:grpSpPr>
        <p:sp>
          <p:nvSpPr>
            <p:cNvPr id="25" name="CasellaDiTesto 24"/>
            <p:cNvSpPr txBox="1"/>
            <p:nvPr/>
          </p:nvSpPr>
          <p:spPr>
            <a:xfrm>
              <a:off x="8275876" y="2584966"/>
              <a:ext cx="3454792" cy="1015663"/>
            </a:xfrm>
            <a:prstGeom prst="rect">
              <a:avLst/>
            </a:prstGeom>
            <a:noFill/>
          </p:spPr>
          <p:txBody>
            <a:bodyPr wrap="none" rtlCol="0">
              <a:spAutoFit/>
            </a:bodyPr>
            <a:lstStyle/>
            <a:p>
              <a:endParaRPr lang="it-IT" sz="3200" b="1" dirty="0"/>
            </a:p>
            <a:p>
              <a:r>
                <a:rPr lang="it-IT" sz="1400" dirty="0"/>
                <a:t>(80kg zucchero : 500kg mosto x 100 = </a:t>
              </a:r>
            </a:p>
            <a:p>
              <a:r>
                <a:rPr lang="it-IT" sz="1400" dirty="0"/>
                <a:t>mosto al 16% di zuccheri)</a:t>
              </a:r>
            </a:p>
          </p:txBody>
        </p:sp>
        <mc:AlternateContent xmlns:mc="http://schemas.openxmlformats.org/markup-compatibility/2006" xmlns:a14="http://schemas.microsoft.com/office/drawing/2010/main">
          <mc:Choice Requires="a14">
            <p:sp>
              <p:nvSpPr>
                <p:cNvPr id="27" name="CasellaDiTesto 26"/>
                <p:cNvSpPr txBox="1"/>
                <p:nvPr/>
              </p:nvSpPr>
              <p:spPr>
                <a:xfrm>
                  <a:off x="8375890" y="2584966"/>
                  <a:ext cx="1683153" cy="393441"/>
                </a:xfrm>
                <a:prstGeom prst="rect">
                  <a:avLst/>
                </a:prstGeom>
                <a:noFill/>
              </p:spPr>
              <p:txBody>
                <a:bodyPr wrap="none" lIns="0" tIns="0" rIns="0" bIns="0" rtlCol="0">
                  <a:spAutoFit/>
                </a:bodyPr>
                <a:lstStyle/>
                <a:p>
                  <a14:m>
                    <m:oMath xmlns:m="http://schemas.openxmlformats.org/officeDocument/2006/math">
                      <m:f>
                        <m:fPr>
                          <m:ctrlPr>
                            <a:rPr lang="de-DE" b="0" i="1" smtClean="0">
                              <a:latin typeface="Cambria Math" panose="02040503050406030204" pitchFamily="18" charset="0"/>
                            </a:rPr>
                          </m:ctrlPr>
                        </m:fPr>
                        <m:num>
                          <m:r>
                            <a:rPr lang="de-DE" b="0" i="1" smtClean="0">
                              <a:latin typeface="Cambria Math" panose="02040503050406030204" pitchFamily="18" charset="0"/>
                            </a:rPr>
                            <m:t>80</m:t>
                          </m:r>
                        </m:num>
                        <m:den>
                          <m:r>
                            <a:rPr lang="de-DE" b="0" i="1" smtClean="0">
                              <a:latin typeface="Cambria Math" panose="02040503050406030204" pitchFamily="18" charset="0"/>
                            </a:rPr>
                            <m:t>500</m:t>
                          </m:r>
                        </m:den>
                      </m:f>
                      <m:r>
                        <a:rPr lang="de-DE" b="0" i="1" smtClean="0">
                          <a:latin typeface="Cambria Math" panose="02040503050406030204" pitchFamily="18" charset="0"/>
                          <a:ea typeface="Cambria Math" panose="02040503050406030204" pitchFamily="18" charset="0"/>
                        </a:rPr>
                        <m:t>×100=16</m:t>
                      </m:r>
                    </m:oMath>
                  </a14:m>
                  <a:r>
                    <a:rPr lang="it-IT" dirty="0"/>
                    <a:t>%</a:t>
                  </a:r>
                </a:p>
              </p:txBody>
            </p:sp>
          </mc:Choice>
          <mc:Fallback xmlns="">
            <p:sp>
              <p:nvSpPr>
                <p:cNvPr id="27" name="CasellaDiTesto 26"/>
                <p:cNvSpPr txBox="1">
                  <a:spLocks noRot="1" noChangeAspect="1" noMove="1" noResize="1" noEditPoints="1" noAdjustHandles="1" noChangeArrowheads="1" noChangeShapeType="1" noTextEdit="1"/>
                </p:cNvSpPr>
                <p:nvPr/>
              </p:nvSpPr>
              <p:spPr>
                <a:xfrm>
                  <a:off x="8375890" y="2584966"/>
                  <a:ext cx="1683153" cy="393441"/>
                </a:xfrm>
                <a:prstGeom prst="rect">
                  <a:avLst/>
                </a:prstGeom>
                <a:blipFill rotWithShape="0">
                  <a:blip r:embed="rId7"/>
                  <a:stretch>
                    <a:fillRect l="-3610" t="-7813" r="-7220" b="-18750"/>
                  </a:stretch>
                </a:blipFill>
              </p:spPr>
              <p:txBody>
                <a:bodyPr/>
                <a:lstStyle/>
                <a:p>
                  <a:r>
                    <a:rPr lang="it-IT">
                      <a:noFill/>
                    </a:rPr>
                    <a:t> </a:t>
                  </a:r>
                </a:p>
              </p:txBody>
            </p:sp>
          </mc:Fallback>
        </mc:AlternateContent>
      </p:grpSp>
      <p:sp>
        <p:nvSpPr>
          <p:cNvPr id="4" name="Segnaposto piè di pagina 3">
            <a:extLst>
              <a:ext uri="{FF2B5EF4-FFF2-40B4-BE49-F238E27FC236}">
                <a16:creationId xmlns:a16="http://schemas.microsoft.com/office/drawing/2014/main" id="{3BCCD642-ED4D-8761-7AC2-B2D18900C18F}"/>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3089632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8157980" y="1265398"/>
            <a:ext cx="4468305" cy="970954"/>
          </a:xfrm>
        </p:spPr>
        <p:txBody>
          <a:bodyPr>
            <a:normAutofit fontScale="92500" lnSpcReduction="20000"/>
          </a:bodyPr>
          <a:lstStyle/>
          <a:p>
            <a:r>
              <a:rPr lang="it-IT" dirty="0"/>
              <a:t>Fermentatore</a:t>
            </a:r>
          </a:p>
          <a:p>
            <a:r>
              <a:rPr lang="it-IT" dirty="0"/>
              <a:t>Scambiatore di calore</a:t>
            </a:r>
          </a:p>
          <a:p>
            <a:r>
              <a:rPr lang="it-IT" dirty="0"/>
              <a:t>Gorgogliatore</a:t>
            </a:r>
          </a:p>
        </p:txBody>
      </p:sp>
      <p:pic>
        <p:nvPicPr>
          <p:cNvPr id="4" name="Immagine 3"/>
          <p:cNvPicPr>
            <a:picLocks noChangeAspect="1"/>
          </p:cNvPicPr>
          <p:nvPr/>
        </p:nvPicPr>
        <p:blipFill rotWithShape="1">
          <a:blip r:embed="rId2"/>
          <a:srcRect t="19840"/>
          <a:stretch/>
        </p:blipFill>
        <p:spPr>
          <a:xfrm>
            <a:off x="0" y="1666034"/>
            <a:ext cx="6477000" cy="5191966"/>
          </a:xfrm>
          <a:prstGeom prst="rect">
            <a:avLst/>
          </a:prstGeom>
        </p:spPr>
      </p:pic>
      <p:pic>
        <p:nvPicPr>
          <p:cNvPr id="5" name="Immagine 4"/>
          <p:cNvPicPr>
            <a:picLocks noChangeAspect="1"/>
          </p:cNvPicPr>
          <p:nvPr/>
        </p:nvPicPr>
        <p:blipFill rotWithShape="1">
          <a:blip r:embed="rId3"/>
          <a:srcRect l="31031" t="22598" b="5814"/>
          <a:stretch/>
        </p:blipFill>
        <p:spPr>
          <a:xfrm>
            <a:off x="6071646" y="4130511"/>
            <a:ext cx="2627722" cy="2727489"/>
          </a:xfrm>
          <a:prstGeom prst="rect">
            <a:avLst/>
          </a:prstGeom>
        </p:spPr>
      </p:pic>
      <p:pic>
        <p:nvPicPr>
          <p:cNvPr id="7170" name="Picture 2" descr="https://encrypted-tbn0.gstatic.com/images?q=tbn:ANd9GcR0Eoe28FB7toPTxuWF360VQFrxtMOxRgbhea044yuvk7rimhLTTnuMz9Akuw&amp;usqp=CA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2008" y="4699655"/>
            <a:ext cx="2000250" cy="2000251"/>
          </a:xfrm>
          <a:prstGeom prst="rect">
            <a:avLst/>
          </a:prstGeom>
          <a:noFill/>
          <a:extLst>
            <a:ext uri="{909E8E84-426E-40DD-AFC4-6F175D3DCCD1}">
              <a14:hiddenFill xmlns:a14="http://schemas.microsoft.com/office/drawing/2010/main">
                <a:solidFill>
                  <a:srgbClr val="FFFFFF"/>
                </a:solidFill>
              </a14:hiddenFill>
            </a:ext>
          </a:extLst>
        </p:spPr>
      </p:pic>
      <p:sp>
        <p:nvSpPr>
          <p:cNvPr id="7" name="Titolo 1"/>
          <p:cNvSpPr txBox="1">
            <a:spLocks/>
          </p:cNvSpPr>
          <p:nvPr/>
        </p:nvSpPr>
        <p:spPr>
          <a:xfrm>
            <a:off x="1439713" y="63405"/>
            <a:ext cx="10551182"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dirty="0"/>
              <a:t>Gli strumenti per la produzione dell’idromele</a:t>
            </a:r>
          </a:p>
        </p:txBody>
      </p:sp>
      <p:sp>
        <p:nvSpPr>
          <p:cNvPr id="2" name="Segnaposto piè di pagina 1">
            <a:extLst>
              <a:ext uri="{FF2B5EF4-FFF2-40B4-BE49-F238E27FC236}">
                <a16:creationId xmlns:a16="http://schemas.microsoft.com/office/drawing/2014/main" id="{B0EEF3F0-6100-6CD1-4698-4F377378F364}"/>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1296013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68071" y="1422400"/>
            <a:ext cx="12023929" cy="5301673"/>
          </a:xfrm>
        </p:spPr>
        <p:txBody>
          <a:bodyPr>
            <a:normAutofit lnSpcReduction="10000"/>
          </a:bodyPr>
          <a:lstStyle/>
          <a:p>
            <a:pPr marL="0" indent="0">
              <a:buNone/>
            </a:pPr>
            <a:endParaRPr lang="it-IT" dirty="0"/>
          </a:p>
          <a:p>
            <a:r>
              <a:rPr lang="it-IT" dirty="0"/>
              <a:t>Per </a:t>
            </a:r>
            <a:r>
              <a:rPr lang="it-IT" b="1" dirty="0">
                <a:solidFill>
                  <a:srgbClr val="FF0000"/>
                </a:solidFill>
              </a:rPr>
              <a:t>gradazione alcoolica potenziale</a:t>
            </a:r>
            <a:r>
              <a:rPr lang="it-IT" dirty="0">
                <a:solidFill>
                  <a:srgbClr val="FF0000"/>
                </a:solidFill>
              </a:rPr>
              <a:t> </a:t>
            </a:r>
            <a:r>
              <a:rPr lang="it-IT" dirty="0"/>
              <a:t>s’intende quella gradazione alcoolica ottenibile della fermentazione degli zuccheri presenti, calcolati come zucchero invertito (grammi per 100 ml a 20 °C) ed adottando, come </a:t>
            </a:r>
            <a:r>
              <a:rPr lang="it-IT" b="1" dirty="0">
                <a:solidFill>
                  <a:srgbClr val="FF0000"/>
                </a:solidFill>
              </a:rPr>
              <a:t>coefficiente di trasformazione zucchero in peso – alcool di volume</a:t>
            </a:r>
            <a:r>
              <a:rPr lang="it-IT" b="1" dirty="0"/>
              <a:t>, il coefficiente 0,6</a:t>
            </a:r>
            <a:r>
              <a:rPr lang="it-IT" dirty="0"/>
              <a:t> (art.1 – D.P.R. 12-2-1965, n. 162).</a:t>
            </a:r>
          </a:p>
          <a:p>
            <a:endParaRPr lang="it-IT" dirty="0"/>
          </a:p>
          <a:p>
            <a:r>
              <a:rPr lang="it-IT" b="1" dirty="0">
                <a:solidFill>
                  <a:srgbClr val="FF0000"/>
                </a:solidFill>
              </a:rPr>
              <a:t>Il coefficiente 0,6 </a:t>
            </a:r>
            <a:r>
              <a:rPr lang="it-IT" dirty="0"/>
              <a:t>deriva dal fatto che in condizioni ottimali da un grammo di zuccheri esosi si riescono ad ottenere 0,6 ml di alcool etilico chimicamente puro</a:t>
            </a:r>
          </a:p>
          <a:p>
            <a:endParaRPr lang="it-IT" dirty="0"/>
          </a:p>
          <a:p>
            <a:r>
              <a:rPr lang="it-IT" dirty="0"/>
              <a:t>Se voglio ottenere un grado alcoolico di 10° Vol. mi serviranno dunque     10° / 0,6 =16,66 grammi di zucchero in 100ml</a:t>
            </a:r>
          </a:p>
          <a:p>
            <a:endParaRPr lang="it-IT" dirty="0"/>
          </a:p>
          <a:p>
            <a:r>
              <a:rPr lang="it-IT" dirty="0"/>
              <a:t>Per 1 litro 166,6g di zucchero</a:t>
            </a:r>
          </a:p>
          <a:p>
            <a:endParaRPr lang="it-IT" dirty="0"/>
          </a:p>
          <a:p>
            <a:r>
              <a:rPr lang="it-IT" dirty="0"/>
              <a:t>Ipotizzando un miele con 80% di zucchero mi serviranno: 166,6 x 100 : 80 = 207,5g di miele in ogni litro di mosto</a:t>
            </a:r>
          </a:p>
        </p:txBody>
      </p:sp>
      <p:sp>
        <p:nvSpPr>
          <p:cNvPr id="6" name="Titolo 1"/>
          <p:cNvSpPr>
            <a:spLocks noGrp="1"/>
          </p:cNvSpPr>
          <p:nvPr>
            <p:ph type="title"/>
          </p:nvPr>
        </p:nvSpPr>
        <p:spPr>
          <a:xfrm>
            <a:off x="0" y="0"/>
            <a:ext cx="12192000" cy="1280890"/>
          </a:xfrm>
        </p:spPr>
        <p:txBody>
          <a:bodyPr/>
          <a:lstStyle/>
          <a:p>
            <a:pPr algn="ctr"/>
            <a:r>
              <a:rPr lang="de-DE" b="1" dirty="0" err="1"/>
              <a:t>L‘idromele</a:t>
            </a:r>
            <a:r>
              <a:rPr lang="de-DE" b="1" dirty="0"/>
              <a:t>, </a:t>
            </a:r>
            <a:r>
              <a:rPr lang="de-DE" b="1" dirty="0" err="1"/>
              <a:t>che</a:t>
            </a:r>
            <a:r>
              <a:rPr lang="de-DE" b="1" dirty="0"/>
              <a:t> </a:t>
            </a:r>
            <a:r>
              <a:rPr lang="de-DE" b="1" dirty="0" err="1"/>
              <a:t>cos‘è</a:t>
            </a:r>
            <a:r>
              <a:rPr lang="de-DE" b="1" dirty="0"/>
              <a:t>? </a:t>
            </a:r>
            <a:r>
              <a:rPr lang="de-DE" dirty="0" err="1"/>
              <a:t>Coefficente</a:t>
            </a:r>
            <a:r>
              <a:rPr lang="de-DE" dirty="0"/>
              <a:t> di </a:t>
            </a:r>
            <a:r>
              <a:rPr lang="de-DE" dirty="0" err="1"/>
              <a:t>trasformazione</a:t>
            </a:r>
            <a:endParaRPr lang="it-IT" dirty="0"/>
          </a:p>
        </p:txBody>
      </p:sp>
      <p:sp>
        <p:nvSpPr>
          <p:cNvPr id="7" name="Segnaposto contenuto 2"/>
          <p:cNvSpPr txBox="1">
            <a:spLocks/>
          </p:cNvSpPr>
          <p:nvPr/>
        </p:nvSpPr>
        <p:spPr>
          <a:xfrm>
            <a:off x="3276600" y="736818"/>
            <a:ext cx="8915400" cy="37776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it-IT" dirty="0"/>
              <a:t>Il prodotto finale avrà una </a:t>
            </a:r>
            <a:r>
              <a:rPr lang="it-IT" sz="2000" b="1" dirty="0">
                <a:solidFill>
                  <a:srgbClr val="00B050"/>
                </a:solidFill>
              </a:rPr>
              <a:t>gradazione alcolica</a:t>
            </a:r>
            <a:r>
              <a:rPr lang="it-IT" b="1" dirty="0">
                <a:solidFill>
                  <a:srgbClr val="00B050"/>
                </a:solidFill>
              </a:rPr>
              <a:t> compresa tra 8% e il 18% </a:t>
            </a:r>
            <a:r>
              <a:rPr lang="it-IT" dirty="0"/>
              <a:t>v/v di etanolo.(Pereira et al., 2013).</a:t>
            </a:r>
          </a:p>
        </p:txBody>
      </p:sp>
      <p:sp>
        <p:nvSpPr>
          <p:cNvPr id="2" name="Segnaposto piè di pagina 1">
            <a:extLst>
              <a:ext uri="{FF2B5EF4-FFF2-40B4-BE49-F238E27FC236}">
                <a16:creationId xmlns:a16="http://schemas.microsoft.com/office/drawing/2014/main" id="{6EEE6850-7899-76D8-1229-A2FE088020D6}"/>
              </a:ext>
            </a:extLst>
          </p:cNvPr>
          <p:cNvSpPr>
            <a:spLocks noGrp="1"/>
          </p:cNvSpPr>
          <p:nvPr>
            <p:ph type="ftr" sz="quarter" idx="11"/>
          </p:nvPr>
        </p:nvSpPr>
        <p:spPr>
          <a:xfrm>
            <a:off x="2618709" y="6492875"/>
            <a:ext cx="7619999"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3893539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1280890"/>
          </a:xfrm>
        </p:spPr>
        <p:txBody>
          <a:bodyPr/>
          <a:lstStyle/>
          <a:p>
            <a:pPr algn="ctr"/>
            <a:r>
              <a:rPr lang="de-DE" b="1" dirty="0" err="1"/>
              <a:t>L‘idromele</a:t>
            </a:r>
            <a:r>
              <a:rPr lang="de-DE" b="1" dirty="0"/>
              <a:t>, </a:t>
            </a:r>
            <a:r>
              <a:rPr lang="de-DE" b="1" dirty="0" err="1"/>
              <a:t>che</a:t>
            </a:r>
            <a:r>
              <a:rPr lang="de-DE" b="1" dirty="0"/>
              <a:t> </a:t>
            </a:r>
            <a:r>
              <a:rPr lang="de-DE" b="1" dirty="0" err="1"/>
              <a:t>cos‘è</a:t>
            </a:r>
            <a:r>
              <a:rPr lang="de-DE" b="1" dirty="0"/>
              <a:t>? </a:t>
            </a:r>
            <a:r>
              <a:rPr lang="it-IT" dirty="0"/>
              <a:t>Mostimetro e gradi babo</a:t>
            </a:r>
          </a:p>
        </p:txBody>
      </p:sp>
      <p:sp>
        <p:nvSpPr>
          <p:cNvPr id="3" name="Segnaposto contenuto 2"/>
          <p:cNvSpPr>
            <a:spLocks noGrp="1"/>
          </p:cNvSpPr>
          <p:nvPr>
            <p:ph idx="1"/>
          </p:nvPr>
        </p:nvSpPr>
        <p:spPr>
          <a:xfrm>
            <a:off x="3690090" y="1406771"/>
            <a:ext cx="5735263" cy="5052646"/>
          </a:xfrm>
        </p:spPr>
        <p:txBody>
          <a:bodyPr>
            <a:normAutofit fontScale="55000" lnSpcReduction="20000"/>
          </a:bodyPr>
          <a:lstStyle/>
          <a:p>
            <a:r>
              <a:rPr lang="it-IT" sz="3800" dirty="0"/>
              <a:t>1°babo = 10g zucchero in 1L di mosto=1g zucchero in 100ml di mosto</a:t>
            </a:r>
          </a:p>
          <a:p>
            <a:endParaRPr lang="it-IT" sz="3800" dirty="0"/>
          </a:p>
          <a:p>
            <a:r>
              <a:rPr lang="it-IT" sz="3800" dirty="0"/>
              <a:t>Il </a:t>
            </a:r>
            <a:r>
              <a:rPr lang="it-IT" sz="3800" b="1" dirty="0"/>
              <a:t>mostimetro</a:t>
            </a:r>
            <a:r>
              <a:rPr lang="it-IT" sz="3800" dirty="0"/>
              <a:t> è un particolare </a:t>
            </a:r>
            <a:r>
              <a:rPr lang="it-IT" sz="3800" dirty="0">
                <a:hlinkClick r:id="rId2" tooltip="Densimetro"/>
              </a:rPr>
              <a:t>densimetro</a:t>
            </a:r>
            <a:r>
              <a:rPr lang="it-IT" sz="3800" dirty="0"/>
              <a:t> usato per misurare la percentuale in peso degli </a:t>
            </a:r>
            <a:r>
              <a:rPr lang="it-IT" sz="3800" dirty="0">
                <a:hlinkClick r:id="rId3" tooltip="Zucchero"/>
              </a:rPr>
              <a:t>zuccheri</a:t>
            </a:r>
            <a:r>
              <a:rPr lang="it-IT" sz="3800" dirty="0"/>
              <a:t> contenuti nel </a:t>
            </a:r>
            <a:r>
              <a:rPr lang="it-IT" sz="3800" dirty="0">
                <a:hlinkClick r:id="rId4" tooltip="Mosto"/>
              </a:rPr>
              <a:t>mosto</a:t>
            </a:r>
            <a:r>
              <a:rPr lang="it-IT" sz="3800" dirty="0"/>
              <a:t>, dalla quale si calcola il probabile </a:t>
            </a:r>
            <a:r>
              <a:rPr lang="it-IT" sz="3800" dirty="0">
                <a:hlinkClick r:id="rId5" tooltip="Grado alcolico"/>
              </a:rPr>
              <a:t>grado alcolico</a:t>
            </a:r>
            <a:r>
              <a:rPr lang="it-IT" sz="3800" dirty="0"/>
              <a:t> della soluzione zuccherina.</a:t>
            </a:r>
          </a:p>
          <a:p>
            <a:r>
              <a:rPr lang="it-IT" sz="3800" dirty="0"/>
              <a:t>Se leggo sul mostimetro babo = 16</a:t>
            </a:r>
          </a:p>
          <a:p>
            <a:r>
              <a:rPr lang="it-IT" sz="3800" dirty="0"/>
              <a:t>Moltiplico per il coefficiente 0,6 e ottengo 9,6</a:t>
            </a:r>
          </a:p>
          <a:p>
            <a:r>
              <a:rPr lang="it-IT" sz="3800" dirty="0"/>
              <a:t>Ciò significa che con questo mosto posso ottenere un idromele con una graduazione alcolica di 9,6°Vol (alcool potenziale)</a:t>
            </a:r>
            <a:endParaRPr lang="it-IT" dirty="0"/>
          </a:p>
        </p:txBody>
      </p:sp>
      <p:pic>
        <p:nvPicPr>
          <p:cNvPr id="1026" name="Picture 2" descr="MOSTIMETRO BABO ART.574"/>
          <p:cNvPicPr>
            <a:picLocks noChangeAspect="1" noChangeArrowheads="1"/>
          </p:cNvPicPr>
          <p:nvPr/>
        </p:nvPicPr>
        <p:blipFill rotWithShape="1">
          <a:blip r:embed="rId6">
            <a:extLst>
              <a:ext uri="{28A0092B-C50C-407E-A947-70E740481C1C}">
                <a14:useLocalDpi xmlns:a14="http://schemas.microsoft.com/office/drawing/2010/main" val="0"/>
              </a:ext>
            </a:extLst>
          </a:blip>
          <a:srcRect l="29100" t="27193" r="27653" b="27700"/>
          <a:stretch/>
        </p:blipFill>
        <p:spPr bwMode="auto">
          <a:xfrm>
            <a:off x="419351" y="1905000"/>
            <a:ext cx="3270739" cy="34114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ontenuto zuccherino di un mosto e sue modalità di espressione"/>
          <p:cNvPicPr>
            <a:picLocks noChangeAspect="1" noChangeArrowheads="1"/>
          </p:cNvPicPr>
          <p:nvPr/>
        </p:nvPicPr>
        <p:blipFill rotWithShape="1">
          <a:blip r:embed="rId7">
            <a:extLst>
              <a:ext uri="{28A0092B-C50C-407E-A947-70E740481C1C}">
                <a14:useLocalDpi xmlns:a14="http://schemas.microsoft.com/office/drawing/2010/main" val="0"/>
              </a:ext>
            </a:extLst>
          </a:blip>
          <a:srcRect l="39813"/>
          <a:stretch/>
        </p:blipFill>
        <p:spPr bwMode="auto">
          <a:xfrm>
            <a:off x="9530862" y="2167260"/>
            <a:ext cx="1856519" cy="2968915"/>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piè di pagina 3">
            <a:extLst>
              <a:ext uri="{FF2B5EF4-FFF2-40B4-BE49-F238E27FC236}">
                <a16:creationId xmlns:a16="http://schemas.microsoft.com/office/drawing/2014/main" id="{59BCC2EC-438C-122B-33AF-35D12524D865}"/>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37238758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360218"/>
            <a:ext cx="12192000" cy="1280890"/>
          </a:xfrm>
        </p:spPr>
        <p:txBody>
          <a:bodyPr/>
          <a:lstStyle/>
          <a:p>
            <a:pPr algn="ctr"/>
            <a:r>
              <a:rPr lang="de-DE" b="1" dirty="0" err="1"/>
              <a:t>L‘idromele</a:t>
            </a:r>
            <a:r>
              <a:rPr lang="de-DE" b="1" dirty="0"/>
              <a:t>, </a:t>
            </a:r>
            <a:r>
              <a:rPr lang="de-DE" b="1" dirty="0" err="1"/>
              <a:t>che</a:t>
            </a:r>
            <a:r>
              <a:rPr lang="de-DE" b="1" dirty="0"/>
              <a:t> </a:t>
            </a:r>
            <a:r>
              <a:rPr lang="de-DE" b="1" dirty="0" err="1"/>
              <a:t>cos‘è</a:t>
            </a:r>
            <a:r>
              <a:rPr lang="de-DE" b="1" dirty="0"/>
              <a:t>? </a:t>
            </a:r>
            <a:r>
              <a:rPr lang="de-DE" dirty="0"/>
              <a:t>La </a:t>
            </a:r>
            <a:r>
              <a:rPr lang="de-DE" dirty="0" err="1"/>
              <a:t>fermentazione</a:t>
            </a:r>
            <a:endParaRPr lang="it-IT" dirty="0"/>
          </a:p>
        </p:txBody>
      </p:sp>
      <p:sp>
        <p:nvSpPr>
          <p:cNvPr id="3" name="Segnaposto contenuto 2"/>
          <p:cNvSpPr>
            <a:spLocks noGrp="1"/>
          </p:cNvSpPr>
          <p:nvPr>
            <p:ph idx="1"/>
          </p:nvPr>
        </p:nvSpPr>
        <p:spPr>
          <a:xfrm>
            <a:off x="1025236" y="2133600"/>
            <a:ext cx="10479376" cy="4017818"/>
          </a:xfrm>
        </p:spPr>
        <p:txBody>
          <a:bodyPr>
            <a:normAutofit/>
          </a:bodyPr>
          <a:lstStyle/>
          <a:p>
            <a:r>
              <a:rPr lang="it-IT" dirty="0"/>
              <a:t>La fermentazione del miele avviene in maniera </a:t>
            </a:r>
            <a:r>
              <a:rPr lang="it-IT" b="1" dirty="0">
                <a:solidFill>
                  <a:srgbClr val="00B050"/>
                </a:solidFill>
              </a:rPr>
              <a:t>simile a quella del vino </a:t>
            </a:r>
            <a:r>
              <a:rPr lang="it-IT" dirty="0"/>
              <a:t>o altre bevande alcoliche, ma richiede generalmente tempi molto più lunghi, diverse settimane o mesi. </a:t>
            </a:r>
          </a:p>
          <a:p>
            <a:endParaRPr lang="it-IT" dirty="0"/>
          </a:p>
          <a:p>
            <a:r>
              <a:rPr lang="it-IT" b="1" dirty="0">
                <a:solidFill>
                  <a:srgbClr val="00B050"/>
                </a:solidFill>
              </a:rPr>
              <a:t>Tempistiche così lunghe </a:t>
            </a:r>
            <a:r>
              <a:rPr lang="it-IT" dirty="0"/>
              <a:t>dipendono da numerosi fattori, correlati a caratteristiche intrinseche del mosto di partenza, quali contenuto iniziale di fruttosio elevato, bassi valori di </a:t>
            </a:r>
            <a:r>
              <a:rPr lang="it-IT" dirty="0" err="1"/>
              <a:t>pH</a:t>
            </a:r>
            <a:r>
              <a:rPr lang="it-IT" dirty="0"/>
              <a:t> e contemporaneamente </a:t>
            </a:r>
            <a:r>
              <a:rPr lang="it-IT" b="1" dirty="0">
                <a:solidFill>
                  <a:srgbClr val="00B050"/>
                </a:solidFill>
              </a:rPr>
              <a:t>valori di nutrienti bassi</a:t>
            </a:r>
            <a:r>
              <a:rPr lang="it-IT" dirty="0"/>
              <a:t>. </a:t>
            </a:r>
          </a:p>
          <a:p>
            <a:endParaRPr lang="it-IT" dirty="0"/>
          </a:p>
          <a:p>
            <a:r>
              <a:rPr lang="it-IT" dirty="0"/>
              <a:t>Quindi </a:t>
            </a:r>
            <a:r>
              <a:rPr lang="it-IT" b="1" dirty="0">
                <a:solidFill>
                  <a:srgbClr val="00B050"/>
                </a:solidFill>
              </a:rPr>
              <a:t>la qualità di un idromele può anche dipendere dalla capacità dei microrganismi adoperati di resistere a queste condizioni di stress</a:t>
            </a:r>
            <a:r>
              <a:rPr lang="it-IT" dirty="0"/>
              <a:t>, cioè l’elevata osmolarità, bassa </a:t>
            </a:r>
            <a:r>
              <a:rPr lang="it-IT" b="1" dirty="0"/>
              <a:t>concentrazione di nutrienti</a:t>
            </a:r>
            <a:r>
              <a:rPr lang="it-IT" dirty="0"/>
              <a:t>, bassa concentrazione di minerali, </a:t>
            </a:r>
            <a:r>
              <a:rPr lang="it-IT" b="1" dirty="0"/>
              <a:t>basso </a:t>
            </a:r>
            <a:r>
              <a:rPr lang="it-IT" b="1" dirty="0" err="1"/>
              <a:t>pH</a:t>
            </a:r>
            <a:r>
              <a:rPr lang="it-IT" b="1" dirty="0"/>
              <a:t> </a:t>
            </a:r>
            <a:r>
              <a:rPr lang="it-IT" dirty="0"/>
              <a:t>e “</a:t>
            </a:r>
            <a:r>
              <a:rPr lang="it-IT" dirty="0" err="1"/>
              <a:t>low</a:t>
            </a:r>
            <a:r>
              <a:rPr lang="it-IT" dirty="0"/>
              <a:t> buffer </a:t>
            </a:r>
            <a:r>
              <a:rPr lang="it-IT" dirty="0" err="1"/>
              <a:t>capacity</a:t>
            </a:r>
            <a:r>
              <a:rPr lang="it-IT" dirty="0"/>
              <a:t>”. </a:t>
            </a:r>
          </a:p>
          <a:p>
            <a:pPr marL="0" indent="0">
              <a:buNone/>
            </a:pPr>
            <a:endParaRPr lang="it-IT" dirty="0"/>
          </a:p>
        </p:txBody>
      </p:sp>
      <p:sp>
        <p:nvSpPr>
          <p:cNvPr id="4" name="Segnaposto piè di pagina 3">
            <a:extLst>
              <a:ext uri="{FF2B5EF4-FFF2-40B4-BE49-F238E27FC236}">
                <a16:creationId xmlns:a16="http://schemas.microsoft.com/office/drawing/2014/main" id="{02B9EF79-6061-21BC-DCE5-4B5A97BFBB6A}"/>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3404523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2229510" y="3900"/>
            <a:ext cx="8911687" cy="1280890"/>
          </a:xfrm>
        </p:spPr>
        <p:txBody>
          <a:bodyPr/>
          <a:lstStyle/>
          <a:p>
            <a:r>
              <a:rPr lang="de-DE" dirty="0" err="1"/>
              <a:t>L‘idromele</a:t>
            </a:r>
            <a:r>
              <a:rPr lang="de-DE" dirty="0"/>
              <a:t>: </a:t>
            </a:r>
            <a:r>
              <a:rPr lang="de-DE" dirty="0" err="1"/>
              <a:t>tecniche</a:t>
            </a:r>
            <a:r>
              <a:rPr lang="de-DE" dirty="0"/>
              <a:t> di </a:t>
            </a:r>
            <a:r>
              <a:rPr lang="de-DE" dirty="0" err="1"/>
              <a:t>fermentazione</a:t>
            </a:r>
            <a:endParaRPr lang="it-IT" dirty="0"/>
          </a:p>
        </p:txBody>
      </p:sp>
      <p:sp>
        <p:nvSpPr>
          <p:cNvPr id="3" name="Segnaposto contenuto 2"/>
          <p:cNvSpPr>
            <a:spLocks noGrp="1"/>
          </p:cNvSpPr>
          <p:nvPr>
            <p:ph idx="1"/>
          </p:nvPr>
        </p:nvSpPr>
        <p:spPr>
          <a:xfrm>
            <a:off x="0" y="762000"/>
            <a:ext cx="12192000" cy="6096000"/>
          </a:xfrm>
        </p:spPr>
        <p:txBody>
          <a:bodyPr>
            <a:normAutofit/>
          </a:bodyPr>
          <a:lstStyle/>
          <a:p>
            <a:r>
              <a:rPr lang="it-IT" dirty="0"/>
              <a:t>La qualità dell'idromele è influenzata dalla </a:t>
            </a:r>
            <a:r>
              <a:rPr lang="it-IT" b="1" dirty="0">
                <a:solidFill>
                  <a:srgbClr val="00B050"/>
                </a:solidFill>
              </a:rPr>
              <a:t>qualità delle materie prime </a:t>
            </a:r>
            <a:r>
              <a:rPr lang="it-IT" dirty="0"/>
              <a:t>utilizzate per la produzione ed il </a:t>
            </a:r>
            <a:r>
              <a:rPr lang="it-IT" b="1" dirty="0">
                <a:solidFill>
                  <a:srgbClr val="00B050"/>
                </a:solidFill>
              </a:rPr>
              <a:t>trattamento termico del mosto</a:t>
            </a:r>
            <a:r>
              <a:rPr lang="it-IT" dirty="0"/>
              <a:t>. </a:t>
            </a:r>
          </a:p>
          <a:p>
            <a:pPr marL="0" indent="0">
              <a:buNone/>
            </a:pPr>
            <a:r>
              <a:rPr lang="it-IT" dirty="0"/>
              <a:t>Possono esserci due modalità di produzione dell’idromele: </a:t>
            </a:r>
          </a:p>
          <a:p>
            <a:pPr lvl="0"/>
            <a:r>
              <a:rPr lang="it-IT" b="1" dirty="0"/>
              <a:t>Metodo tradizionale:</a:t>
            </a:r>
            <a:r>
              <a:rPr lang="it-IT" dirty="0"/>
              <a:t> consiste nella </a:t>
            </a:r>
            <a:r>
              <a:rPr lang="it-IT" b="1" dirty="0">
                <a:solidFill>
                  <a:srgbClr val="00B050"/>
                </a:solidFill>
              </a:rPr>
              <a:t>bollitura delicata </a:t>
            </a:r>
            <a:r>
              <a:rPr lang="it-IT" dirty="0"/>
              <a:t>del mosto con rimozione continua di schiuma dalla superficie. Oggi </a:t>
            </a:r>
            <a:r>
              <a:rPr lang="it-IT" dirty="0">
                <a:sym typeface="Wingdings" panose="05000000000000000000" pitchFamily="2" charset="2"/>
              </a:rPr>
              <a:t> </a:t>
            </a:r>
            <a:r>
              <a:rPr lang="it-IT" dirty="0"/>
              <a:t> pastorizzazione del mosto, meno laboriosa ed energeticamente più efficiente, </a:t>
            </a:r>
          </a:p>
          <a:p>
            <a:pPr lvl="0"/>
            <a:r>
              <a:rPr lang="it-IT" b="1" dirty="0"/>
              <a:t>Il secondo metodo </a:t>
            </a:r>
            <a:r>
              <a:rPr lang="it-IT" dirty="0"/>
              <a:t>di preparazione del mosto consiste semplicemente nello </a:t>
            </a:r>
            <a:r>
              <a:rPr lang="it-IT" b="1" dirty="0">
                <a:solidFill>
                  <a:srgbClr val="00B050"/>
                </a:solidFill>
              </a:rPr>
              <a:t>sciogliere il miele nel volume d'acqua richiesto</a:t>
            </a:r>
            <a:r>
              <a:rPr lang="it-IT" dirty="0"/>
              <a:t>. </a:t>
            </a:r>
          </a:p>
          <a:p>
            <a:pPr marL="0" indent="0">
              <a:buNone/>
            </a:pPr>
            <a:endParaRPr lang="it-IT" b="1" dirty="0"/>
          </a:p>
          <a:p>
            <a:r>
              <a:rPr lang="it-IT" b="1" dirty="0"/>
              <a:t>Il riscaldamento</a:t>
            </a:r>
            <a:r>
              <a:rPr lang="it-IT" dirty="0"/>
              <a:t> inibisce l'attività degli enzimi, riduce il contenuto vitaminico, ma d’altro canto ha anche un impatto positivo sul processo di fermentazione, stabilizzando e pastorizzando il mosto prima dell'inoculazione del lievito e </a:t>
            </a:r>
            <a:r>
              <a:rPr lang="it-IT" b="1" dirty="0">
                <a:solidFill>
                  <a:srgbClr val="00B050"/>
                </a:solidFill>
              </a:rPr>
              <a:t>aiuta a rimuovere il polline e altre fonti proteiche che causano torbidità</a:t>
            </a:r>
            <a:r>
              <a:rPr lang="it-IT" dirty="0"/>
              <a:t>, rendendo il processo di chiarificazione meno difficile. </a:t>
            </a:r>
          </a:p>
          <a:p>
            <a:r>
              <a:rPr lang="it-IT" b="1" dirty="0"/>
              <a:t>Gli idromeli prodotti senza riscaldamento mantengono le proprietà benefiche del miele, ma il processo è più impegnativo</a:t>
            </a:r>
            <a:r>
              <a:rPr lang="it-IT" dirty="0"/>
              <a:t>. </a:t>
            </a:r>
          </a:p>
          <a:p>
            <a:endParaRPr lang="it-IT" dirty="0"/>
          </a:p>
          <a:p>
            <a:pPr marL="0" indent="0">
              <a:buNone/>
            </a:pPr>
            <a:r>
              <a:rPr lang="it-IT" dirty="0"/>
              <a:t>Ciò si traduce spesso nella produzione di molti off-</a:t>
            </a:r>
            <a:r>
              <a:rPr lang="it-IT" dirty="0" err="1"/>
              <a:t>flavours</a:t>
            </a:r>
            <a:r>
              <a:rPr lang="it-IT" dirty="0"/>
              <a:t>, lasciando un sapore simile alla cera d'api, sono richiesti tempi di fermentazione più lunghi e la chiarificazione è più difficile (</a:t>
            </a:r>
            <a:r>
              <a:rPr lang="it-IT" dirty="0" err="1"/>
              <a:t>Czabaj</a:t>
            </a:r>
            <a:r>
              <a:rPr lang="it-IT" dirty="0"/>
              <a:t> et al., 2017). </a:t>
            </a:r>
          </a:p>
          <a:p>
            <a:endParaRPr lang="it-IT" dirty="0"/>
          </a:p>
        </p:txBody>
      </p:sp>
      <p:sp>
        <p:nvSpPr>
          <p:cNvPr id="4" name="Segnaposto piè di pagina 3">
            <a:extLst>
              <a:ext uri="{FF2B5EF4-FFF2-40B4-BE49-F238E27FC236}">
                <a16:creationId xmlns:a16="http://schemas.microsoft.com/office/drawing/2014/main" id="{DDD8A10B-86D5-4C2E-32F7-5B11A02C587C}"/>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10052207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424615" y="103426"/>
            <a:ext cx="8911687" cy="1280890"/>
          </a:xfrm>
        </p:spPr>
        <p:txBody>
          <a:bodyPr/>
          <a:lstStyle/>
          <a:p>
            <a:r>
              <a:rPr lang="it-IT" dirty="0"/>
              <a:t>Lieviti</a:t>
            </a:r>
          </a:p>
        </p:txBody>
      </p:sp>
      <p:sp>
        <p:nvSpPr>
          <p:cNvPr id="3" name="Segnaposto contenuto 2"/>
          <p:cNvSpPr>
            <a:spLocks noGrp="1"/>
          </p:cNvSpPr>
          <p:nvPr>
            <p:ph idx="1"/>
          </p:nvPr>
        </p:nvSpPr>
        <p:spPr>
          <a:xfrm>
            <a:off x="1773136" y="795608"/>
            <a:ext cx="3651479" cy="3304443"/>
          </a:xfrm>
        </p:spPr>
        <p:txBody>
          <a:bodyPr>
            <a:normAutofit/>
          </a:bodyPr>
          <a:lstStyle/>
          <a:p>
            <a:pPr marL="0" indent="0">
              <a:buNone/>
            </a:pPr>
            <a:r>
              <a:rPr lang="it-IT" b="1" dirty="0"/>
              <a:t>Autoctoni: </a:t>
            </a:r>
            <a:r>
              <a:rPr lang="it-IT" dirty="0"/>
              <a:t> </a:t>
            </a:r>
          </a:p>
          <a:p>
            <a:r>
              <a:rPr lang="it-IT" dirty="0"/>
              <a:t>del miele  </a:t>
            </a:r>
          </a:p>
          <a:p>
            <a:r>
              <a:rPr lang="it-IT" dirty="0"/>
              <a:t>dell’ambiente</a:t>
            </a:r>
          </a:p>
          <a:p>
            <a:pPr marL="0" indent="0">
              <a:buNone/>
            </a:pPr>
            <a:r>
              <a:rPr lang="it-IT" b="1" dirty="0"/>
              <a:t>Addizionat</a:t>
            </a:r>
            <a:r>
              <a:rPr lang="it-IT" dirty="0"/>
              <a:t>i: </a:t>
            </a:r>
          </a:p>
          <a:p>
            <a:r>
              <a:rPr lang="it-IT" dirty="0"/>
              <a:t>Saccaromiceti</a:t>
            </a:r>
          </a:p>
          <a:p>
            <a:r>
              <a:rPr lang="it-IT" dirty="0"/>
              <a:t>lievito di birra</a:t>
            </a:r>
          </a:p>
          <a:p>
            <a:r>
              <a:rPr lang="it-IT" i="1" dirty="0"/>
              <a:t>Ceppi di </a:t>
            </a:r>
            <a:r>
              <a:rPr lang="it-IT" i="1" dirty="0" err="1"/>
              <a:t>Saccharomyces</a:t>
            </a:r>
            <a:r>
              <a:rPr lang="it-IT" i="1" dirty="0"/>
              <a:t> </a:t>
            </a:r>
            <a:r>
              <a:rPr lang="it-IT" i="1" dirty="0" err="1"/>
              <a:t>cerevisiae</a:t>
            </a:r>
            <a:r>
              <a:rPr lang="it-IT" i="1" dirty="0"/>
              <a:t> selezionati</a:t>
            </a:r>
          </a:p>
          <a:p>
            <a:pPr marL="0" indent="0">
              <a:buNone/>
            </a:pPr>
            <a:endParaRPr lang="it-IT" i="1" dirty="0"/>
          </a:p>
        </p:txBody>
      </p:sp>
      <p:sp>
        <p:nvSpPr>
          <p:cNvPr id="4" name="Segnaposto piè di pagina 3">
            <a:extLst>
              <a:ext uri="{FF2B5EF4-FFF2-40B4-BE49-F238E27FC236}">
                <a16:creationId xmlns:a16="http://schemas.microsoft.com/office/drawing/2014/main" id="{94B36B92-C0CF-7348-5719-87518872C8C2}"/>
              </a:ext>
            </a:extLst>
          </p:cNvPr>
          <p:cNvSpPr>
            <a:spLocks noGrp="1"/>
          </p:cNvSpPr>
          <p:nvPr>
            <p:ph type="ftr" sz="quarter" idx="11"/>
          </p:nvPr>
        </p:nvSpPr>
        <p:spPr>
          <a:xfrm>
            <a:off x="9983070" y="6464243"/>
            <a:ext cx="2087614" cy="272203"/>
          </a:xfrm>
        </p:spPr>
        <p:txBody>
          <a:bodyPr/>
          <a:lstStyle/>
          <a:p>
            <a:r>
              <a:rPr lang="it-IT" dirty="0"/>
              <a:t>Idromele a cura di Rosario Sica</a:t>
            </a:r>
            <a:endParaRPr lang="en-US" dirty="0"/>
          </a:p>
        </p:txBody>
      </p:sp>
      <p:sp>
        <p:nvSpPr>
          <p:cNvPr id="5" name="CasellaDiTesto 4">
            <a:extLst>
              <a:ext uri="{FF2B5EF4-FFF2-40B4-BE49-F238E27FC236}">
                <a16:creationId xmlns:a16="http://schemas.microsoft.com/office/drawing/2014/main" id="{BF99F7B2-F152-C37C-B7F2-7AC0358FD45C}"/>
              </a:ext>
            </a:extLst>
          </p:cNvPr>
          <p:cNvSpPr txBox="1"/>
          <p:nvPr/>
        </p:nvSpPr>
        <p:spPr>
          <a:xfrm>
            <a:off x="6386971" y="793576"/>
            <a:ext cx="5378245" cy="5252720"/>
          </a:xfrm>
          <a:prstGeom prst="rect">
            <a:avLst/>
          </a:prstGeom>
          <a:noFill/>
        </p:spPr>
        <p:txBody>
          <a:bodyPr wrap="square" rtlCol="0">
            <a:spAutoFit/>
          </a:bodyPr>
          <a:lstStyle/>
          <a:p>
            <a:pPr marR="0" lvl="0" algn="l" defTabSz="457200" rtl="0" eaLnBrk="1" fontAlgn="auto" latinLnBrk="0" hangingPunct="1">
              <a:lnSpc>
                <a:spcPct val="100000"/>
              </a:lnSpc>
              <a:spcBef>
                <a:spcPts val="1000"/>
              </a:spcBef>
              <a:spcAft>
                <a:spcPts val="0"/>
              </a:spcAft>
              <a:buClr>
                <a:srgbClr val="E78712"/>
              </a:buClr>
              <a:buSzTx/>
              <a:tabLst/>
              <a:defRPr/>
            </a:pPr>
            <a:r>
              <a:rPr kumimoji="0" lang="it-IT" b="1"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Proprietà dei lieviti</a:t>
            </a:r>
          </a:p>
          <a:p>
            <a:pPr marL="342900" marR="0" lvl="0" indent="-342900" algn="l" defTabSz="457200" rtl="0" eaLnBrk="1" fontAlgn="auto" latinLnBrk="0" hangingPunct="1">
              <a:lnSpc>
                <a:spcPct val="100000"/>
              </a:lnSpc>
              <a:spcBef>
                <a:spcPts val="1000"/>
              </a:spcBef>
              <a:spcAft>
                <a:spcPts val="0"/>
              </a:spcAft>
              <a:buClr>
                <a:srgbClr val="E78712"/>
              </a:buClr>
              <a:buSzTx/>
              <a:buFont typeface="Wingdings 3" charset="2"/>
              <a:buChar char=""/>
              <a:tabLst/>
              <a:defRPr/>
            </a:pPr>
            <a:r>
              <a:rPr kumimoji="0" lang="it-IT"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Resistenza alle alte e basse temperature</a:t>
            </a:r>
          </a:p>
          <a:p>
            <a:pPr marL="342900" marR="0" lvl="0" indent="-342900" algn="l" defTabSz="457200" rtl="0" eaLnBrk="1" fontAlgn="auto" latinLnBrk="0" hangingPunct="1">
              <a:lnSpc>
                <a:spcPct val="100000"/>
              </a:lnSpc>
              <a:spcBef>
                <a:spcPts val="1000"/>
              </a:spcBef>
              <a:spcAft>
                <a:spcPts val="0"/>
              </a:spcAft>
              <a:buClr>
                <a:srgbClr val="E78712"/>
              </a:buClr>
              <a:buSzTx/>
              <a:buFont typeface="Wingdings 3" charset="2"/>
              <a:buChar char=""/>
              <a:tabLst/>
              <a:defRPr/>
            </a:pPr>
            <a:r>
              <a:rPr kumimoji="0" lang="it-IT"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Resistenza alla gradazione alcolica</a:t>
            </a:r>
          </a:p>
          <a:p>
            <a:pPr marL="342900" marR="0" lvl="0" indent="-342900" algn="l" defTabSz="457200" rtl="0" eaLnBrk="1" fontAlgn="auto" latinLnBrk="0" hangingPunct="1">
              <a:lnSpc>
                <a:spcPct val="100000"/>
              </a:lnSpc>
              <a:spcBef>
                <a:spcPts val="1000"/>
              </a:spcBef>
              <a:spcAft>
                <a:spcPts val="0"/>
              </a:spcAft>
              <a:buClr>
                <a:srgbClr val="E78712"/>
              </a:buClr>
              <a:buSzTx/>
              <a:buFont typeface="Wingdings 3" charset="2"/>
              <a:buChar char=""/>
              <a:tabLst/>
              <a:defRPr/>
            </a:pPr>
            <a:r>
              <a:rPr kumimoji="0" lang="it-IT"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Resistenza all’elevata percentuale zuccherina</a:t>
            </a:r>
          </a:p>
          <a:p>
            <a:pPr marL="342900" marR="0" lvl="0" indent="-342900" algn="l" defTabSz="457200" rtl="0" eaLnBrk="1" fontAlgn="auto" latinLnBrk="0" hangingPunct="1">
              <a:lnSpc>
                <a:spcPct val="100000"/>
              </a:lnSpc>
              <a:spcBef>
                <a:spcPts val="1000"/>
              </a:spcBef>
              <a:spcAft>
                <a:spcPts val="0"/>
              </a:spcAft>
              <a:buClr>
                <a:srgbClr val="E78712"/>
              </a:buClr>
              <a:buSzTx/>
              <a:buFont typeface="Wingdings 3" charset="2"/>
              <a:buChar char=""/>
              <a:tabLst/>
              <a:defRPr/>
            </a:pPr>
            <a:r>
              <a:rPr kumimoji="0" lang="it-IT"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Sviluppo di acidi organici di vario genere</a:t>
            </a:r>
          </a:p>
          <a:p>
            <a:pPr marL="342900" marR="0" lvl="0" indent="-342900" algn="l" defTabSz="457200" rtl="0" eaLnBrk="1" fontAlgn="auto" latinLnBrk="0" hangingPunct="1">
              <a:lnSpc>
                <a:spcPct val="100000"/>
              </a:lnSpc>
              <a:spcBef>
                <a:spcPts val="1000"/>
              </a:spcBef>
              <a:spcAft>
                <a:spcPts val="0"/>
              </a:spcAft>
              <a:buClr>
                <a:srgbClr val="E78712"/>
              </a:buClr>
              <a:buSzTx/>
              <a:buFont typeface="Wingdings 3" charset="2"/>
              <a:buChar char=""/>
              <a:tabLst/>
              <a:defRPr/>
            </a:pPr>
            <a:r>
              <a:rPr kumimoji="0" lang="it-IT"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Sviluppo di glicerina e polisaccaridi </a:t>
            </a:r>
            <a:r>
              <a:rPr kumimoji="0" lang="it-IT"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sym typeface="Wingdings" panose="05000000000000000000" pitchFamily="2" charset="2"/>
              </a:rPr>
              <a:t> corpo e morbidezza della </a:t>
            </a:r>
            <a:r>
              <a:rPr kumimoji="0" lang="it-IT" b="0" i="1" u="none" strike="noStrike" kern="1200" cap="none" spc="0" normalizeH="0" baseline="0" noProof="0" dirty="0" err="1">
                <a:ln>
                  <a:noFill/>
                </a:ln>
                <a:solidFill>
                  <a:prstClr val="black">
                    <a:lumMod val="75000"/>
                    <a:lumOff val="25000"/>
                  </a:prstClr>
                </a:solidFill>
                <a:effectLst/>
                <a:uLnTx/>
                <a:uFillTx/>
                <a:latin typeface="Century Gothic" panose="020B0502020202020204"/>
                <a:ea typeface="+mn-ea"/>
                <a:cs typeface="+mn-cs"/>
                <a:sym typeface="Wingdings" panose="05000000000000000000" pitchFamily="2" charset="2"/>
              </a:rPr>
              <a:t>bavanda</a:t>
            </a:r>
            <a:endParaRPr kumimoji="0" lang="it-IT"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E78712"/>
              </a:buClr>
              <a:buSzTx/>
              <a:buFont typeface="Wingdings 3" charset="2"/>
              <a:buChar char=""/>
              <a:tabLst/>
              <a:defRPr/>
            </a:pPr>
            <a:r>
              <a:rPr kumimoji="0" lang="it-IT"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Capacità di compattarsi durante la decantazione</a:t>
            </a:r>
          </a:p>
          <a:p>
            <a:pPr marL="342900" marR="0" lvl="0" indent="-342900" algn="l" defTabSz="457200" rtl="0" eaLnBrk="1" fontAlgn="auto" latinLnBrk="0" hangingPunct="1">
              <a:lnSpc>
                <a:spcPct val="100000"/>
              </a:lnSpc>
              <a:spcBef>
                <a:spcPts val="1000"/>
              </a:spcBef>
              <a:spcAft>
                <a:spcPts val="0"/>
              </a:spcAft>
              <a:buClr>
                <a:srgbClr val="E78712"/>
              </a:buClr>
              <a:buSzTx/>
              <a:buFont typeface="Wingdings 3" charset="2"/>
              <a:buChar char=""/>
              <a:tabLst/>
              <a:defRPr/>
            </a:pPr>
            <a:r>
              <a:rPr kumimoji="0" lang="it-IT"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Sviluppo di schiuma</a:t>
            </a:r>
          </a:p>
          <a:p>
            <a:pPr marL="342900" marR="0" lvl="0" indent="-342900" algn="l" defTabSz="457200" rtl="0" eaLnBrk="1" fontAlgn="auto" latinLnBrk="0" hangingPunct="1">
              <a:lnSpc>
                <a:spcPct val="100000"/>
              </a:lnSpc>
              <a:spcBef>
                <a:spcPts val="1000"/>
              </a:spcBef>
              <a:spcAft>
                <a:spcPts val="0"/>
              </a:spcAft>
              <a:buClr>
                <a:srgbClr val="E78712"/>
              </a:buClr>
              <a:buSzTx/>
              <a:buFont typeface="Wingdings 3" charset="2"/>
              <a:buChar char=""/>
              <a:tabLst/>
              <a:defRPr/>
            </a:pPr>
            <a:r>
              <a:rPr kumimoji="0" lang="it-IT"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Velocità di fermentazione regolare</a:t>
            </a:r>
          </a:p>
          <a:p>
            <a:pPr marL="0" marR="0" lvl="0" indent="0" algn="l" defTabSz="457200" rtl="0" eaLnBrk="1" fontAlgn="auto" latinLnBrk="0" hangingPunct="1">
              <a:lnSpc>
                <a:spcPct val="100000"/>
              </a:lnSpc>
              <a:spcBef>
                <a:spcPts val="1000"/>
              </a:spcBef>
              <a:spcAft>
                <a:spcPts val="0"/>
              </a:spcAft>
              <a:buClr>
                <a:srgbClr val="E78712"/>
              </a:buClr>
              <a:buSzTx/>
              <a:buFont typeface="Wingdings 3" charset="2"/>
              <a:buNone/>
              <a:tabLst/>
              <a:defRPr/>
            </a:pPr>
            <a:endParaRPr kumimoji="0" lang="it-IT"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E78712"/>
              </a:buClr>
              <a:buSzTx/>
              <a:buFont typeface="Wingdings 3" charset="2"/>
              <a:buChar char=""/>
              <a:tabLst/>
              <a:defRPr/>
            </a:pPr>
            <a:r>
              <a:rPr kumimoji="0" lang="it-IT" b="1"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Lieviti totali &gt; 10 miliardi/g </a:t>
            </a:r>
          </a:p>
        </p:txBody>
      </p:sp>
      <p:pic>
        <p:nvPicPr>
          <p:cNvPr id="7" name="Immagine 6">
            <a:extLst>
              <a:ext uri="{FF2B5EF4-FFF2-40B4-BE49-F238E27FC236}">
                <a16:creationId xmlns:a16="http://schemas.microsoft.com/office/drawing/2014/main" id="{3DABEF0A-ECE3-EC91-467C-01ED0E6DA621}"/>
              </a:ext>
            </a:extLst>
          </p:cNvPr>
          <p:cNvPicPr>
            <a:picLocks noChangeAspect="1"/>
          </p:cNvPicPr>
          <p:nvPr/>
        </p:nvPicPr>
        <p:blipFill>
          <a:blip r:embed="rId2"/>
          <a:stretch>
            <a:fillRect/>
          </a:stretch>
        </p:blipFill>
        <p:spPr>
          <a:xfrm flipV="1">
            <a:off x="822737" y="3994673"/>
            <a:ext cx="5217599" cy="2649561"/>
          </a:xfrm>
          <a:prstGeom prst="rect">
            <a:avLst/>
          </a:prstGeom>
        </p:spPr>
      </p:pic>
    </p:spTree>
    <p:extLst>
      <p:ext uri="{BB962C8B-B14F-4D97-AF65-F5344CB8AC3E}">
        <p14:creationId xmlns:p14="http://schemas.microsoft.com/office/powerpoint/2010/main" val="23484161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831790" y="161993"/>
            <a:ext cx="8911687" cy="1280890"/>
          </a:xfrm>
        </p:spPr>
        <p:txBody>
          <a:bodyPr/>
          <a:lstStyle/>
          <a:p>
            <a:r>
              <a:rPr lang="it-IT" dirty="0"/>
              <a:t>Addizione dei lieviti</a:t>
            </a:r>
          </a:p>
        </p:txBody>
      </p:sp>
      <p:sp>
        <p:nvSpPr>
          <p:cNvPr id="3" name="Segnaposto contenuto 2"/>
          <p:cNvSpPr>
            <a:spLocks noGrp="1"/>
          </p:cNvSpPr>
          <p:nvPr>
            <p:ph idx="1"/>
          </p:nvPr>
        </p:nvSpPr>
        <p:spPr>
          <a:xfrm>
            <a:off x="2894012" y="1210880"/>
            <a:ext cx="8915400" cy="5290053"/>
          </a:xfrm>
        </p:spPr>
        <p:txBody>
          <a:bodyPr>
            <a:normAutofit lnSpcReduction="10000"/>
          </a:bodyPr>
          <a:lstStyle/>
          <a:p>
            <a:pPr marL="0" indent="0">
              <a:buNone/>
            </a:pPr>
            <a:r>
              <a:rPr lang="it-IT" b="1" dirty="0"/>
              <a:t>Prima fermentazione </a:t>
            </a:r>
            <a:r>
              <a:rPr lang="it-IT" dirty="0"/>
              <a:t>15 – 30 g/100 kg in relazione allo stato sanitario ed alle caratteristiche compositive del mosto</a:t>
            </a:r>
          </a:p>
          <a:p>
            <a:pPr marL="0" indent="0">
              <a:buNone/>
            </a:pPr>
            <a:endParaRPr lang="it-IT" dirty="0"/>
          </a:p>
          <a:p>
            <a:pPr marL="0" indent="0">
              <a:buNone/>
            </a:pPr>
            <a:r>
              <a:rPr lang="it-IT" b="1" dirty="0"/>
              <a:t>Riavvio di fermentazione arrestata </a:t>
            </a:r>
            <a:r>
              <a:rPr lang="it-IT" dirty="0"/>
              <a:t>30 - 50 g/</a:t>
            </a:r>
            <a:r>
              <a:rPr lang="it-IT" dirty="0" err="1"/>
              <a:t>hL</a:t>
            </a:r>
            <a:r>
              <a:rPr lang="it-IT" dirty="0"/>
              <a:t> seguire l’apposito protocollo</a:t>
            </a:r>
          </a:p>
          <a:p>
            <a:pPr marL="0" indent="0">
              <a:buNone/>
            </a:pPr>
            <a:endParaRPr lang="it-IT" dirty="0"/>
          </a:p>
          <a:p>
            <a:pPr marL="0" indent="0">
              <a:buNone/>
            </a:pPr>
            <a:r>
              <a:rPr lang="it-IT" b="1" i="1" dirty="0"/>
              <a:t>Reidratazione</a:t>
            </a:r>
            <a:r>
              <a:rPr lang="it-IT" i="1" dirty="0"/>
              <a:t>: </a:t>
            </a:r>
            <a:endParaRPr lang="it-IT" dirty="0"/>
          </a:p>
          <a:p>
            <a:r>
              <a:rPr lang="it-IT" dirty="0"/>
              <a:t>versare il quantitativo necessario di lievito </a:t>
            </a:r>
            <a:r>
              <a:rPr lang="it-IT" b="1" dirty="0"/>
              <a:t>in un contenitore pulito contenente un volume d’acqua pari a 10 volte il peso del prodotto</a:t>
            </a:r>
            <a:r>
              <a:rPr lang="it-IT" dirty="0"/>
              <a:t>, alla temperatura di 37°C (±2°). Lasciare a </a:t>
            </a:r>
            <a:r>
              <a:rPr lang="it-IT" b="1" dirty="0"/>
              <a:t>riposo per 5- 10 minuti</a:t>
            </a:r>
            <a:r>
              <a:rPr lang="it-IT" dirty="0"/>
              <a:t>, dopodiché mescolare delicatamente sino ad ottenere una miscela omogenea. Attendere ulteriori 10 minuti e rimescolare. Aggiungere lentamente del mosto in modo da portare la temperatura della miscela a </a:t>
            </a:r>
            <a:r>
              <a:rPr lang="it-IT" b="1" dirty="0"/>
              <a:t>non più di 5-7°C superiori al mosto da inoculare. </a:t>
            </a:r>
          </a:p>
          <a:p>
            <a:endParaRPr lang="it-IT" dirty="0"/>
          </a:p>
          <a:p>
            <a:pPr marL="0" indent="0">
              <a:buNone/>
            </a:pPr>
            <a:r>
              <a:rPr lang="it-IT" b="1" i="1" dirty="0"/>
              <a:t>Inoculo</a:t>
            </a:r>
            <a:r>
              <a:rPr lang="it-IT" i="1" dirty="0"/>
              <a:t>: </a:t>
            </a:r>
            <a:r>
              <a:rPr lang="it-IT" dirty="0"/>
              <a:t>introdurre la sospensione nel mosto cercando di distribuirla il più possibile omogeneamente in tutta la massa. </a:t>
            </a:r>
          </a:p>
          <a:p>
            <a:endParaRPr lang="it-IT" dirty="0"/>
          </a:p>
        </p:txBody>
      </p:sp>
      <p:sp>
        <p:nvSpPr>
          <p:cNvPr id="4" name="Segnaposto piè di pagina 3">
            <a:extLst>
              <a:ext uri="{FF2B5EF4-FFF2-40B4-BE49-F238E27FC236}">
                <a16:creationId xmlns:a16="http://schemas.microsoft.com/office/drawing/2014/main" id="{39D7C09E-4D3B-DE90-B205-C506F74B7E77}"/>
              </a:ext>
            </a:extLst>
          </p:cNvPr>
          <p:cNvSpPr>
            <a:spLocks noGrp="1"/>
          </p:cNvSpPr>
          <p:nvPr>
            <p:ph type="ftr" sz="quarter" idx="11"/>
          </p:nvPr>
        </p:nvSpPr>
        <p:spPr/>
        <p:txBody>
          <a:bodyPr/>
          <a:lstStyle/>
          <a:p>
            <a:r>
              <a:rPr lang="it-IT"/>
              <a:t>Idromele a cura di Rosario Sica</a:t>
            </a:r>
            <a:endParaRPr lang="en-US" dirty="0"/>
          </a:p>
        </p:txBody>
      </p:sp>
      <p:pic>
        <p:nvPicPr>
          <p:cNvPr id="5" name="Immagine 4">
            <a:extLst>
              <a:ext uri="{FF2B5EF4-FFF2-40B4-BE49-F238E27FC236}">
                <a16:creationId xmlns:a16="http://schemas.microsoft.com/office/drawing/2014/main" id="{B934309B-BCE0-D365-595E-B27A1A496AE1}"/>
              </a:ext>
            </a:extLst>
          </p:cNvPr>
          <p:cNvPicPr>
            <a:picLocks noChangeAspect="1"/>
          </p:cNvPicPr>
          <p:nvPr/>
        </p:nvPicPr>
        <p:blipFill>
          <a:blip r:embed="rId2"/>
          <a:stretch>
            <a:fillRect/>
          </a:stretch>
        </p:blipFill>
        <p:spPr>
          <a:xfrm>
            <a:off x="190410" y="4041148"/>
            <a:ext cx="2398802" cy="2570145"/>
          </a:xfrm>
          <a:prstGeom prst="rect">
            <a:avLst/>
          </a:prstGeom>
        </p:spPr>
      </p:pic>
    </p:spTree>
    <p:extLst>
      <p:ext uri="{BB962C8B-B14F-4D97-AF65-F5344CB8AC3E}">
        <p14:creationId xmlns:p14="http://schemas.microsoft.com/office/powerpoint/2010/main" val="3408369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1280890"/>
          </a:xfrm>
        </p:spPr>
        <p:txBody>
          <a:bodyPr/>
          <a:lstStyle/>
          <a:p>
            <a:pPr algn="ctr"/>
            <a:r>
              <a:rPr lang="de-DE" b="1" dirty="0" err="1"/>
              <a:t>L‘idromele</a:t>
            </a:r>
            <a:r>
              <a:rPr lang="de-DE" b="1" dirty="0"/>
              <a:t>:</a:t>
            </a:r>
            <a:r>
              <a:rPr lang="de-DE" dirty="0"/>
              <a:t> </a:t>
            </a:r>
            <a:r>
              <a:rPr lang="de-DE" dirty="0" err="1"/>
              <a:t>un</a:t>
            </a:r>
            <a:r>
              <a:rPr lang="de-DE" dirty="0"/>
              <a:t> </a:t>
            </a:r>
            <a:r>
              <a:rPr lang="de-DE" dirty="0" err="1"/>
              <a:t>po</a:t>
            </a:r>
            <a:r>
              <a:rPr lang="de-DE" dirty="0"/>
              <a:t> di </a:t>
            </a:r>
            <a:r>
              <a:rPr lang="de-DE" dirty="0" err="1"/>
              <a:t>storia</a:t>
            </a:r>
            <a:endParaRPr lang="it-IT" dirty="0"/>
          </a:p>
        </p:txBody>
      </p:sp>
      <p:sp>
        <p:nvSpPr>
          <p:cNvPr id="3" name="Segnaposto contenuto 2"/>
          <p:cNvSpPr>
            <a:spLocks noGrp="1"/>
          </p:cNvSpPr>
          <p:nvPr>
            <p:ph idx="1"/>
          </p:nvPr>
        </p:nvSpPr>
        <p:spPr>
          <a:xfrm>
            <a:off x="1570181" y="1280890"/>
            <a:ext cx="9476509" cy="3346405"/>
          </a:xfrm>
        </p:spPr>
        <p:txBody>
          <a:bodyPr>
            <a:normAutofit/>
          </a:bodyPr>
          <a:lstStyle/>
          <a:p>
            <a:r>
              <a:rPr lang="it-IT" dirty="0"/>
              <a:t>Sono stati trovati </a:t>
            </a:r>
            <a:r>
              <a:rPr lang="it-IT" b="1" dirty="0"/>
              <a:t>riferimenti scritti </a:t>
            </a:r>
            <a:r>
              <a:rPr lang="it-IT" dirty="0"/>
              <a:t>e </a:t>
            </a:r>
            <a:r>
              <a:rPr lang="it-IT" b="1" dirty="0"/>
              <a:t>ritrovamenti archeologici che risalgono a circa 3000 anni fa </a:t>
            </a:r>
            <a:r>
              <a:rPr lang="it-IT" dirty="0"/>
              <a:t>(</a:t>
            </a:r>
            <a:r>
              <a:rPr lang="it-IT" dirty="0" err="1"/>
              <a:t>Gupta</a:t>
            </a:r>
            <a:r>
              <a:rPr lang="it-IT" dirty="0"/>
              <a:t> and </a:t>
            </a:r>
            <a:r>
              <a:rPr lang="it-IT" dirty="0" err="1"/>
              <a:t>Sharma</a:t>
            </a:r>
            <a:r>
              <a:rPr lang="it-IT" dirty="0"/>
              <a:t>, 2009). Le origini di questa bevanda si riconducono ai paesi africani (si hanno tracce della sua produzione sin dai tempi degli </a:t>
            </a:r>
            <a:r>
              <a:rPr lang="it-IT" b="1" dirty="0"/>
              <a:t>antichi Egizi</a:t>
            </a:r>
            <a:r>
              <a:rPr lang="it-IT" dirty="0"/>
              <a:t>) (</a:t>
            </a:r>
            <a:r>
              <a:rPr lang="it-IT" dirty="0" err="1"/>
              <a:t>Ramalhosa</a:t>
            </a:r>
            <a:r>
              <a:rPr lang="it-IT" dirty="0"/>
              <a:t> E. et al, 2011). </a:t>
            </a:r>
          </a:p>
          <a:p>
            <a:r>
              <a:rPr lang="it-IT" dirty="0"/>
              <a:t>Ci sono testimonianze archeologiche di raccolta del miele che risalgono almeno a </a:t>
            </a:r>
            <a:r>
              <a:rPr lang="it-IT" b="1" dirty="0"/>
              <a:t>otto millenni a.C</a:t>
            </a:r>
            <a:r>
              <a:rPr lang="it-IT" dirty="0"/>
              <a:t>., nel periodo paleolitico. </a:t>
            </a:r>
          </a:p>
        </p:txBody>
      </p:sp>
      <p:pic>
        <p:nvPicPr>
          <p:cNvPr id="4" name="Immagine 3"/>
          <p:cNvPicPr>
            <a:picLocks noChangeAspect="1"/>
          </p:cNvPicPr>
          <p:nvPr/>
        </p:nvPicPr>
        <p:blipFill>
          <a:blip r:embed="rId2"/>
          <a:stretch>
            <a:fillRect/>
          </a:stretch>
        </p:blipFill>
        <p:spPr>
          <a:xfrm>
            <a:off x="4463266" y="3603036"/>
            <a:ext cx="2079771" cy="3008601"/>
          </a:xfrm>
          <a:prstGeom prst="rect">
            <a:avLst/>
          </a:prstGeom>
        </p:spPr>
      </p:pic>
      <p:pic>
        <p:nvPicPr>
          <p:cNvPr id="5" name="Immagine 4"/>
          <p:cNvPicPr>
            <a:picLocks noChangeAspect="1"/>
          </p:cNvPicPr>
          <p:nvPr/>
        </p:nvPicPr>
        <p:blipFill>
          <a:blip r:embed="rId3"/>
          <a:stretch>
            <a:fillRect/>
          </a:stretch>
        </p:blipFill>
        <p:spPr>
          <a:xfrm>
            <a:off x="7314838" y="3602181"/>
            <a:ext cx="4512902" cy="3008601"/>
          </a:xfrm>
          <a:prstGeom prst="rect">
            <a:avLst/>
          </a:prstGeom>
        </p:spPr>
      </p:pic>
      <p:pic>
        <p:nvPicPr>
          <p:cNvPr id="2052" name="Picture 4" descr="IL MIELE NELL'ANTICO EGITTO | MONDO E CUCIN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71" y="3602058"/>
            <a:ext cx="3266594" cy="3009579"/>
          </a:xfrm>
          <a:prstGeom prst="rect">
            <a:avLst/>
          </a:prstGeom>
          <a:noFill/>
          <a:extLst>
            <a:ext uri="{909E8E84-426E-40DD-AFC4-6F175D3DCCD1}">
              <a14:hiddenFill xmlns:a14="http://schemas.microsoft.com/office/drawing/2010/main">
                <a:solidFill>
                  <a:srgbClr val="FFFFFF"/>
                </a:solidFill>
              </a14:hiddenFill>
            </a:ext>
          </a:extLst>
        </p:spPr>
      </p:pic>
      <p:sp>
        <p:nvSpPr>
          <p:cNvPr id="6" name="Segnaposto piè di pagina 5">
            <a:extLst>
              <a:ext uri="{FF2B5EF4-FFF2-40B4-BE49-F238E27FC236}">
                <a16:creationId xmlns:a16="http://schemas.microsoft.com/office/drawing/2014/main" id="{8936DA39-CCC3-B373-2079-5A993D12D80A}"/>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37368729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409003" y="270610"/>
            <a:ext cx="8911687" cy="1280890"/>
          </a:xfrm>
        </p:spPr>
        <p:txBody>
          <a:bodyPr/>
          <a:lstStyle/>
          <a:p>
            <a:r>
              <a:rPr lang="it-IT" dirty="0"/>
              <a:t>L’alimentazione dei lieviti</a:t>
            </a:r>
          </a:p>
        </p:txBody>
      </p:sp>
      <p:sp>
        <p:nvSpPr>
          <p:cNvPr id="3" name="Segnaposto contenuto 2"/>
          <p:cNvSpPr>
            <a:spLocks noGrp="1"/>
          </p:cNvSpPr>
          <p:nvPr>
            <p:ph idx="1"/>
          </p:nvPr>
        </p:nvSpPr>
        <p:spPr>
          <a:xfrm>
            <a:off x="1833632" y="1540189"/>
            <a:ext cx="9599075" cy="3777622"/>
          </a:xfrm>
        </p:spPr>
        <p:txBody>
          <a:bodyPr/>
          <a:lstStyle/>
          <a:p>
            <a:pPr marL="0" indent="0">
              <a:buNone/>
            </a:pPr>
            <a:r>
              <a:rPr lang="it-IT" dirty="0"/>
              <a:t>SOSTANZE NUTRITIVE : utilizzo di nutrienti bilanciati di pronta assimilazione</a:t>
            </a:r>
          </a:p>
          <a:p>
            <a:r>
              <a:rPr lang="it-IT" b="1" dirty="0"/>
              <a:t>Polline</a:t>
            </a:r>
            <a:r>
              <a:rPr lang="it-IT" dirty="0"/>
              <a:t> contenente sostanze nutritive (proteine) e fattori di crescita (vitamine)</a:t>
            </a:r>
          </a:p>
          <a:p>
            <a:r>
              <a:rPr lang="it-IT" b="1" dirty="0"/>
              <a:t>Alimentazione azotata </a:t>
            </a:r>
            <a:r>
              <a:rPr lang="it-IT" dirty="0"/>
              <a:t>enologica da addizionare gradualmente</a:t>
            </a:r>
          </a:p>
        </p:txBody>
      </p:sp>
      <p:pic>
        <p:nvPicPr>
          <p:cNvPr id="4" name="Immagine 3"/>
          <p:cNvPicPr>
            <a:picLocks noChangeAspect="1"/>
          </p:cNvPicPr>
          <p:nvPr/>
        </p:nvPicPr>
        <p:blipFill>
          <a:blip r:embed="rId2"/>
          <a:stretch>
            <a:fillRect/>
          </a:stretch>
        </p:blipFill>
        <p:spPr>
          <a:xfrm>
            <a:off x="759293" y="3537727"/>
            <a:ext cx="3049663" cy="3049663"/>
          </a:xfrm>
          <a:prstGeom prst="rect">
            <a:avLst/>
          </a:prstGeom>
        </p:spPr>
      </p:pic>
      <p:sp>
        <p:nvSpPr>
          <p:cNvPr id="5" name="Segnaposto piè di pagina 4">
            <a:extLst>
              <a:ext uri="{FF2B5EF4-FFF2-40B4-BE49-F238E27FC236}">
                <a16:creationId xmlns:a16="http://schemas.microsoft.com/office/drawing/2014/main" id="{402324BC-B06B-6B46-A6DA-2A6DB9F3240D}"/>
              </a:ext>
            </a:extLst>
          </p:cNvPr>
          <p:cNvSpPr>
            <a:spLocks noGrp="1"/>
          </p:cNvSpPr>
          <p:nvPr>
            <p:ph type="ftr" sz="quarter" idx="11"/>
          </p:nvPr>
        </p:nvSpPr>
        <p:spPr/>
        <p:txBody>
          <a:bodyPr/>
          <a:lstStyle/>
          <a:p>
            <a:r>
              <a:rPr lang="it-IT"/>
              <a:t>Idromele a cura di Rosario Sica</a:t>
            </a:r>
            <a:endParaRPr lang="en-US" dirty="0"/>
          </a:p>
        </p:txBody>
      </p:sp>
      <p:pic>
        <p:nvPicPr>
          <p:cNvPr id="6" name="Immagine 5">
            <a:extLst>
              <a:ext uri="{FF2B5EF4-FFF2-40B4-BE49-F238E27FC236}">
                <a16:creationId xmlns:a16="http://schemas.microsoft.com/office/drawing/2014/main" id="{8DE24EAE-E8E9-6E69-2247-E222BEB96071}"/>
              </a:ext>
            </a:extLst>
          </p:cNvPr>
          <p:cNvPicPr>
            <a:picLocks noChangeAspect="1"/>
          </p:cNvPicPr>
          <p:nvPr/>
        </p:nvPicPr>
        <p:blipFill rotWithShape="1">
          <a:blip r:embed="rId3"/>
          <a:srcRect b="14409"/>
          <a:stretch/>
        </p:blipFill>
        <p:spPr>
          <a:xfrm>
            <a:off x="7941547" y="3537726"/>
            <a:ext cx="3563065" cy="3049664"/>
          </a:xfrm>
          <a:prstGeom prst="rect">
            <a:avLst/>
          </a:prstGeom>
        </p:spPr>
      </p:pic>
      <p:pic>
        <p:nvPicPr>
          <p:cNvPr id="7" name="Immagine 6">
            <a:extLst>
              <a:ext uri="{FF2B5EF4-FFF2-40B4-BE49-F238E27FC236}">
                <a16:creationId xmlns:a16="http://schemas.microsoft.com/office/drawing/2014/main" id="{C4CE4964-DD2D-FC07-73E7-5C5F6B447A05}"/>
              </a:ext>
            </a:extLst>
          </p:cNvPr>
          <p:cNvPicPr>
            <a:picLocks noChangeAspect="1"/>
          </p:cNvPicPr>
          <p:nvPr/>
        </p:nvPicPr>
        <p:blipFill>
          <a:blip r:embed="rId4"/>
          <a:stretch>
            <a:fillRect/>
          </a:stretch>
        </p:blipFill>
        <p:spPr>
          <a:xfrm>
            <a:off x="4466305" y="3537726"/>
            <a:ext cx="3049664" cy="3049664"/>
          </a:xfrm>
          <a:prstGeom prst="rect">
            <a:avLst/>
          </a:prstGeom>
        </p:spPr>
      </p:pic>
    </p:spTree>
    <p:extLst>
      <p:ext uri="{BB962C8B-B14F-4D97-AF65-F5344CB8AC3E}">
        <p14:creationId xmlns:p14="http://schemas.microsoft.com/office/powerpoint/2010/main" val="265238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Acidificanti </a:t>
            </a:r>
          </a:p>
        </p:txBody>
      </p:sp>
      <p:sp>
        <p:nvSpPr>
          <p:cNvPr id="3" name="Segnaposto contenuto 2"/>
          <p:cNvSpPr>
            <a:spLocks noGrp="1"/>
          </p:cNvSpPr>
          <p:nvPr>
            <p:ph idx="1"/>
          </p:nvPr>
        </p:nvSpPr>
        <p:spPr>
          <a:xfrm>
            <a:off x="2694225" y="1692792"/>
            <a:ext cx="6757988" cy="3777622"/>
          </a:xfrm>
        </p:spPr>
        <p:txBody>
          <a:bodyPr/>
          <a:lstStyle/>
          <a:p>
            <a:r>
              <a:rPr lang="it-IT" dirty="0"/>
              <a:t>Succo di limone</a:t>
            </a:r>
          </a:p>
          <a:p>
            <a:r>
              <a:rPr lang="it-IT" dirty="0"/>
              <a:t>Acido citrico</a:t>
            </a:r>
          </a:p>
          <a:p>
            <a:r>
              <a:rPr lang="it-IT" dirty="0"/>
              <a:t>Sorba </a:t>
            </a:r>
          </a:p>
          <a:p>
            <a:r>
              <a:rPr lang="it-IT" dirty="0"/>
              <a:t>Acido malico</a:t>
            </a:r>
          </a:p>
          <a:p>
            <a:pPr marL="0" indent="0">
              <a:buNone/>
            </a:pPr>
            <a:r>
              <a:rPr lang="it-IT" b="1" dirty="0"/>
              <a:t>Importante è tenere il </a:t>
            </a:r>
            <a:r>
              <a:rPr lang="it-IT" b="1" dirty="0" err="1"/>
              <a:t>pH</a:t>
            </a:r>
            <a:r>
              <a:rPr lang="it-IT" b="1" dirty="0"/>
              <a:t> </a:t>
            </a:r>
            <a:r>
              <a:rPr lang="it-IT" b="1" dirty="0" err="1"/>
              <a:t>trà</a:t>
            </a:r>
            <a:r>
              <a:rPr lang="it-IT" b="1" dirty="0"/>
              <a:t> 3.3 e 4.5</a:t>
            </a:r>
          </a:p>
        </p:txBody>
      </p:sp>
      <p:sp>
        <p:nvSpPr>
          <p:cNvPr id="4" name="Segnaposto contenuto 2"/>
          <p:cNvSpPr txBox="1">
            <a:spLocks/>
          </p:cNvSpPr>
          <p:nvPr/>
        </p:nvSpPr>
        <p:spPr>
          <a:xfrm>
            <a:off x="10049271" y="5258206"/>
            <a:ext cx="1994947" cy="95786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it-IT" dirty="0"/>
              <a:t>pH-metro</a:t>
            </a:r>
          </a:p>
          <a:p>
            <a:pPr marL="0" indent="0">
              <a:buNone/>
            </a:pPr>
            <a:endParaRPr lang="it-IT" dirty="0"/>
          </a:p>
        </p:txBody>
      </p:sp>
      <p:pic>
        <p:nvPicPr>
          <p:cNvPr id="5" name="Picture 2" descr="https://encrypted-tbn0.gstatic.com/images?q=tbn:ANd9GcRzUNeIYTfU1BXCOePU3xwmtXkEXMp-_YptqnnVJLf7RHz0UW30YoLKgbv0kQ&amp;usqp=CA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75" y="4436195"/>
            <a:ext cx="2190750" cy="2190750"/>
          </a:xfrm>
          <a:prstGeom prst="rect">
            <a:avLst/>
          </a:prstGeom>
          <a:noFill/>
          <a:extLst>
            <a:ext uri="{909E8E84-426E-40DD-AFC4-6F175D3DCCD1}">
              <a14:hiddenFill xmlns:a14="http://schemas.microsoft.com/office/drawing/2010/main">
                <a:solidFill>
                  <a:srgbClr val="FFFFFF"/>
                </a:solidFill>
              </a14:hiddenFill>
            </a:ext>
          </a:extLst>
        </p:spPr>
      </p:pic>
      <p:pic>
        <p:nvPicPr>
          <p:cNvPr id="6" name="Immagine 5"/>
          <p:cNvPicPr>
            <a:picLocks noChangeAspect="1"/>
          </p:cNvPicPr>
          <p:nvPr/>
        </p:nvPicPr>
        <p:blipFill>
          <a:blip r:embed="rId3"/>
          <a:stretch>
            <a:fillRect/>
          </a:stretch>
        </p:blipFill>
        <p:spPr>
          <a:xfrm>
            <a:off x="4819808" y="4436195"/>
            <a:ext cx="2143125" cy="2143125"/>
          </a:xfrm>
          <a:prstGeom prst="rect">
            <a:avLst/>
          </a:prstGeom>
        </p:spPr>
      </p:pic>
      <p:pic>
        <p:nvPicPr>
          <p:cNvPr id="7" name="Immagine 6"/>
          <p:cNvPicPr>
            <a:picLocks noChangeAspect="1"/>
          </p:cNvPicPr>
          <p:nvPr/>
        </p:nvPicPr>
        <p:blipFill>
          <a:blip r:embed="rId4"/>
          <a:stretch>
            <a:fillRect/>
          </a:stretch>
        </p:blipFill>
        <p:spPr>
          <a:xfrm>
            <a:off x="7261463" y="4473116"/>
            <a:ext cx="2190750" cy="2190750"/>
          </a:xfrm>
          <a:prstGeom prst="rect">
            <a:avLst/>
          </a:prstGeom>
        </p:spPr>
      </p:pic>
      <p:sp>
        <p:nvSpPr>
          <p:cNvPr id="8" name="Segnaposto piè di pagina 7">
            <a:extLst>
              <a:ext uri="{FF2B5EF4-FFF2-40B4-BE49-F238E27FC236}">
                <a16:creationId xmlns:a16="http://schemas.microsoft.com/office/drawing/2014/main" id="{338B80CC-AC1E-3E38-9736-FAECD75CC7C6}"/>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17430057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280313" y="357067"/>
            <a:ext cx="8911687" cy="1280890"/>
          </a:xfrm>
        </p:spPr>
        <p:txBody>
          <a:bodyPr/>
          <a:lstStyle/>
          <a:p>
            <a:r>
              <a:rPr lang="it-IT" dirty="0"/>
              <a:t>Sostanze </a:t>
            </a:r>
            <a:r>
              <a:rPr lang="it-IT" dirty="0" err="1"/>
              <a:t>tannizzanti</a:t>
            </a:r>
            <a:endParaRPr lang="it-IT" dirty="0"/>
          </a:p>
        </p:txBody>
      </p:sp>
      <p:sp>
        <p:nvSpPr>
          <p:cNvPr id="3" name="Segnaposto contenuto 2"/>
          <p:cNvSpPr>
            <a:spLocks noGrp="1"/>
          </p:cNvSpPr>
          <p:nvPr>
            <p:ph idx="1"/>
          </p:nvPr>
        </p:nvSpPr>
        <p:spPr>
          <a:xfrm>
            <a:off x="6052993" y="1440872"/>
            <a:ext cx="5880204" cy="4959928"/>
          </a:xfrm>
        </p:spPr>
        <p:txBody>
          <a:bodyPr>
            <a:normAutofit lnSpcReduction="10000"/>
          </a:bodyPr>
          <a:lstStyle/>
          <a:p>
            <a:endParaRPr lang="it-IT" dirty="0"/>
          </a:p>
          <a:p>
            <a:r>
              <a:rPr lang="it-IT" dirty="0"/>
              <a:t>Il </a:t>
            </a:r>
            <a:r>
              <a:rPr lang="it-IT" b="1" dirty="0"/>
              <a:t>tannino</a:t>
            </a:r>
            <a:r>
              <a:rPr lang="it-IT" dirty="0"/>
              <a:t> è una sostanza chimica presente negli estratti vegetali, appartenente alla famiglia dei polifenoli, comune nelle piante e negli alberi.</a:t>
            </a:r>
          </a:p>
          <a:p>
            <a:r>
              <a:rPr lang="it-IT" dirty="0"/>
              <a:t>Nell'uva troviamo i </a:t>
            </a:r>
            <a:r>
              <a:rPr lang="it-IT" b="1" dirty="0"/>
              <a:t>tannini</a:t>
            </a:r>
            <a:r>
              <a:rPr lang="it-IT" dirty="0"/>
              <a:t> nella buccia (nelle uve a buccia scura), nei vinaccioli (i semi all' interno dell'acino) e nel raspo (il gambo che tiene il grappolo).</a:t>
            </a:r>
          </a:p>
          <a:p>
            <a:pPr marL="0" indent="0">
              <a:buNone/>
            </a:pPr>
            <a:endParaRPr lang="it-IT" dirty="0"/>
          </a:p>
          <a:p>
            <a:r>
              <a:rPr lang="it-IT" b="1" dirty="0"/>
              <a:t>funzione conservante</a:t>
            </a:r>
          </a:p>
          <a:p>
            <a:r>
              <a:rPr lang="it-IT" b="1" dirty="0"/>
              <a:t>sapore </a:t>
            </a:r>
          </a:p>
          <a:p>
            <a:pPr marL="0" indent="0">
              <a:buNone/>
            </a:pPr>
            <a:endParaRPr lang="it-IT" dirty="0"/>
          </a:p>
          <a:p>
            <a:r>
              <a:rPr lang="it-IT" b="1" dirty="0"/>
              <a:t>cortecce e foglie</a:t>
            </a:r>
            <a:r>
              <a:rPr lang="it-IT" dirty="0"/>
              <a:t>; tannini </a:t>
            </a:r>
            <a:r>
              <a:rPr lang="it-IT" dirty="0" err="1"/>
              <a:t>catechinici</a:t>
            </a:r>
            <a:r>
              <a:rPr lang="it-IT" dirty="0"/>
              <a:t> (galla, vinacciolo, foglia di vite) </a:t>
            </a:r>
          </a:p>
          <a:p>
            <a:r>
              <a:rPr lang="it-IT" dirty="0" err="1"/>
              <a:t>Ellagici</a:t>
            </a:r>
            <a:r>
              <a:rPr lang="it-IT" dirty="0"/>
              <a:t> di estrazione naturale.</a:t>
            </a:r>
          </a:p>
        </p:txBody>
      </p:sp>
      <p:pic>
        <p:nvPicPr>
          <p:cNvPr id="1026" name="Picture 2" descr="Cosa sono i tannini nel vino? – LA FILLOSSE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18" y="3857624"/>
            <a:ext cx="5334000" cy="3000376"/>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piè di pagina 3">
            <a:extLst>
              <a:ext uri="{FF2B5EF4-FFF2-40B4-BE49-F238E27FC236}">
                <a16:creationId xmlns:a16="http://schemas.microsoft.com/office/drawing/2014/main" id="{68A93F1D-6F84-D728-D075-46DC0FF781A5}"/>
              </a:ext>
            </a:extLst>
          </p:cNvPr>
          <p:cNvSpPr>
            <a:spLocks noGrp="1"/>
          </p:cNvSpPr>
          <p:nvPr>
            <p:ph type="ftr" sz="quarter" idx="11"/>
          </p:nvPr>
        </p:nvSpPr>
        <p:spPr>
          <a:xfrm>
            <a:off x="9501291" y="6400800"/>
            <a:ext cx="2543092" cy="365125"/>
          </a:xfrm>
        </p:spPr>
        <p:txBody>
          <a:bodyPr/>
          <a:lstStyle/>
          <a:p>
            <a:r>
              <a:rPr lang="it-IT" dirty="0"/>
              <a:t>Idromele a cura di Rosario Sica</a:t>
            </a:r>
            <a:endParaRPr lang="en-US" dirty="0"/>
          </a:p>
        </p:txBody>
      </p:sp>
      <p:pic>
        <p:nvPicPr>
          <p:cNvPr id="5" name="Immagine 4">
            <a:extLst>
              <a:ext uri="{FF2B5EF4-FFF2-40B4-BE49-F238E27FC236}">
                <a16:creationId xmlns:a16="http://schemas.microsoft.com/office/drawing/2014/main" id="{4E515D1C-4D0F-A80F-5FB5-A0AA3AEB3920}"/>
              </a:ext>
            </a:extLst>
          </p:cNvPr>
          <p:cNvPicPr>
            <a:picLocks noChangeAspect="1"/>
          </p:cNvPicPr>
          <p:nvPr/>
        </p:nvPicPr>
        <p:blipFill>
          <a:blip r:embed="rId3"/>
          <a:stretch>
            <a:fillRect/>
          </a:stretch>
        </p:blipFill>
        <p:spPr>
          <a:xfrm>
            <a:off x="703348" y="75585"/>
            <a:ext cx="2381250" cy="3619500"/>
          </a:xfrm>
          <a:prstGeom prst="rect">
            <a:avLst/>
          </a:prstGeom>
        </p:spPr>
      </p:pic>
    </p:spTree>
    <p:extLst>
      <p:ext uri="{BB962C8B-B14F-4D97-AF65-F5344CB8AC3E}">
        <p14:creationId xmlns:p14="http://schemas.microsoft.com/office/powerpoint/2010/main" val="41050727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315834" y="268640"/>
            <a:ext cx="8911687" cy="1280890"/>
          </a:xfrm>
        </p:spPr>
        <p:txBody>
          <a:bodyPr/>
          <a:lstStyle/>
          <a:p>
            <a:r>
              <a:rPr lang="it-IT" dirty="0"/>
              <a:t>I conservanti</a:t>
            </a:r>
          </a:p>
        </p:txBody>
      </p:sp>
      <p:sp>
        <p:nvSpPr>
          <p:cNvPr id="3" name="Segnaposto contenuto 2"/>
          <p:cNvSpPr>
            <a:spLocks noGrp="1"/>
          </p:cNvSpPr>
          <p:nvPr>
            <p:ph idx="1"/>
          </p:nvPr>
        </p:nvSpPr>
        <p:spPr>
          <a:xfrm>
            <a:off x="2323030" y="1366577"/>
            <a:ext cx="8915400" cy="879193"/>
          </a:xfrm>
        </p:spPr>
        <p:txBody>
          <a:bodyPr/>
          <a:lstStyle/>
          <a:p>
            <a:pPr marL="0" indent="0">
              <a:buNone/>
            </a:pPr>
            <a:r>
              <a:rPr lang="it-IT" b="1" dirty="0">
                <a:solidFill>
                  <a:srgbClr val="FF0000"/>
                </a:solidFill>
              </a:rPr>
              <a:t>Anidride solforosa-Solfiti, Sorbato di potassio, Sorbato di calcio o Acido sorbico </a:t>
            </a:r>
          </a:p>
          <a:p>
            <a:pPr marL="0" indent="0">
              <a:buNone/>
            </a:pPr>
            <a:r>
              <a:rPr lang="it-IT" dirty="0" err="1"/>
              <a:t>max</a:t>
            </a:r>
            <a:r>
              <a:rPr lang="it-IT" dirty="0"/>
              <a:t>: 200 mg/L (stesso limite dei vini bianchi)</a:t>
            </a:r>
          </a:p>
          <a:p>
            <a:pPr marL="0" indent="0">
              <a:buNone/>
            </a:pPr>
            <a:endParaRPr lang="it-IT" dirty="0"/>
          </a:p>
          <a:p>
            <a:endParaRPr lang="it-IT" dirty="0"/>
          </a:p>
        </p:txBody>
      </p:sp>
      <p:pic>
        <p:nvPicPr>
          <p:cNvPr id="4" name="Immagine 3"/>
          <p:cNvPicPr>
            <a:picLocks noChangeAspect="1"/>
          </p:cNvPicPr>
          <p:nvPr/>
        </p:nvPicPr>
        <p:blipFill rotWithShape="1">
          <a:blip r:embed="rId2">
            <a:lum bright="-20000" contrast="40000"/>
          </a:blip>
          <a:srcRect l="13059" r="7879" b="48133"/>
          <a:stretch/>
        </p:blipFill>
        <p:spPr>
          <a:xfrm>
            <a:off x="1571558" y="2339141"/>
            <a:ext cx="9775215" cy="3024910"/>
          </a:xfrm>
          <a:prstGeom prst="rect">
            <a:avLst/>
          </a:prstGeom>
        </p:spPr>
      </p:pic>
      <p:sp>
        <p:nvSpPr>
          <p:cNvPr id="5" name="Rettangolo 4"/>
          <p:cNvSpPr/>
          <p:nvPr/>
        </p:nvSpPr>
        <p:spPr>
          <a:xfrm>
            <a:off x="6557817" y="114340"/>
            <a:ext cx="6151419" cy="923330"/>
          </a:xfrm>
          <a:prstGeom prst="rect">
            <a:avLst/>
          </a:prstGeom>
        </p:spPr>
        <p:txBody>
          <a:bodyPr wrap="square">
            <a:spAutoFit/>
          </a:bodyPr>
          <a:lstStyle/>
          <a:p>
            <a:r>
              <a:rPr lang="it-IT" dirty="0"/>
              <a:t>REGOLAMENTO (UE) N. 1129/2011 DELLA COMMISSIONE</a:t>
            </a:r>
          </a:p>
          <a:p>
            <a:r>
              <a:rPr lang="it-IT" dirty="0"/>
              <a:t>dell’11 novembre 2011</a:t>
            </a:r>
          </a:p>
        </p:txBody>
      </p:sp>
      <p:sp>
        <p:nvSpPr>
          <p:cNvPr id="10" name="Rettangolo 9"/>
          <p:cNvSpPr/>
          <p:nvPr/>
        </p:nvSpPr>
        <p:spPr>
          <a:xfrm>
            <a:off x="2323030" y="5599664"/>
            <a:ext cx="9023743" cy="553998"/>
          </a:xfrm>
          <a:prstGeom prst="rect">
            <a:avLst/>
          </a:prstGeom>
        </p:spPr>
        <p:txBody>
          <a:bodyPr wrap="square">
            <a:spAutoFit/>
          </a:bodyPr>
          <a:lstStyle/>
          <a:p>
            <a:r>
              <a:rPr lang="it-IT" dirty="0"/>
              <a:t>Per il </a:t>
            </a:r>
            <a:r>
              <a:rPr lang="it-IT" b="1" dirty="0">
                <a:solidFill>
                  <a:srgbClr val="FF0000"/>
                </a:solidFill>
              </a:rPr>
              <a:t>biologico</a:t>
            </a:r>
            <a:r>
              <a:rPr lang="it-IT" dirty="0"/>
              <a:t> i limiti per i solfiti sono ridotti a un massimo di 50 mg/L dal </a:t>
            </a:r>
            <a:r>
              <a:rPr lang="it-IT" sz="1200" dirty="0"/>
              <a:t>REGOLAMENTO (CE) N. 889/2008 DELLA COMMISSIONE del 5 settembre 2008 </a:t>
            </a:r>
          </a:p>
        </p:txBody>
      </p:sp>
      <p:sp>
        <p:nvSpPr>
          <p:cNvPr id="6" name="Segnaposto piè di pagina 5">
            <a:extLst>
              <a:ext uri="{FF2B5EF4-FFF2-40B4-BE49-F238E27FC236}">
                <a16:creationId xmlns:a16="http://schemas.microsoft.com/office/drawing/2014/main" id="{6061BE3A-6A10-F0A7-C504-45C8772D46BE}"/>
              </a:ext>
            </a:extLst>
          </p:cNvPr>
          <p:cNvSpPr>
            <a:spLocks noGrp="1"/>
          </p:cNvSpPr>
          <p:nvPr>
            <p:ph type="ftr" sz="quarter" idx="11"/>
          </p:nvPr>
        </p:nvSpPr>
        <p:spPr>
          <a:xfrm>
            <a:off x="1571558" y="6389275"/>
            <a:ext cx="7619999"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16369289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Temperatura di fermentazione</a:t>
            </a:r>
          </a:p>
        </p:txBody>
      </p:sp>
      <p:sp>
        <p:nvSpPr>
          <p:cNvPr id="3" name="Segnaposto contenuto 2"/>
          <p:cNvSpPr>
            <a:spLocks noGrp="1"/>
          </p:cNvSpPr>
          <p:nvPr>
            <p:ph idx="1"/>
          </p:nvPr>
        </p:nvSpPr>
        <p:spPr>
          <a:xfrm>
            <a:off x="2592925" y="1681316"/>
            <a:ext cx="8915400" cy="3777622"/>
          </a:xfrm>
        </p:spPr>
        <p:txBody>
          <a:bodyPr/>
          <a:lstStyle/>
          <a:p>
            <a:endParaRPr lang="it-IT" dirty="0"/>
          </a:p>
          <a:p>
            <a:pPr marL="0" indent="0">
              <a:buNone/>
            </a:pPr>
            <a:r>
              <a:rPr lang="it-IT" b="1" dirty="0"/>
              <a:t>Temperatura di fermentazione min 15°C e max30°C</a:t>
            </a:r>
          </a:p>
          <a:p>
            <a:pPr marL="0" indent="0">
              <a:buNone/>
            </a:pPr>
            <a:endParaRPr lang="it-IT" b="1" dirty="0"/>
          </a:p>
          <a:p>
            <a:r>
              <a:rPr lang="it-IT" dirty="0"/>
              <a:t>la temperatura ideale per i prodotti base e spumante è tra i 15-22°C,</a:t>
            </a:r>
          </a:p>
          <a:p>
            <a:r>
              <a:rPr lang="it-IT" dirty="0"/>
              <a:t>mentre per quelli più strutturati e corposi intorno ai tra i 25 - 30°C;</a:t>
            </a:r>
          </a:p>
          <a:p>
            <a:endParaRPr lang="it-IT" dirty="0"/>
          </a:p>
        </p:txBody>
      </p:sp>
      <p:pic>
        <p:nvPicPr>
          <p:cNvPr id="4" name="Immagine 3"/>
          <p:cNvPicPr>
            <a:picLocks noChangeAspect="1"/>
          </p:cNvPicPr>
          <p:nvPr/>
        </p:nvPicPr>
        <p:blipFill>
          <a:blip r:embed="rId2"/>
          <a:stretch>
            <a:fillRect/>
          </a:stretch>
        </p:blipFill>
        <p:spPr>
          <a:xfrm>
            <a:off x="3693103" y="4366414"/>
            <a:ext cx="2466975" cy="1857375"/>
          </a:xfrm>
          <a:prstGeom prst="rect">
            <a:avLst/>
          </a:prstGeom>
        </p:spPr>
      </p:pic>
      <p:pic>
        <p:nvPicPr>
          <p:cNvPr id="5" name="Immagine 4"/>
          <p:cNvPicPr>
            <a:picLocks noChangeAspect="1"/>
          </p:cNvPicPr>
          <p:nvPr/>
        </p:nvPicPr>
        <p:blipFill>
          <a:blip r:embed="rId3"/>
          <a:stretch>
            <a:fillRect/>
          </a:stretch>
        </p:blipFill>
        <p:spPr>
          <a:xfrm>
            <a:off x="7109402" y="4223539"/>
            <a:ext cx="2000250" cy="2000250"/>
          </a:xfrm>
          <a:prstGeom prst="rect">
            <a:avLst/>
          </a:prstGeom>
        </p:spPr>
      </p:pic>
      <p:sp>
        <p:nvSpPr>
          <p:cNvPr id="6" name="Segnaposto piè di pagina 5">
            <a:extLst>
              <a:ext uri="{FF2B5EF4-FFF2-40B4-BE49-F238E27FC236}">
                <a16:creationId xmlns:a16="http://schemas.microsoft.com/office/drawing/2014/main" id="{0223B1DD-F2C1-3E92-0959-B07A8989CA98}"/>
              </a:ext>
            </a:extLst>
          </p:cNvPr>
          <p:cNvSpPr>
            <a:spLocks noGrp="1"/>
          </p:cNvSpPr>
          <p:nvPr>
            <p:ph type="ftr" sz="quarter" idx="11"/>
          </p:nvPr>
        </p:nvSpPr>
        <p:spPr>
          <a:xfrm>
            <a:off x="1409341" y="6381614"/>
            <a:ext cx="7619999"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39535398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251280" y="219030"/>
            <a:ext cx="8911687" cy="1280890"/>
          </a:xfrm>
        </p:spPr>
        <p:txBody>
          <a:bodyPr/>
          <a:lstStyle/>
          <a:p>
            <a:r>
              <a:rPr lang="it-IT" dirty="0"/>
              <a:t>La filtrazione</a:t>
            </a:r>
          </a:p>
        </p:txBody>
      </p:sp>
      <p:pic>
        <p:nvPicPr>
          <p:cNvPr id="4" name="Segnaposto contenuto 3"/>
          <p:cNvPicPr>
            <a:picLocks noGrp="1" noChangeAspect="1"/>
          </p:cNvPicPr>
          <p:nvPr>
            <p:ph idx="1"/>
          </p:nvPr>
        </p:nvPicPr>
        <p:blipFill>
          <a:blip r:embed="rId2"/>
          <a:stretch>
            <a:fillRect/>
          </a:stretch>
        </p:blipFill>
        <p:spPr>
          <a:xfrm>
            <a:off x="9410767" y="627639"/>
            <a:ext cx="2397008" cy="2397008"/>
          </a:xfrm>
          <a:prstGeom prst="rect">
            <a:avLst/>
          </a:prstGeom>
        </p:spPr>
      </p:pic>
      <p:sp>
        <p:nvSpPr>
          <p:cNvPr id="5" name="AutoShape 2" descr="Pompa elettrica da travaso Rover 30 CE – in Offerta su AgriEur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6" name="Immagine 5"/>
          <p:cNvPicPr>
            <a:picLocks noChangeAspect="1"/>
          </p:cNvPicPr>
          <p:nvPr/>
        </p:nvPicPr>
        <p:blipFill>
          <a:blip r:embed="rId3"/>
          <a:stretch>
            <a:fillRect/>
          </a:stretch>
        </p:blipFill>
        <p:spPr>
          <a:xfrm>
            <a:off x="7166204" y="1196307"/>
            <a:ext cx="1828340" cy="1828340"/>
          </a:xfrm>
          <a:prstGeom prst="rect">
            <a:avLst/>
          </a:prstGeom>
        </p:spPr>
      </p:pic>
      <p:pic>
        <p:nvPicPr>
          <p:cNvPr id="13316" name="Picture 4" descr="Microfiltrazione vino | Filtro housing vino | AC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3294" y="3257967"/>
            <a:ext cx="4594481" cy="3441428"/>
          </a:xfrm>
          <a:prstGeom prst="rect">
            <a:avLst/>
          </a:prstGeom>
          <a:noFill/>
          <a:extLst>
            <a:ext uri="{909E8E84-426E-40DD-AFC4-6F175D3DCCD1}">
              <a14:hiddenFill xmlns:a14="http://schemas.microsoft.com/office/drawing/2010/main">
                <a:solidFill>
                  <a:srgbClr val="FFFFFF"/>
                </a:solidFill>
              </a14:hiddenFill>
            </a:ext>
          </a:extLst>
        </p:spPr>
      </p:pic>
      <p:sp>
        <p:nvSpPr>
          <p:cNvPr id="3" name="Segnaposto piè di pagina 2">
            <a:extLst>
              <a:ext uri="{FF2B5EF4-FFF2-40B4-BE49-F238E27FC236}">
                <a16:creationId xmlns:a16="http://schemas.microsoft.com/office/drawing/2014/main" id="{1B399A65-EB56-2C1D-AC6C-CC0243428442}"/>
              </a:ext>
            </a:extLst>
          </p:cNvPr>
          <p:cNvSpPr>
            <a:spLocks noGrp="1"/>
          </p:cNvSpPr>
          <p:nvPr>
            <p:ph type="ftr" sz="quarter" idx="11"/>
          </p:nvPr>
        </p:nvSpPr>
        <p:spPr>
          <a:xfrm>
            <a:off x="460375" y="6411272"/>
            <a:ext cx="7619999" cy="365125"/>
          </a:xfrm>
        </p:spPr>
        <p:txBody>
          <a:bodyPr/>
          <a:lstStyle/>
          <a:p>
            <a:r>
              <a:rPr lang="it-IT" dirty="0"/>
              <a:t>Idromele a cura di Rosario Sica</a:t>
            </a:r>
            <a:endParaRPr lang="en-US" dirty="0"/>
          </a:p>
        </p:txBody>
      </p:sp>
      <p:pic>
        <p:nvPicPr>
          <p:cNvPr id="7" name="Immagine 6">
            <a:extLst>
              <a:ext uri="{FF2B5EF4-FFF2-40B4-BE49-F238E27FC236}">
                <a16:creationId xmlns:a16="http://schemas.microsoft.com/office/drawing/2014/main" id="{5CFBD83D-2AAA-5308-CC4C-73CF50FB300C}"/>
              </a:ext>
            </a:extLst>
          </p:cNvPr>
          <p:cNvPicPr>
            <a:picLocks noChangeAspect="1"/>
          </p:cNvPicPr>
          <p:nvPr/>
        </p:nvPicPr>
        <p:blipFill>
          <a:blip r:embed="rId5"/>
          <a:stretch>
            <a:fillRect/>
          </a:stretch>
        </p:blipFill>
        <p:spPr>
          <a:xfrm>
            <a:off x="1640850" y="1655783"/>
            <a:ext cx="4081825" cy="4081825"/>
          </a:xfrm>
          <a:prstGeom prst="rect">
            <a:avLst/>
          </a:prstGeom>
        </p:spPr>
      </p:pic>
    </p:spTree>
    <p:extLst>
      <p:ext uri="{BB962C8B-B14F-4D97-AF65-F5344CB8AC3E}">
        <p14:creationId xmlns:p14="http://schemas.microsoft.com/office/powerpoint/2010/main" val="31680614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Maturazione e Affinamento</a:t>
            </a:r>
          </a:p>
        </p:txBody>
      </p:sp>
      <p:pic>
        <p:nvPicPr>
          <p:cNvPr id="4" name="Immagine 3"/>
          <p:cNvPicPr>
            <a:picLocks noChangeAspect="1"/>
          </p:cNvPicPr>
          <p:nvPr/>
        </p:nvPicPr>
        <p:blipFill>
          <a:blip r:embed="rId2"/>
          <a:stretch>
            <a:fillRect/>
          </a:stretch>
        </p:blipFill>
        <p:spPr>
          <a:xfrm>
            <a:off x="8164944" y="2619664"/>
            <a:ext cx="3806537" cy="2131661"/>
          </a:xfrm>
          <a:prstGeom prst="rect">
            <a:avLst/>
          </a:prstGeom>
        </p:spPr>
      </p:pic>
      <p:pic>
        <p:nvPicPr>
          <p:cNvPr id="8" name="Immagine 7"/>
          <p:cNvPicPr>
            <a:picLocks noChangeAspect="1"/>
          </p:cNvPicPr>
          <p:nvPr/>
        </p:nvPicPr>
        <p:blipFill>
          <a:blip r:embed="rId3"/>
          <a:stretch>
            <a:fillRect/>
          </a:stretch>
        </p:blipFill>
        <p:spPr>
          <a:xfrm>
            <a:off x="229033" y="2024062"/>
            <a:ext cx="7522365" cy="4173538"/>
          </a:xfrm>
          <a:prstGeom prst="rect">
            <a:avLst/>
          </a:prstGeom>
        </p:spPr>
      </p:pic>
      <p:sp>
        <p:nvSpPr>
          <p:cNvPr id="3" name="Segnaposto piè di pagina 2">
            <a:extLst>
              <a:ext uri="{FF2B5EF4-FFF2-40B4-BE49-F238E27FC236}">
                <a16:creationId xmlns:a16="http://schemas.microsoft.com/office/drawing/2014/main" id="{1A984961-5D26-33EE-34EA-6AF83E1E8922}"/>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4531921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005851" y="254370"/>
            <a:ext cx="8911687" cy="1280890"/>
          </a:xfrm>
        </p:spPr>
        <p:txBody>
          <a:bodyPr/>
          <a:lstStyle/>
          <a:p>
            <a:r>
              <a:rPr lang="it-IT" dirty="0"/>
              <a:t>L’imbottigliamento</a:t>
            </a:r>
          </a:p>
        </p:txBody>
      </p:sp>
      <p:pic>
        <p:nvPicPr>
          <p:cNvPr id="4" name="Immagine 3"/>
          <p:cNvPicPr>
            <a:picLocks noChangeAspect="1"/>
          </p:cNvPicPr>
          <p:nvPr/>
        </p:nvPicPr>
        <p:blipFill>
          <a:blip r:embed="rId2"/>
          <a:stretch>
            <a:fillRect/>
          </a:stretch>
        </p:blipFill>
        <p:spPr>
          <a:xfrm>
            <a:off x="7624477" y="2367274"/>
            <a:ext cx="4105704" cy="4105704"/>
          </a:xfrm>
          <a:prstGeom prst="rect">
            <a:avLst/>
          </a:prstGeom>
        </p:spPr>
      </p:pic>
      <p:pic>
        <p:nvPicPr>
          <p:cNvPr id="5" name="Immagine 4"/>
          <p:cNvPicPr>
            <a:picLocks noChangeAspect="1"/>
          </p:cNvPicPr>
          <p:nvPr/>
        </p:nvPicPr>
        <p:blipFill>
          <a:blip r:embed="rId3"/>
          <a:stretch>
            <a:fillRect/>
          </a:stretch>
        </p:blipFill>
        <p:spPr>
          <a:xfrm>
            <a:off x="4516583" y="3196342"/>
            <a:ext cx="3085486" cy="2570029"/>
          </a:xfrm>
          <a:prstGeom prst="rect">
            <a:avLst/>
          </a:prstGeom>
        </p:spPr>
      </p:pic>
      <p:pic>
        <p:nvPicPr>
          <p:cNvPr id="6" name="Immagine 5"/>
          <p:cNvPicPr>
            <a:picLocks noChangeAspect="1"/>
          </p:cNvPicPr>
          <p:nvPr/>
        </p:nvPicPr>
        <p:blipFill>
          <a:blip r:embed="rId4"/>
          <a:stretch>
            <a:fillRect/>
          </a:stretch>
        </p:blipFill>
        <p:spPr>
          <a:xfrm>
            <a:off x="1218037" y="1098839"/>
            <a:ext cx="2000250" cy="2000250"/>
          </a:xfrm>
          <a:prstGeom prst="rect">
            <a:avLst/>
          </a:prstGeom>
        </p:spPr>
      </p:pic>
      <p:sp>
        <p:nvSpPr>
          <p:cNvPr id="7" name="CasellaDiTesto 6"/>
          <p:cNvSpPr txBox="1"/>
          <p:nvPr/>
        </p:nvSpPr>
        <p:spPr>
          <a:xfrm>
            <a:off x="884938" y="3377584"/>
            <a:ext cx="2955636" cy="369332"/>
          </a:xfrm>
          <a:prstGeom prst="rect">
            <a:avLst/>
          </a:prstGeom>
          <a:noFill/>
        </p:spPr>
        <p:txBody>
          <a:bodyPr wrap="square" rtlCol="0">
            <a:spAutoFit/>
          </a:bodyPr>
          <a:lstStyle/>
          <a:p>
            <a:r>
              <a:rPr lang="it-IT" dirty="0"/>
              <a:t>Avvinatore/sterilizzatore</a:t>
            </a:r>
          </a:p>
        </p:txBody>
      </p:sp>
      <p:pic>
        <p:nvPicPr>
          <p:cNvPr id="8" name="Immagine 7"/>
          <p:cNvPicPr>
            <a:picLocks noChangeAspect="1"/>
          </p:cNvPicPr>
          <p:nvPr/>
        </p:nvPicPr>
        <p:blipFill>
          <a:blip r:embed="rId5"/>
          <a:stretch>
            <a:fillRect/>
          </a:stretch>
        </p:blipFill>
        <p:spPr>
          <a:xfrm>
            <a:off x="1367551" y="4091419"/>
            <a:ext cx="1638300" cy="2567485"/>
          </a:xfrm>
          <a:prstGeom prst="rect">
            <a:avLst/>
          </a:prstGeom>
        </p:spPr>
      </p:pic>
      <p:sp>
        <p:nvSpPr>
          <p:cNvPr id="3" name="Segnaposto piè di pagina 2">
            <a:extLst>
              <a:ext uri="{FF2B5EF4-FFF2-40B4-BE49-F238E27FC236}">
                <a16:creationId xmlns:a16="http://schemas.microsoft.com/office/drawing/2014/main" id="{ECD14E21-03C8-339E-3C69-90C1646E2CF8}"/>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5511811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40818" y="152770"/>
            <a:ext cx="10551182" cy="1280890"/>
          </a:xfrm>
        </p:spPr>
        <p:txBody>
          <a:bodyPr/>
          <a:lstStyle/>
          <a:p>
            <a:r>
              <a:rPr lang="it-IT" dirty="0"/>
              <a:t>Gli strumenti per la produzione dell’idromele</a:t>
            </a:r>
          </a:p>
        </p:txBody>
      </p:sp>
      <p:sp>
        <p:nvSpPr>
          <p:cNvPr id="4" name="Segnaposto contenuto 2"/>
          <p:cNvSpPr txBox="1">
            <a:spLocks/>
          </p:cNvSpPr>
          <p:nvPr/>
        </p:nvSpPr>
        <p:spPr>
          <a:xfrm>
            <a:off x="9215034" y="2953960"/>
            <a:ext cx="3799002" cy="37776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it-IT" dirty="0"/>
              <a:t>Tappatrice</a:t>
            </a:r>
          </a:p>
          <a:p>
            <a:pPr marL="0" indent="0">
              <a:buNone/>
            </a:pPr>
            <a:endParaRPr lang="it-IT" dirty="0"/>
          </a:p>
        </p:txBody>
      </p:sp>
      <p:pic>
        <p:nvPicPr>
          <p:cNvPr id="8194" name="Picture 2" descr="https://encrypted-tbn0.gstatic.com/images?q=tbn:ANd9GcQCegRQWkQXmsI2FfCvORcXCDV6_CNCujUliBvS2XEtrFfGt8ed8dzf2QfEg84J3fyZ30dRfpk&amp;usqp=CA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392" y="2361183"/>
            <a:ext cx="2738807" cy="3363450"/>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p:cNvPicPr>
            <a:picLocks noChangeAspect="1"/>
          </p:cNvPicPr>
          <p:nvPr/>
        </p:nvPicPr>
        <p:blipFill>
          <a:blip r:embed="rId3"/>
          <a:stretch>
            <a:fillRect/>
          </a:stretch>
        </p:blipFill>
        <p:spPr>
          <a:xfrm>
            <a:off x="3779981" y="1300417"/>
            <a:ext cx="5114637" cy="5114637"/>
          </a:xfrm>
          <a:prstGeom prst="rect">
            <a:avLst/>
          </a:prstGeom>
        </p:spPr>
      </p:pic>
      <p:sp>
        <p:nvSpPr>
          <p:cNvPr id="5" name="Segnaposto piè di pagina 4">
            <a:extLst>
              <a:ext uri="{FF2B5EF4-FFF2-40B4-BE49-F238E27FC236}">
                <a16:creationId xmlns:a16="http://schemas.microsoft.com/office/drawing/2014/main" id="{9A6005E8-1455-D951-35F2-38AB45304593}"/>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30888533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40818" y="152770"/>
            <a:ext cx="10551182" cy="1280890"/>
          </a:xfrm>
        </p:spPr>
        <p:txBody>
          <a:bodyPr/>
          <a:lstStyle/>
          <a:p>
            <a:r>
              <a:rPr lang="it-IT" dirty="0"/>
              <a:t>Gli strumenti per la produzione dell’idromele</a:t>
            </a:r>
          </a:p>
        </p:txBody>
      </p:sp>
      <p:sp>
        <p:nvSpPr>
          <p:cNvPr id="4" name="Segnaposto contenuto 2"/>
          <p:cNvSpPr txBox="1">
            <a:spLocks/>
          </p:cNvSpPr>
          <p:nvPr/>
        </p:nvSpPr>
        <p:spPr>
          <a:xfrm>
            <a:off x="8993361" y="3184869"/>
            <a:ext cx="3799002" cy="37776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it-IT" dirty="0"/>
              <a:t>Fornetto / Phon per Termoretraibile</a:t>
            </a:r>
          </a:p>
          <a:p>
            <a:r>
              <a:rPr lang="it-IT" dirty="0"/>
              <a:t>Etichettatrice </a:t>
            </a:r>
          </a:p>
          <a:p>
            <a:pPr marL="0" indent="0">
              <a:buNone/>
            </a:pPr>
            <a:endParaRPr lang="it-IT" dirty="0"/>
          </a:p>
          <a:p>
            <a:pPr marL="0" indent="0">
              <a:buNone/>
            </a:pPr>
            <a:endParaRPr lang="it-IT" dirty="0"/>
          </a:p>
        </p:txBody>
      </p:sp>
      <p:pic>
        <p:nvPicPr>
          <p:cNvPr id="5" name="Immagine 4"/>
          <p:cNvPicPr>
            <a:picLocks noChangeAspect="1"/>
          </p:cNvPicPr>
          <p:nvPr/>
        </p:nvPicPr>
        <p:blipFill>
          <a:blip r:embed="rId2"/>
          <a:stretch>
            <a:fillRect/>
          </a:stretch>
        </p:blipFill>
        <p:spPr>
          <a:xfrm>
            <a:off x="4017705" y="1153536"/>
            <a:ext cx="3943377" cy="2624138"/>
          </a:xfrm>
          <a:prstGeom prst="rect">
            <a:avLst/>
          </a:prstGeom>
        </p:spPr>
      </p:pic>
      <p:pic>
        <p:nvPicPr>
          <p:cNvPr id="12292" name="Picture 4" descr="https://encrypted-tbn0.gstatic.com/images?q=tbn:ANd9GcRgHLDFxF6839MzTEMf-hfpyBjr5xt8wQu7w_BKxRHjhE49YObdP9crDO1A_hYLDLXh9ozaRNg&amp;usqp=CA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8374" y="4248100"/>
            <a:ext cx="2602889" cy="2602890"/>
          </a:xfrm>
          <a:prstGeom prst="rect">
            <a:avLst/>
          </a:prstGeom>
          <a:noFill/>
          <a:extLst>
            <a:ext uri="{909E8E84-426E-40DD-AFC4-6F175D3DCCD1}">
              <a14:hiddenFill xmlns:a14="http://schemas.microsoft.com/office/drawing/2010/main">
                <a:solidFill>
                  <a:srgbClr val="FFFFFF"/>
                </a:solidFill>
              </a14:hiddenFill>
            </a:ext>
          </a:extLst>
        </p:spPr>
      </p:pic>
      <p:pic>
        <p:nvPicPr>
          <p:cNvPr id="6" name="Immagine 5"/>
          <p:cNvPicPr>
            <a:picLocks noChangeAspect="1"/>
          </p:cNvPicPr>
          <p:nvPr/>
        </p:nvPicPr>
        <p:blipFill>
          <a:blip r:embed="rId4"/>
          <a:stretch>
            <a:fillRect/>
          </a:stretch>
        </p:blipFill>
        <p:spPr>
          <a:xfrm>
            <a:off x="4346773" y="4352460"/>
            <a:ext cx="4218801" cy="2394170"/>
          </a:xfrm>
          <a:prstGeom prst="rect">
            <a:avLst/>
          </a:prstGeom>
        </p:spPr>
      </p:pic>
      <p:sp>
        <p:nvSpPr>
          <p:cNvPr id="3" name="Segnaposto piè di pagina 2">
            <a:extLst>
              <a:ext uri="{FF2B5EF4-FFF2-40B4-BE49-F238E27FC236}">
                <a16:creationId xmlns:a16="http://schemas.microsoft.com/office/drawing/2014/main" id="{A28B883D-322E-83A7-E563-3E86CF7E3356}"/>
              </a:ext>
            </a:extLst>
          </p:cNvPr>
          <p:cNvSpPr>
            <a:spLocks noGrp="1"/>
          </p:cNvSpPr>
          <p:nvPr>
            <p:ph type="ftr" sz="quarter" idx="11"/>
          </p:nvPr>
        </p:nvSpPr>
        <p:spPr>
          <a:xfrm>
            <a:off x="10014643" y="6381505"/>
            <a:ext cx="2177358" cy="365125"/>
          </a:xfrm>
        </p:spPr>
        <p:txBody>
          <a:bodyPr/>
          <a:lstStyle/>
          <a:p>
            <a:r>
              <a:rPr lang="it-IT" dirty="0"/>
              <a:t>Idromele a cura di Rosario Sica</a:t>
            </a:r>
            <a:endParaRPr lang="en-US" dirty="0"/>
          </a:p>
        </p:txBody>
      </p:sp>
      <p:grpSp>
        <p:nvGrpSpPr>
          <p:cNvPr id="8" name="Gruppo 7">
            <a:extLst>
              <a:ext uri="{FF2B5EF4-FFF2-40B4-BE49-F238E27FC236}">
                <a16:creationId xmlns:a16="http://schemas.microsoft.com/office/drawing/2014/main" id="{42E8BF0D-E094-D03A-848B-CC8FE1CA020F}"/>
              </a:ext>
            </a:extLst>
          </p:cNvPr>
          <p:cNvGrpSpPr/>
          <p:nvPr/>
        </p:nvGrpSpPr>
        <p:grpSpPr>
          <a:xfrm>
            <a:off x="1933824" y="1691247"/>
            <a:ext cx="1827439" cy="1868598"/>
            <a:chOff x="1933824" y="1691247"/>
            <a:chExt cx="1827439" cy="1868598"/>
          </a:xfrm>
        </p:grpSpPr>
        <p:pic>
          <p:nvPicPr>
            <p:cNvPr id="12290" name="Picture 2" descr="JUSTDOLIFE Cappuccio Termoretraibile Calore in PVC Shrink Capsule con  Strappare Linguetta per Bottiglie di Vino: Amazon.it: Casa e cucin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33824" y="1691247"/>
              <a:ext cx="1827439" cy="1868598"/>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a:extLst>
                <a:ext uri="{FF2B5EF4-FFF2-40B4-BE49-F238E27FC236}">
                  <a16:creationId xmlns:a16="http://schemas.microsoft.com/office/drawing/2014/main" id="{7A29460C-B711-E1F4-DC62-9E6F2E34C34A}"/>
                </a:ext>
              </a:extLst>
            </p:cNvPr>
            <p:cNvSpPr/>
            <p:nvPr/>
          </p:nvSpPr>
          <p:spPr>
            <a:xfrm>
              <a:off x="1933824" y="1691247"/>
              <a:ext cx="655388" cy="186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spTree>
    <p:extLst>
      <p:ext uri="{BB962C8B-B14F-4D97-AF65-F5344CB8AC3E}">
        <p14:creationId xmlns:p14="http://schemas.microsoft.com/office/powerpoint/2010/main" val="762216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t>SANGUE DI KVASIR, DONO DI ÓÐINN</a:t>
            </a:r>
            <a:endParaRPr lang="it-IT" dirty="0"/>
          </a:p>
        </p:txBody>
      </p:sp>
      <p:sp>
        <p:nvSpPr>
          <p:cNvPr id="3" name="Segnaposto contenuto 2"/>
          <p:cNvSpPr>
            <a:spLocks noGrp="1"/>
          </p:cNvSpPr>
          <p:nvPr>
            <p:ph idx="1"/>
          </p:nvPr>
        </p:nvSpPr>
        <p:spPr>
          <a:xfrm>
            <a:off x="1841066" y="1819564"/>
            <a:ext cx="8915400" cy="3777622"/>
          </a:xfrm>
        </p:spPr>
        <p:txBody>
          <a:bodyPr/>
          <a:lstStyle/>
          <a:p>
            <a:r>
              <a:rPr lang="it-IT" dirty="0"/>
              <a:t>Successivamente, venne prodotta in tutto il bacino mediterraneo e in Europa, giocando un ruolo importante nelle prime antiche civiltà. L’idromele, infatti, era parte rilevante dei </a:t>
            </a:r>
            <a:r>
              <a:rPr lang="it-IT" b="1" dirty="0"/>
              <a:t>rituali dei Celti</a:t>
            </a:r>
            <a:r>
              <a:rPr lang="it-IT" dirty="0"/>
              <a:t>, degli Anglosassoni e dei Vichinghi, cui si riferivano come la bevanda dei nobili e degli dei, che procurava immortalità e conoscenza (</a:t>
            </a:r>
            <a:r>
              <a:rPr lang="it-IT" dirty="0" err="1"/>
              <a:t>Gupta</a:t>
            </a:r>
            <a:r>
              <a:rPr lang="it-IT" dirty="0"/>
              <a:t> and </a:t>
            </a:r>
            <a:r>
              <a:rPr lang="it-IT" dirty="0" err="1"/>
              <a:t>Sharma</a:t>
            </a:r>
            <a:r>
              <a:rPr lang="it-IT" dirty="0"/>
              <a:t>, 2009), nonché capace di aumentare forza, virilità e fertilità.</a:t>
            </a:r>
          </a:p>
        </p:txBody>
      </p:sp>
      <p:pic>
        <p:nvPicPr>
          <p:cNvPr id="4" name="Immagine 3"/>
          <p:cNvPicPr>
            <a:picLocks noChangeAspect="1"/>
          </p:cNvPicPr>
          <p:nvPr/>
        </p:nvPicPr>
        <p:blipFill>
          <a:blip r:embed="rId2"/>
          <a:stretch>
            <a:fillRect/>
          </a:stretch>
        </p:blipFill>
        <p:spPr>
          <a:xfrm>
            <a:off x="6542375" y="4022411"/>
            <a:ext cx="4352794" cy="2669309"/>
          </a:xfrm>
          <a:prstGeom prst="rect">
            <a:avLst/>
          </a:prstGeom>
        </p:spPr>
      </p:pic>
      <p:pic>
        <p:nvPicPr>
          <p:cNvPr id="3074" name="Picture 2" descr="http://bifrost.it/GERMANI/Immagini/Stassen-Mjodhr-1-Kvasir_Fjalarr_Galar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360" y="4024262"/>
            <a:ext cx="2892424" cy="2667458"/>
          </a:xfrm>
          <a:prstGeom prst="rect">
            <a:avLst/>
          </a:prstGeom>
          <a:noFill/>
          <a:extLst>
            <a:ext uri="{909E8E84-426E-40DD-AFC4-6F175D3DCCD1}">
              <a14:hiddenFill xmlns:a14="http://schemas.microsoft.com/office/drawing/2010/main">
                <a:solidFill>
                  <a:srgbClr val="FFFFFF"/>
                </a:solidFill>
              </a14:hiddenFill>
            </a:ext>
          </a:extLst>
        </p:spPr>
      </p:pic>
      <p:sp>
        <p:nvSpPr>
          <p:cNvPr id="5" name="Segnaposto piè di pagina 4">
            <a:extLst>
              <a:ext uri="{FF2B5EF4-FFF2-40B4-BE49-F238E27FC236}">
                <a16:creationId xmlns:a16="http://schemas.microsoft.com/office/drawing/2014/main" id="{3718373A-20A9-F198-ADE9-989D9FBC89E4}"/>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2916392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44074" y="236183"/>
            <a:ext cx="9721994" cy="682695"/>
          </a:xfrm>
        </p:spPr>
        <p:txBody>
          <a:bodyPr/>
          <a:lstStyle/>
          <a:p>
            <a:r>
              <a:rPr lang="it-IT" dirty="0"/>
              <a:t>Carbonicazione</a:t>
            </a:r>
          </a:p>
        </p:txBody>
      </p:sp>
      <p:pic>
        <p:nvPicPr>
          <p:cNvPr id="6" name="Immagine 5"/>
          <p:cNvPicPr>
            <a:picLocks noChangeAspect="1"/>
          </p:cNvPicPr>
          <p:nvPr/>
        </p:nvPicPr>
        <p:blipFill>
          <a:blip r:embed="rId2"/>
          <a:stretch>
            <a:fillRect/>
          </a:stretch>
        </p:blipFill>
        <p:spPr>
          <a:xfrm>
            <a:off x="1528890" y="1032676"/>
            <a:ext cx="9134219" cy="4893582"/>
          </a:xfrm>
          <a:prstGeom prst="rect">
            <a:avLst/>
          </a:prstGeom>
        </p:spPr>
      </p:pic>
      <p:sp>
        <p:nvSpPr>
          <p:cNvPr id="7" name="CasellaDiTesto 6"/>
          <p:cNvSpPr txBox="1"/>
          <p:nvPr/>
        </p:nvSpPr>
        <p:spPr>
          <a:xfrm>
            <a:off x="4350967" y="5926258"/>
            <a:ext cx="4472699" cy="369332"/>
          </a:xfrm>
          <a:prstGeom prst="rect">
            <a:avLst/>
          </a:prstGeom>
          <a:noFill/>
        </p:spPr>
        <p:txBody>
          <a:bodyPr wrap="none" rtlCol="0">
            <a:spAutoFit/>
          </a:bodyPr>
          <a:lstStyle/>
          <a:p>
            <a:r>
              <a:rPr lang="it-IT" dirty="0"/>
              <a:t>Zucchero da aggiungere tra 3 e 20g/L</a:t>
            </a:r>
          </a:p>
        </p:txBody>
      </p:sp>
      <p:sp>
        <p:nvSpPr>
          <p:cNvPr id="3" name="Segnaposto piè di pagina 2">
            <a:extLst>
              <a:ext uri="{FF2B5EF4-FFF2-40B4-BE49-F238E27FC236}">
                <a16:creationId xmlns:a16="http://schemas.microsoft.com/office/drawing/2014/main" id="{62E3244A-63BD-1505-B428-E204961185B1}"/>
              </a:ext>
            </a:extLst>
          </p:cNvPr>
          <p:cNvSpPr>
            <a:spLocks noGrp="1"/>
          </p:cNvSpPr>
          <p:nvPr>
            <p:ph type="ftr" sz="quarter" idx="11"/>
          </p:nvPr>
        </p:nvSpPr>
        <p:spPr>
          <a:xfrm>
            <a:off x="10029369" y="6492875"/>
            <a:ext cx="2319948" cy="365125"/>
          </a:xfrm>
        </p:spPr>
        <p:txBody>
          <a:bodyPr/>
          <a:lstStyle/>
          <a:p>
            <a:r>
              <a:rPr lang="it-IT" dirty="0"/>
              <a:t>Idromele a cura di Rosario Sica</a:t>
            </a:r>
            <a:endParaRPr lang="en-US" dirty="0"/>
          </a:p>
        </p:txBody>
      </p:sp>
      <p:sp>
        <p:nvSpPr>
          <p:cNvPr id="5" name="CasellaDiTesto 4">
            <a:extLst>
              <a:ext uri="{FF2B5EF4-FFF2-40B4-BE49-F238E27FC236}">
                <a16:creationId xmlns:a16="http://schemas.microsoft.com/office/drawing/2014/main" id="{E4AA4E1D-9092-1FDA-8D38-BD59ADDC7136}"/>
              </a:ext>
            </a:extLst>
          </p:cNvPr>
          <p:cNvSpPr txBox="1"/>
          <p:nvPr/>
        </p:nvSpPr>
        <p:spPr>
          <a:xfrm>
            <a:off x="4223568" y="392864"/>
            <a:ext cx="7968432" cy="369332"/>
          </a:xfrm>
          <a:prstGeom prst="rect">
            <a:avLst/>
          </a:prstGeom>
          <a:noFill/>
        </p:spPr>
        <p:txBody>
          <a:bodyPr wrap="square" rtlCol="0">
            <a:spAutoFit/>
          </a:bodyPr>
          <a:lstStyle/>
          <a:p>
            <a:pPr algn="ctr"/>
            <a:r>
              <a:rPr lang="it-IT" dirty="0"/>
              <a:t>Carbonicazione  Naturale</a:t>
            </a:r>
          </a:p>
        </p:txBody>
      </p:sp>
    </p:spTree>
    <p:extLst>
      <p:ext uri="{BB962C8B-B14F-4D97-AF65-F5344CB8AC3E}">
        <p14:creationId xmlns:p14="http://schemas.microsoft.com/office/powerpoint/2010/main" val="39452292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44074" y="236183"/>
            <a:ext cx="9721994" cy="682695"/>
          </a:xfrm>
        </p:spPr>
        <p:txBody>
          <a:bodyPr/>
          <a:lstStyle/>
          <a:p>
            <a:r>
              <a:rPr lang="it-IT" dirty="0"/>
              <a:t>Carbonicazione</a:t>
            </a:r>
          </a:p>
        </p:txBody>
      </p:sp>
      <p:pic>
        <p:nvPicPr>
          <p:cNvPr id="4" name="Immagine 3"/>
          <p:cNvPicPr>
            <a:picLocks noChangeAspect="1"/>
          </p:cNvPicPr>
          <p:nvPr/>
        </p:nvPicPr>
        <p:blipFill>
          <a:blip r:embed="rId2"/>
          <a:stretch>
            <a:fillRect/>
          </a:stretch>
        </p:blipFill>
        <p:spPr>
          <a:xfrm>
            <a:off x="3232728" y="1408934"/>
            <a:ext cx="5183685" cy="5183685"/>
          </a:xfrm>
          <a:prstGeom prst="rect">
            <a:avLst/>
          </a:prstGeom>
        </p:spPr>
      </p:pic>
      <p:sp>
        <p:nvSpPr>
          <p:cNvPr id="7" name="CasellaDiTesto 6"/>
          <p:cNvSpPr txBox="1"/>
          <p:nvPr/>
        </p:nvSpPr>
        <p:spPr>
          <a:xfrm>
            <a:off x="8559274" y="5843256"/>
            <a:ext cx="3632726" cy="369332"/>
          </a:xfrm>
          <a:prstGeom prst="rect">
            <a:avLst/>
          </a:prstGeom>
          <a:noFill/>
        </p:spPr>
        <p:txBody>
          <a:bodyPr wrap="none" rtlCol="0">
            <a:spAutoFit/>
          </a:bodyPr>
          <a:lstStyle/>
          <a:p>
            <a:r>
              <a:rPr lang="it-IT" dirty="0"/>
              <a:t>Zucchero da aggiungere 0 g/L</a:t>
            </a:r>
          </a:p>
        </p:txBody>
      </p:sp>
      <p:sp>
        <p:nvSpPr>
          <p:cNvPr id="3" name="Segnaposto piè di pagina 2">
            <a:extLst>
              <a:ext uri="{FF2B5EF4-FFF2-40B4-BE49-F238E27FC236}">
                <a16:creationId xmlns:a16="http://schemas.microsoft.com/office/drawing/2014/main" id="{62E3244A-63BD-1505-B428-E204961185B1}"/>
              </a:ext>
            </a:extLst>
          </p:cNvPr>
          <p:cNvSpPr>
            <a:spLocks noGrp="1"/>
          </p:cNvSpPr>
          <p:nvPr>
            <p:ph type="ftr" sz="quarter" idx="11"/>
          </p:nvPr>
        </p:nvSpPr>
        <p:spPr>
          <a:xfrm>
            <a:off x="10029369" y="6492875"/>
            <a:ext cx="2319948" cy="365125"/>
          </a:xfrm>
        </p:spPr>
        <p:txBody>
          <a:bodyPr/>
          <a:lstStyle/>
          <a:p>
            <a:r>
              <a:rPr lang="it-IT" dirty="0"/>
              <a:t>Idromele a cura di Rosario Sica</a:t>
            </a:r>
            <a:endParaRPr lang="en-US" dirty="0"/>
          </a:p>
        </p:txBody>
      </p:sp>
      <p:sp>
        <p:nvSpPr>
          <p:cNvPr id="5" name="CasellaDiTesto 4">
            <a:extLst>
              <a:ext uri="{FF2B5EF4-FFF2-40B4-BE49-F238E27FC236}">
                <a16:creationId xmlns:a16="http://schemas.microsoft.com/office/drawing/2014/main" id="{E4AA4E1D-9092-1FDA-8D38-BD59ADDC7136}"/>
              </a:ext>
            </a:extLst>
          </p:cNvPr>
          <p:cNvSpPr txBox="1"/>
          <p:nvPr/>
        </p:nvSpPr>
        <p:spPr>
          <a:xfrm>
            <a:off x="4524925" y="422151"/>
            <a:ext cx="7968432" cy="369332"/>
          </a:xfrm>
          <a:prstGeom prst="rect">
            <a:avLst/>
          </a:prstGeom>
          <a:noFill/>
        </p:spPr>
        <p:txBody>
          <a:bodyPr wrap="square" rtlCol="0">
            <a:spAutoFit/>
          </a:bodyPr>
          <a:lstStyle/>
          <a:p>
            <a:pPr algn="ctr"/>
            <a:r>
              <a:rPr lang="it-IT" dirty="0"/>
              <a:t>Carbonicazione Forzata</a:t>
            </a:r>
          </a:p>
        </p:txBody>
      </p:sp>
    </p:spTree>
    <p:extLst>
      <p:ext uri="{BB962C8B-B14F-4D97-AF65-F5344CB8AC3E}">
        <p14:creationId xmlns:p14="http://schemas.microsoft.com/office/powerpoint/2010/main" val="2050240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44074" y="236183"/>
            <a:ext cx="9721994" cy="682695"/>
          </a:xfrm>
        </p:spPr>
        <p:txBody>
          <a:bodyPr/>
          <a:lstStyle/>
          <a:p>
            <a:r>
              <a:rPr lang="it-IT" dirty="0"/>
              <a:t>Carbonicazione</a:t>
            </a:r>
          </a:p>
        </p:txBody>
      </p:sp>
      <p:sp>
        <p:nvSpPr>
          <p:cNvPr id="3" name="Segnaposto piè di pagina 2">
            <a:extLst>
              <a:ext uri="{FF2B5EF4-FFF2-40B4-BE49-F238E27FC236}">
                <a16:creationId xmlns:a16="http://schemas.microsoft.com/office/drawing/2014/main" id="{62E3244A-63BD-1505-B428-E204961185B1}"/>
              </a:ext>
            </a:extLst>
          </p:cNvPr>
          <p:cNvSpPr>
            <a:spLocks noGrp="1"/>
          </p:cNvSpPr>
          <p:nvPr>
            <p:ph type="ftr" sz="quarter" idx="11"/>
          </p:nvPr>
        </p:nvSpPr>
        <p:spPr>
          <a:xfrm>
            <a:off x="10029369" y="6492875"/>
            <a:ext cx="2319948" cy="365125"/>
          </a:xfrm>
        </p:spPr>
        <p:txBody>
          <a:bodyPr/>
          <a:lstStyle/>
          <a:p>
            <a:r>
              <a:rPr lang="it-IT" dirty="0"/>
              <a:t>Idromele a cura di Rosario Sica</a:t>
            </a:r>
            <a:endParaRPr lang="en-US" dirty="0"/>
          </a:p>
        </p:txBody>
      </p:sp>
      <p:sp>
        <p:nvSpPr>
          <p:cNvPr id="5" name="CasellaDiTesto 4">
            <a:extLst>
              <a:ext uri="{FF2B5EF4-FFF2-40B4-BE49-F238E27FC236}">
                <a16:creationId xmlns:a16="http://schemas.microsoft.com/office/drawing/2014/main" id="{E4AA4E1D-9092-1FDA-8D38-BD59ADDC7136}"/>
              </a:ext>
            </a:extLst>
          </p:cNvPr>
          <p:cNvSpPr txBox="1"/>
          <p:nvPr/>
        </p:nvSpPr>
        <p:spPr>
          <a:xfrm>
            <a:off x="4524925" y="375068"/>
            <a:ext cx="7968432" cy="369332"/>
          </a:xfrm>
          <a:prstGeom prst="rect">
            <a:avLst/>
          </a:prstGeom>
          <a:noFill/>
        </p:spPr>
        <p:txBody>
          <a:bodyPr wrap="square" rtlCol="0">
            <a:spAutoFit/>
          </a:bodyPr>
          <a:lstStyle/>
          <a:p>
            <a:pPr algn="ctr"/>
            <a:r>
              <a:rPr lang="it-IT" dirty="0"/>
              <a:t>Metodo Charmat</a:t>
            </a:r>
          </a:p>
        </p:txBody>
      </p:sp>
      <p:pic>
        <p:nvPicPr>
          <p:cNvPr id="1026" name="Picture 2" descr="La spumantizzazione con il metodo Martinotti-Charmat">
            <a:extLst>
              <a:ext uri="{FF2B5EF4-FFF2-40B4-BE49-F238E27FC236}">
                <a16:creationId xmlns:a16="http://schemas.microsoft.com/office/drawing/2014/main" id="{62242D75-52EE-00EB-140B-F800DD6A0D2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680" r="16855"/>
          <a:stretch/>
        </p:blipFill>
        <p:spPr bwMode="auto">
          <a:xfrm>
            <a:off x="0" y="1564134"/>
            <a:ext cx="4897495" cy="3953838"/>
          </a:xfrm>
          <a:prstGeom prst="rect">
            <a:avLst/>
          </a:prstGeom>
          <a:noFill/>
          <a:extLst>
            <a:ext uri="{909E8E84-426E-40DD-AFC4-6F175D3DCCD1}">
              <a14:hiddenFill xmlns:a14="http://schemas.microsoft.com/office/drawing/2010/main">
                <a:solidFill>
                  <a:srgbClr val="FFFFFF"/>
                </a:solidFill>
              </a14:hiddenFill>
            </a:ext>
          </a:extLst>
        </p:spPr>
      </p:pic>
      <p:sp>
        <p:nvSpPr>
          <p:cNvPr id="8" name="CasellaDiTesto 7">
            <a:extLst>
              <a:ext uri="{FF2B5EF4-FFF2-40B4-BE49-F238E27FC236}">
                <a16:creationId xmlns:a16="http://schemas.microsoft.com/office/drawing/2014/main" id="{9F40F482-FE10-2F16-20DA-D89FD0EE18B4}"/>
              </a:ext>
            </a:extLst>
          </p:cNvPr>
          <p:cNvSpPr txBox="1"/>
          <p:nvPr/>
        </p:nvSpPr>
        <p:spPr>
          <a:xfrm>
            <a:off x="5655737" y="3209648"/>
            <a:ext cx="6335858" cy="2308324"/>
          </a:xfrm>
          <a:prstGeom prst="rect">
            <a:avLst/>
          </a:prstGeom>
          <a:noFill/>
        </p:spPr>
        <p:txBody>
          <a:bodyPr wrap="square">
            <a:spAutoFit/>
          </a:bodyPr>
          <a:lstStyle/>
          <a:p>
            <a:pPr marL="285750" indent="-285750">
              <a:buFont typeface="Arial" panose="020B0604020202020204" pitchFamily="34" charset="0"/>
              <a:buChar char="•"/>
            </a:pPr>
            <a:r>
              <a:rPr lang="it-IT" dirty="0"/>
              <a:t>Fermentazione e/o assemblaggio vini base</a:t>
            </a:r>
          </a:p>
          <a:p>
            <a:pPr marL="285750" indent="-285750">
              <a:buFont typeface="Arial" panose="020B0604020202020204" pitchFamily="34" charset="0"/>
              <a:buChar char="•"/>
            </a:pPr>
            <a:r>
              <a:rPr lang="it-IT" dirty="0"/>
              <a:t>Aggiunta di zuccheri, sali minerali e lieviti selezionati</a:t>
            </a:r>
          </a:p>
          <a:p>
            <a:pPr marL="285750" indent="-285750">
              <a:buFont typeface="Arial" panose="020B0604020202020204" pitchFamily="34" charset="0"/>
              <a:buChar char="•"/>
            </a:pPr>
            <a:r>
              <a:rPr lang="it-IT" dirty="0"/>
              <a:t>Presa di spuma</a:t>
            </a:r>
          </a:p>
          <a:p>
            <a:pPr marL="285750" indent="-285750">
              <a:buFont typeface="Arial" panose="020B0604020202020204" pitchFamily="34" charset="0"/>
              <a:buChar char="•"/>
            </a:pPr>
            <a:r>
              <a:rPr lang="it-IT" dirty="0"/>
              <a:t>Travaso e filtrazione in condizioni isobariche</a:t>
            </a:r>
          </a:p>
          <a:p>
            <a:pPr marL="285750" indent="-285750">
              <a:buFont typeface="Arial" panose="020B0604020202020204" pitchFamily="34" charset="0"/>
              <a:buChar char="•"/>
            </a:pPr>
            <a:r>
              <a:rPr lang="it-IT" dirty="0"/>
              <a:t>Refrigerazione</a:t>
            </a:r>
          </a:p>
          <a:p>
            <a:pPr marL="285750" indent="-285750">
              <a:buFont typeface="Arial" panose="020B0604020202020204" pitchFamily="34" charset="0"/>
              <a:buChar char="•"/>
            </a:pPr>
            <a:r>
              <a:rPr lang="it-IT" dirty="0"/>
              <a:t>Filtrazione e</a:t>
            </a:r>
          </a:p>
          <a:p>
            <a:pPr marL="285750" indent="-285750">
              <a:buFont typeface="Arial" panose="020B0604020202020204" pitchFamily="34" charset="0"/>
              <a:buChar char="•"/>
            </a:pPr>
            <a:r>
              <a:rPr lang="it-IT" dirty="0"/>
              <a:t>Imbottigliamento isobarico</a:t>
            </a:r>
          </a:p>
          <a:p>
            <a:pPr marL="285750" indent="-285750">
              <a:buFont typeface="Arial" panose="020B0604020202020204" pitchFamily="34" charset="0"/>
              <a:buChar char="•"/>
            </a:pPr>
            <a:r>
              <a:rPr lang="it-IT" dirty="0"/>
              <a:t>Confezionamento</a:t>
            </a:r>
          </a:p>
        </p:txBody>
      </p:sp>
      <p:sp>
        <p:nvSpPr>
          <p:cNvPr id="9" name="CasellaDiTesto 8">
            <a:extLst>
              <a:ext uri="{FF2B5EF4-FFF2-40B4-BE49-F238E27FC236}">
                <a16:creationId xmlns:a16="http://schemas.microsoft.com/office/drawing/2014/main" id="{FDFF1483-64BD-E8F9-AABD-1D9CB7F47380}"/>
              </a:ext>
            </a:extLst>
          </p:cNvPr>
          <p:cNvSpPr txBox="1"/>
          <p:nvPr/>
        </p:nvSpPr>
        <p:spPr>
          <a:xfrm>
            <a:off x="4350967" y="5926258"/>
            <a:ext cx="4472699" cy="369332"/>
          </a:xfrm>
          <a:prstGeom prst="rect">
            <a:avLst/>
          </a:prstGeom>
          <a:noFill/>
        </p:spPr>
        <p:txBody>
          <a:bodyPr wrap="none" rtlCol="0">
            <a:spAutoFit/>
          </a:bodyPr>
          <a:lstStyle/>
          <a:p>
            <a:r>
              <a:rPr lang="it-IT" dirty="0"/>
              <a:t>Zucchero da aggiungere tra 3 e 20g/L</a:t>
            </a:r>
          </a:p>
        </p:txBody>
      </p:sp>
      <p:sp>
        <p:nvSpPr>
          <p:cNvPr id="10" name="CasellaDiTesto 9">
            <a:extLst>
              <a:ext uri="{FF2B5EF4-FFF2-40B4-BE49-F238E27FC236}">
                <a16:creationId xmlns:a16="http://schemas.microsoft.com/office/drawing/2014/main" id="{E38542BD-FAE9-7C07-08F7-9B3C480EA77C}"/>
              </a:ext>
            </a:extLst>
          </p:cNvPr>
          <p:cNvSpPr txBox="1"/>
          <p:nvPr/>
        </p:nvSpPr>
        <p:spPr>
          <a:xfrm>
            <a:off x="5567144" y="1271633"/>
            <a:ext cx="7968432" cy="369332"/>
          </a:xfrm>
          <a:prstGeom prst="rect">
            <a:avLst/>
          </a:prstGeom>
          <a:noFill/>
        </p:spPr>
        <p:txBody>
          <a:bodyPr wrap="square" rtlCol="0">
            <a:spAutoFit/>
          </a:bodyPr>
          <a:lstStyle/>
          <a:p>
            <a:r>
              <a:rPr lang="it-IT" dirty="0"/>
              <a:t>Metodo Charmat corto: 30-80gg</a:t>
            </a:r>
          </a:p>
        </p:txBody>
      </p:sp>
      <p:sp>
        <p:nvSpPr>
          <p:cNvPr id="11" name="CasellaDiTesto 10">
            <a:extLst>
              <a:ext uri="{FF2B5EF4-FFF2-40B4-BE49-F238E27FC236}">
                <a16:creationId xmlns:a16="http://schemas.microsoft.com/office/drawing/2014/main" id="{AC49F2CC-B667-EF6C-F964-877EE92F140A}"/>
              </a:ext>
            </a:extLst>
          </p:cNvPr>
          <p:cNvSpPr txBox="1"/>
          <p:nvPr/>
        </p:nvSpPr>
        <p:spPr>
          <a:xfrm>
            <a:off x="5567144" y="2168199"/>
            <a:ext cx="7968432" cy="646331"/>
          </a:xfrm>
          <a:prstGeom prst="rect">
            <a:avLst/>
          </a:prstGeom>
          <a:noFill/>
        </p:spPr>
        <p:txBody>
          <a:bodyPr wrap="square" rtlCol="0">
            <a:spAutoFit/>
          </a:bodyPr>
          <a:lstStyle/>
          <a:p>
            <a:r>
              <a:rPr lang="it-IT" dirty="0"/>
              <a:t>Metodo Charmat lungo: 9-15 mesi </a:t>
            </a:r>
            <a:r>
              <a:rPr lang="it-IT" dirty="0">
                <a:sym typeface="Wingdings" panose="05000000000000000000" pitchFamily="2" charset="2"/>
              </a:rPr>
              <a:t> perlage più fine</a:t>
            </a:r>
          </a:p>
          <a:p>
            <a:r>
              <a:rPr lang="it-IT" dirty="0">
                <a:sym typeface="Wingdings" panose="05000000000000000000" pitchFamily="2" charset="2"/>
              </a:rPr>
              <a:t>Più struttura (simile a un prodotto metodo classico)</a:t>
            </a:r>
            <a:endParaRPr lang="it-IT" dirty="0"/>
          </a:p>
        </p:txBody>
      </p:sp>
    </p:spTree>
    <p:extLst>
      <p:ext uri="{BB962C8B-B14F-4D97-AF65-F5344CB8AC3E}">
        <p14:creationId xmlns:p14="http://schemas.microsoft.com/office/powerpoint/2010/main" val="17110918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Aceto di miele</a:t>
            </a:r>
          </a:p>
        </p:txBody>
      </p:sp>
      <p:sp>
        <p:nvSpPr>
          <p:cNvPr id="5" name="AutoShape 2" descr="Salve, mi piacerebbe produrre un aceto di qualità per uso di casa, mi può  aiutare insegnandomi il procedimento? Grazie e distinti saluti –  vialattea.ne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7" name="Immagine 6"/>
          <p:cNvPicPr>
            <a:picLocks noChangeAspect="1"/>
          </p:cNvPicPr>
          <p:nvPr/>
        </p:nvPicPr>
        <p:blipFill>
          <a:blip r:embed="rId2"/>
          <a:stretch>
            <a:fillRect/>
          </a:stretch>
        </p:blipFill>
        <p:spPr>
          <a:xfrm>
            <a:off x="2592925" y="3067917"/>
            <a:ext cx="7523134" cy="2270702"/>
          </a:xfrm>
          <a:prstGeom prst="rect">
            <a:avLst/>
          </a:prstGeom>
        </p:spPr>
      </p:pic>
      <p:sp>
        <p:nvSpPr>
          <p:cNvPr id="3" name="Segnaposto piè di pagina 2">
            <a:extLst>
              <a:ext uri="{FF2B5EF4-FFF2-40B4-BE49-F238E27FC236}">
                <a16:creationId xmlns:a16="http://schemas.microsoft.com/office/drawing/2014/main" id="{C71E1412-A7AB-28F7-CC28-8D84CE32933A}"/>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6690866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32510" y="2121228"/>
            <a:ext cx="1856507" cy="1280890"/>
          </a:xfrm>
        </p:spPr>
        <p:txBody>
          <a:bodyPr>
            <a:normAutofit fontScale="90000"/>
          </a:bodyPr>
          <a:lstStyle/>
          <a:p>
            <a:r>
              <a:rPr lang="it-IT" sz="1400" dirty="0"/>
              <a:t>REGOLAMENTO (CE) N. 110/2008 DEL PARLAMENTO EUROPEO E DEL CONSIGLIO del 15 gennaio 2008 relativo alla definizione, alla designazione, alla presentazione, all’etichettatura e alla protezione delle indicazioni geografiche delle bevande spiritose e che abroga il regolamento (CEE) n. 1576/89 del Consiglio</a:t>
            </a:r>
          </a:p>
        </p:txBody>
      </p:sp>
      <p:sp>
        <p:nvSpPr>
          <p:cNvPr id="4" name="CasellaDiTesto 3"/>
          <p:cNvSpPr txBox="1"/>
          <p:nvPr/>
        </p:nvSpPr>
        <p:spPr>
          <a:xfrm>
            <a:off x="2798618" y="1357746"/>
            <a:ext cx="9278648" cy="4401205"/>
          </a:xfrm>
          <a:prstGeom prst="rect">
            <a:avLst/>
          </a:prstGeom>
          <a:noFill/>
        </p:spPr>
        <p:txBody>
          <a:bodyPr wrap="square" rtlCol="0">
            <a:spAutoFit/>
          </a:bodyPr>
          <a:lstStyle/>
          <a:p>
            <a:r>
              <a:rPr lang="it-IT" sz="2800" b="1" dirty="0"/>
              <a:t>Nettare </a:t>
            </a:r>
            <a:r>
              <a:rPr lang="it-IT" sz="2800" dirty="0"/>
              <a:t>di miele o di idromele</a:t>
            </a:r>
          </a:p>
          <a:p>
            <a:endParaRPr lang="it-IT" b="1" dirty="0"/>
          </a:p>
          <a:p>
            <a:r>
              <a:rPr lang="it-IT" dirty="0"/>
              <a:t>a) Il nettare di miele o di idromele è la bevanda spiritosa ottenuta mediante aromatizzazione della miscela di </a:t>
            </a:r>
            <a:r>
              <a:rPr lang="it-IT" b="1" dirty="0">
                <a:solidFill>
                  <a:srgbClr val="00B050"/>
                </a:solidFill>
              </a:rPr>
              <a:t>soluzione di miele fermentata </a:t>
            </a:r>
            <a:r>
              <a:rPr lang="it-IT" dirty="0"/>
              <a:t>e </a:t>
            </a:r>
            <a:r>
              <a:rPr lang="it-IT" b="1" dirty="0">
                <a:solidFill>
                  <a:srgbClr val="00B050"/>
                </a:solidFill>
              </a:rPr>
              <a:t>distillato di miele e/o alcole etilico</a:t>
            </a:r>
            <a:r>
              <a:rPr lang="it-IT" dirty="0"/>
              <a:t> di origine agricola, che contiene almeno il </a:t>
            </a:r>
            <a:r>
              <a:rPr lang="it-IT" b="1" dirty="0"/>
              <a:t>30 % vol. di soluzione di miele fermentata</a:t>
            </a:r>
            <a:r>
              <a:rPr lang="it-IT" dirty="0"/>
              <a:t>;</a:t>
            </a:r>
          </a:p>
          <a:p>
            <a:endParaRPr lang="it-IT" dirty="0"/>
          </a:p>
          <a:p>
            <a:r>
              <a:rPr lang="it-IT" dirty="0"/>
              <a:t>b) </a:t>
            </a:r>
            <a:r>
              <a:rPr lang="it-IT" b="1" dirty="0"/>
              <a:t>il titolo </a:t>
            </a:r>
            <a:r>
              <a:rPr lang="it-IT" b="1" dirty="0" err="1"/>
              <a:t>alcolometrico</a:t>
            </a:r>
            <a:r>
              <a:rPr lang="it-IT" b="1" dirty="0"/>
              <a:t> volumico minimo </a:t>
            </a:r>
            <a:r>
              <a:rPr lang="it-IT" dirty="0"/>
              <a:t>del nettare di miele o di idromele è di </a:t>
            </a:r>
            <a:r>
              <a:rPr lang="it-IT" b="1" dirty="0"/>
              <a:t>22 %</a:t>
            </a:r>
          </a:p>
          <a:p>
            <a:endParaRPr lang="it-IT" dirty="0"/>
          </a:p>
          <a:p>
            <a:r>
              <a:rPr lang="it-IT" dirty="0"/>
              <a:t>c) nell’elaborazione del nettare di miele o di idromele possono essere utilizzate solo sostanze aromatizzanti e preparazioni aromatiche naturali, purché il gusto di miele sia predominante;</a:t>
            </a:r>
          </a:p>
          <a:p>
            <a:endParaRPr lang="it-IT" dirty="0"/>
          </a:p>
          <a:p>
            <a:r>
              <a:rPr lang="it-IT" dirty="0"/>
              <a:t>d) il nettare di miele o di idromele può essere </a:t>
            </a:r>
            <a:r>
              <a:rPr lang="it-IT" b="1" dirty="0">
                <a:solidFill>
                  <a:srgbClr val="00B050"/>
                </a:solidFill>
              </a:rPr>
              <a:t>edulcorato solo con miele</a:t>
            </a:r>
            <a:r>
              <a:rPr lang="it-IT" dirty="0"/>
              <a:t>.</a:t>
            </a:r>
          </a:p>
        </p:txBody>
      </p:sp>
      <p:sp>
        <p:nvSpPr>
          <p:cNvPr id="3" name="Segnaposto piè di pagina 2">
            <a:extLst>
              <a:ext uri="{FF2B5EF4-FFF2-40B4-BE49-F238E27FC236}">
                <a16:creationId xmlns:a16="http://schemas.microsoft.com/office/drawing/2014/main" id="{F370551F-2577-AA24-2CF6-AC1EC57DBFAB}"/>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21032731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Normativa e </a:t>
            </a:r>
            <a:r>
              <a:rPr lang="it-IT" dirty="0" err="1"/>
              <a:t>haccp</a:t>
            </a:r>
            <a:r>
              <a:rPr lang="it-IT" dirty="0"/>
              <a:t> vedi ultime slide</a:t>
            </a:r>
          </a:p>
        </p:txBody>
      </p:sp>
      <p:sp>
        <p:nvSpPr>
          <p:cNvPr id="3" name="Segnaposto contenuto 2"/>
          <p:cNvSpPr>
            <a:spLocks noGrp="1"/>
          </p:cNvSpPr>
          <p:nvPr>
            <p:ph idx="1"/>
          </p:nvPr>
        </p:nvSpPr>
        <p:spPr/>
        <p:txBody>
          <a:bodyPr/>
          <a:lstStyle/>
          <a:p>
            <a:endParaRPr lang="it-IT"/>
          </a:p>
        </p:txBody>
      </p:sp>
      <p:sp>
        <p:nvSpPr>
          <p:cNvPr id="4" name="Segnaposto piè di pagina 3">
            <a:extLst>
              <a:ext uri="{FF2B5EF4-FFF2-40B4-BE49-F238E27FC236}">
                <a16:creationId xmlns:a16="http://schemas.microsoft.com/office/drawing/2014/main" id="{D6E88838-309E-7B85-14B1-409071F7595C}"/>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42132545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127819"/>
            <a:ext cx="12191999" cy="1280890"/>
          </a:xfrm>
        </p:spPr>
        <p:txBody>
          <a:bodyPr/>
          <a:lstStyle/>
          <a:p>
            <a:pPr algn="ctr"/>
            <a:r>
              <a:rPr lang="de-DE" dirty="0" err="1"/>
              <a:t>Idromele</a:t>
            </a:r>
            <a:r>
              <a:rPr lang="de-DE" dirty="0"/>
              <a:t> </a:t>
            </a:r>
            <a:r>
              <a:rPr lang="de-DE" dirty="0" err="1"/>
              <a:t>addizionato</a:t>
            </a:r>
            <a:r>
              <a:rPr lang="de-DE" dirty="0"/>
              <a:t>: </a:t>
            </a:r>
            <a:endParaRPr lang="it-IT" dirty="0"/>
          </a:p>
        </p:txBody>
      </p:sp>
      <p:grpSp>
        <p:nvGrpSpPr>
          <p:cNvPr id="14" name="Gruppo 13"/>
          <p:cNvGrpSpPr/>
          <p:nvPr/>
        </p:nvGrpSpPr>
        <p:grpSpPr>
          <a:xfrm>
            <a:off x="400012" y="1093486"/>
            <a:ext cx="11791987" cy="2621179"/>
            <a:chOff x="313589" y="1048520"/>
            <a:chExt cx="11791987" cy="2621179"/>
          </a:xfrm>
        </p:grpSpPr>
        <p:grpSp>
          <p:nvGrpSpPr>
            <p:cNvPr id="4" name="Gruppo 3"/>
            <p:cNvGrpSpPr>
              <a:grpSpLocks noChangeAspect="1"/>
            </p:cNvGrpSpPr>
            <p:nvPr/>
          </p:nvGrpSpPr>
          <p:grpSpPr>
            <a:xfrm>
              <a:off x="313589" y="1048520"/>
              <a:ext cx="11791987" cy="2621179"/>
              <a:chOff x="468875" y="2336688"/>
              <a:chExt cx="15906836" cy="3535850"/>
            </a:xfrm>
          </p:grpSpPr>
          <p:pic>
            <p:nvPicPr>
              <p:cNvPr id="5" name="Immagine 4"/>
              <p:cNvPicPr>
                <a:picLocks noChangeAspect="1"/>
              </p:cNvPicPr>
              <p:nvPr/>
            </p:nvPicPr>
            <p:blipFill>
              <a:blip r:embed="rId2"/>
              <a:stretch>
                <a:fillRect/>
              </a:stretch>
            </p:blipFill>
            <p:spPr>
              <a:xfrm>
                <a:off x="468875" y="2970555"/>
                <a:ext cx="1937559" cy="2136743"/>
              </a:xfrm>
              <a:prstGeom prst="rect">
                <a:avLst/>
              </a:prstGeom>
            </p:spPr>
          </p:pic>
          <p:pic>
            <p:nvPicPr>
              <p:cNvPr id="6" name="Immagine 5"/>
              <p:cNvPicPr>
                <a:picLocks noChangeAspect="1"/>
              </p:cNvPicPr>
              <p:nvPr/>
            </p:nvPicPr>
            <p:blipFill rotWithShape="1">
              <a:blip r:embed="rId3">
                <a:extLst>
                  <a:ext uri="{BEBA8EAE-BF5A-486C-A8C5-ECC9F3942E4B}">
                    <a14:imgProps xmlns:a14="http://schemas.microsoft.com/office/drawing/2010/main">
                      <a14:imgLayer r:embed="rId4">
                        <a14:imgEffect>
                          <a14:backgroundRemoval t="9322" b="83895" l="10000" r="90000"/>
                        </a14:imgEffect>
                        <a14:imgEffect>
                          <a14:brightnessContrast bright="20000" contrast="40000"/>
                        </a14:imgEffect>
                      </a14:imgLayer>
                    </a14:imgProps>
                  </a:ext>
                </a:extLst>
              </a:blip>
              <a:srcRect l="14639" t="5596" b="15983"/>
              <a:stretch/>
            </p:blipFill>
            <p:spPr>
              <a:xfrm>
                <a:off x="13693187" y="2336688"/>
                <a:ext cx="2682524" cy="2816616"/>
              </a:xfrm>
              <a:prstGeom prst="rect">
                <a:avLst/>
              </a:prstGeom>
            </p:spPr>
          </p:pic>
          <p:sp>
            <p:nvSpPr>
              <p:cNvPr id="7" name="Parentesi graffa aperta 6"/>
              <p:cNvSpPr/>
              <p:nvPr/>
            </p:nvSpPr>
            <p:spPr>
              <a:xfrm>
                <a:off x="2862041" y="3028446"/>
                <a:ext cx="1129552" cy="2078852"/>
              </a:xfrm>
              <a:prstGeom prst="leftBrace">
                <a:avLst/>
              </a:prstGeom>
              <a:ln w="28575">
                <a:solidFill>
                  <a:schemeClr val="accent6">
                    <a:lumMod val="60000"/>
                    <a:lumOff val="40000"/>
                  </a:schemeClr>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it-IT">
                  <a:ln>
                    <a:solidFill>
                      <a:schemeClr val="accent6">
                        <a:lumMod val="60000"/>
                        <a:lumOff val="40000"/>
                      </a:schemeClr>
                    </a:solidFill>
                  </a:ln>
                  <a:solidFill>
                    <a:srgbClr val="00B050"/>
                  </a:solidFill>
                </a:endParaRPr>
              </a:p>
            </p:txBody>
          </p:sp>
          <p:sp>
            <p:nvSpPr>
              <p:cNvPr id="8" name="CasellaDiTesto 7"/>
              <p:cNvSpPr txBox="1"/>
              <p:nvPr/>
            </p:nvSpPr>
            <p:spPr>
              <a:xfrm>
                <a:off x="3565974" y="3130141"/>
                <a:ext cx="1810342" cy="1868295"/>
              </a:xfrm>
              <a:prstGeom prst="rect">
                <a:avLst/>
              </a:prstGeom>
              <a:noFill/>
            </p:spPr>
            <p:txBody>
              <a:bodyPr wrap="none" rtlCol="0">
                <a:spAutoFit/>
              </a:bodyPr>
              <a:lstStyle/>
              <a:p>
                <a:r>
                  <a:rPr lang="it-IT" sz="2800" dirty="0" err="1">
                    <a:latin typeface="CentSchbkCyrill BT" panose="02040603050705020303" pitchFamily="18" charset="-52"/>
                  </a:rPr>
                  <a:t>Honey</a:t>
                </a:r>
                <a:endParaRPr lang="it-IT" sz="2800" dirty="0">
                  <a:latin typeface="CentSchbkCyrill BT" panose="02040603050705020303" pitchFamily="18" charset="-52"/>
                </a:endParaRPr>
              </a:p>
              <a:p>
                <a:r>
                  <a:rPr lang="it-IT" sz="2800" dirty="0">
                    <a:latin typeface="CentSchbkCyrill BT" panose="02040603050705020303" pitchFamily="18" charset="-52"/>
                  </a:rPr>
                  <a:t>Water</a:t>
                </a:r>
              </a:p>
              <a:p>
                <a:r>
                  <a:rPr lang="it-IT" sz="2800" dirty="0">
                    <a:latin typeface="CentSchbkCyrill BT" panose="02040603050705020303" pitchFamily="18" charset="-52"/>
                  </a:rPr>
                  <a:t>(</a:t>
                </a:r>
                <a:r>
                  <a:rPr lang="it-IT" sz="2800" dirty="0" err="1">
                    <a:latin typeface="CentSchbkCyrill BT" panose="02040603050705020303" pitchFamily="18" charset="-52"/>
                  </a:rPr>
                  <a:t>Yeast</a:t>
                </a:r>
                <a:r>
                  <a:rPr lang="it-IT" sz="2800" dirty="0">
                    <a:latin typeface="CentSchbkCyrill BT" panose="02040603050705020303" pitchFamily="18" charset="-52"/>
                  </a:rPr>
                  <a:t>)</a:t>
                </a:r>
              </a:p>
            </p:txBody>
          </p:sp>
          <p:cxnSp>
            <p:nvCxnSpPr>
              <p:cNvPr id="9" name="Connettore 2 8"/>
              <p:cNvCxnSpPr/>
              <p:nvPr/>
            </p:nvCxnSpPr>
            <p:spPr>
              <a:xfrm>
                <a:off x="11162214" y="4328783"/>
                <a:ext cx="2865176" cy="5134"/>
              </a:xfrm>
              <a:prstGeom prst="straightConnector1">
                <a:avLst/>
              </a:prstGeom>
              <a:ln w="5715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CasellaDiTesto 9"/>
              <p:cNvSpPr txBox="1"/>
              <p:nvPr/>
            </p:nvSpPr>
            <p:spPr>
              <a:xfrm>
                <a:off x="11062300" y="3686528"/>
                <a:ext cx="2668805" cy="622765"/>
              </a:xfrm>
              <a:prstGeom prst="rect">
                <a:avLst/>
              </a:prstGeom>
              <a:noFill/>
            </p:spPr>
            <p:txBody>
              <a:bodyPr wrap="none" rtlCol="0">
                <a:spAutoFit/>
              </a:bodyPr>
              <a:lstStyle/>
              <a:p>
                <a:r>
                  <a:rPr lang="it-IT" sz="2400" b="1" dirty="0">
                    <a:latin typeface="Times New Roman" panose="02020603050405020304" pitchFamily="18" charset="0"/>
                    <a:cs typeface="Times New Roman" panose="02020603050405020304" pitchFamily="18" charset="0"/>
                  </a:rPr>
                  <a:t>Fermentation</a:t>
                </a:r>
              </a:p>
            </p:txBody>
          </p:sp>
          <p:sp>
            <p:nvSpPr>
              <p:cNvPr id="11" name="CasellaDiTesto 10"/>
              <p:cNvSpPr txBox="1"/>
              <p:nvPr/>
            </p:nvSpPr>
            <p:spPr>
              <a:xfrm>
                <a:off x="9520712" y="5321822"/>
                <a:ext cx="1237130" cy="550716"/>
              </a:xfrm>
              <a:prstGeom prst="rect">
                <a:avLst/>
              </a:prstGeom>
              <a:noFill/>
            </p:spPr>
            <p:txBody>
              <a:bodyPr wrap="square" rtlCol="0">
                <a:spAutoFit/>
              </a:bodyPr>
              <a:lstStyle/>
              <a:p>
                <a:endParaRPr lang="it-IT" sz="2400" b="1" dirty="0">
                  <a:latin typeface="Comic Sans MS" panose="030F0702030302020204" pitchFamily="66" charset="0"/>
                </a:endParaRPr>
              </a:p>
            </p:txBody>
          </p:sp>
        </p:grpSp>
        <p:sp>
          <p:nvSpPr>
            <p:cNvPr id="12" name="Più 11"/>
            <p:cNvSpPr>
              <a:spLocks noChangeAspect="1"/>
            </p:cNvSpPr>
            <p:nvPr/>
          </p:nvSpPr>
          <p:spPr>
            <a:xfrm>
              <a:off x="3883720" y="2068084"/>
              <a:ext cx="472966" cy="5400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26" name="Picture 2" descr="kit Erbe Aromatiche 240 Semi In 12 Varietà, Collezione 1, Più ..."/>
            <p:cNvPicPr>
              <a:picLocks noChangeAspect="1" noChangeArrowheads="1"/>
            </p:cNvPicPr>
            <p:nvPr/>
          </p:nvPicPr>
          <p:blipFill rotWithShape="1">
            <a:blip r:embed="rId5">
              <a:extLst>
                <a:ext uri="{28A0092B-C50C-407E-A947-70E740481C1C}">
                  <a14:useLocalDpi xmlns:a14="http://schemas.microsoft.com/office/drawing/2010/main" val="0"/>
                </a:ext>
              </a:extLst>
            </a:blip>
            <a:srcRect t="32465" r="25064"/>
            <a:stretch/>
          </p:blipFill>
          <p:spPr bwMode="auto">
            <a:xfrm>
              <a:off x="4627049" y="1801710"/>
              <a:ext cx="1198359" cy="108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roprietà frutta e verdura in base al colore - Non Sprecar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9511" y="1625049"/>
              <a:ext cx="2213805" cy="1440000"/>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Segnaposto contenuto 14"/>
          <p:cNvSpPr>
            <a:spLocks noGrp="1"/>
          </p:cNvSpPr>
          <p:nvPr>
            <p:ph idx="1"/>
          </p:nvPr>
        </p:nvSpPr>
        <p:spPr>
          <a:xfrm>
            <a:off x="0" y="3749250"/>
            <a:ext cx="12192000" cy="3777622"/>
          </a:xfrm>
        </p:spPr>
        <p:txBody>
          <a:bodyPr>
            <a:normAutofit/>
          </a:bodyPr>
          <a:lstStyle/>
          <a:p>
            <a:r>
              <a:rPr lang="de-DE" sz="2800" dirty="0" err="1"/>
              <a:t>Melomel</a:t>
            </a:r>
            <a:r>
              <a:rPr lang="de-DE" sz="2800" dirty="0"/>
              <a:t>:</a:t>
            </a:r>
            <a:r>
              <a:rPr lang="de-DE" dirty="0"/>
              <a:t> </a:t>
            </a:r>
            <a:r>
              <a:rPr lang="de-DE" dirty="0" err="1"/>
              <a:t>idromele</a:t>
            </a:r>
            <a:r>
              <a:rPr lang="de-DE" dirty="0"/>
              <a:t> e </a:t>
            </a:r>
            <a:r>
              <a:rPr lang="de-DE" dirty="0" err="1"/>
              <a:t>frutta</a:t>
            </a:r>
            <a:endParaRPr lang="de-DE" dirty="0"/>
          </a:p>
          <a:p>
            <a:r>
              <a:rPr lang="de-DE" sz="2800" dirty="0" err="1"/>
              <a:t>Braggot</a:t>
            </a:r>
            <a:r>
              <a:rPr lang="de-DE" sz="2800" dirty="0"/>
              <a:t>:</a:t>
            </a:r>
            <a:r>
              <a:rPr lang="de-DE" sz="4000" dirty="0"/>
              <a:t> </a:t>
            </a:r>
            <a:r>
              <a:rPr lang="de-DE" dirty="0" err="1"/>
              <a:t>malto+miele+spezie</a:t>
            </a:r>
            <a:r>
              <a:rPr lang="de-DE" dirty="0"/>
              <a:t> </a:t>
            </a:r>
            <a:r>
              <a:rPr lang="de-DE" dirty="0" err="1"/>
              <a:t>fermentati</a:t>
            </a:r>
            <a:r>
              <a:rPr lang="de-DE" dirty="0"/>
              <a:t> </a:t>
            </a:r>
            <a:r>
              <a:rPr lang="de-DE" dirty="0" err="1"/>
              <a:t>insieme</a:t>
            </a:r>
            <a:r>
              <a:rPr lang="de-DE" dirty="0"/>
              <a:t> </a:t>
            </a:r>
            <a:r>
              <a:rPr lang="de-DE" dirty="0" err="1"/>
              <a:t>oppure</a:t>
            </a:r>
            <a:r>
              <a:rPr lang="de-DE" dirty="0"/>
              <a:t> </a:t>
            </a:r>
            <a:r>
              <a:rPr lang="de-DE" dirty="0" err="1"/>
              <a:t>miscelando</a:t>
            </a:r>
            <a:r>
              <a:rPr lang="de-DE" dirty="0"/>
              <a:t> </a:t>
            </a:r>
            <a:r>
              <a:rPr lang="de-DE" dirty="0" err="1"/>
              <a:t>birra</a:t>
            </a:r>
            <a:r>
              <a:rPr lang="de-DE" dirty="0"/>
              <a:t> +</a:t>
            </a:r>
            <a:r>
              <a:rPr lang="de-DE" dirty="0" err="1"/>
              <a:t>spezie</a:t>
            </a:r>
            <a:r>
              <a:rPr lang="de-DE" dirty="0"/>
              <a:t> +</a:t>
            </a:r>
            <a:r>
              <a:rPr lang="de-DE" dirty="0" err="1"/>
              <a:t>idromele</a:t>
            </a:r>
            <a:r>
              <a:rPr lang="de-DE" dirty="0"/>
              <a:t> </a:t>
            </a:r>
          </a:p>
          <a:p>
            <a:r>
              <a:rPr lang="de-DE" sz="2800" dirty="0" err="1"/>
              <a:t>Pymead</a:t>
            </a:r>
            <a:r>
              <a:rPr lang="de-DE" sz="2800" dirty="0"/>
              <a:t>:</a:t>
            </a:r>
            <a:r>
              <a:rPr lang="de-DE" dirty="0"/>
              <a:t> </a:t>
            </a:r>
            <a:r>
              <a:rPr lang="de-DE" dirty="0" err="1"/>
              <a:t>idromele</a:t>
            </a:r>
            <a:r>
              <a:rPr lang="de-DE" dirty="0"/>
              <a:t> e </a:t>
            </a:r>
            <a:r>
              <a:rPr lang="de-DE" dirty="0" err="1"/>
              <a:t>succo</a:t>
            </a:r>
            <a:r>
              <a:rPr lang="de-DE" dirty="0"/>
              <a:t> </a:t>
            </a:r>
            <a:r>
              <a:rPr lang="de-DE" dirty="0" err="1"/>
              <a:t>d‘uva</a:t>
            </a:r>
            <a:r>
              <a:rPr lang="de-DE" dirty="0"/>
              <a:t> </a:t>
            </a:r>
            <a:r>
              <a:rPr lang="de-DE" dirty="0" err="1"/>
              <a:t>fermentato</a:t>
            </a:r>
            <a:endParaRPr lang="de-DE" dirty="0"/>
          </a:p>
          <a:p>
            <a:r>
              <a:rPr lang="de-DE" sz="2800" dirty="0" err="1"/>
              <a:t>Metheglin</a:t>
            </a:r>
            <a:r>
              <a:rPr lang="de-DE" sz="2800" dirty="0"/>
              <a:t>:</a:t>
            </a:r>
            <a:r>
              <a:rPr lang="de-DE" dirty="0"/>
              <a:t> </a:t>
            </a:r>
            <a:r>
              <a:rPr lang="en-US" dirty="0"/>
              <a:t>(da </a:t>
            </a:r>
            <a:r>
              <a:rPr lang="en-US" i="1" dirty="0" err="1"/>
              <a:t>meddyg</a:t>
            </a:r>
            <a:r>
              <a:rPr lang="en-US" dirty="0"/>
              <a:t> dal Latino </a:t>
            </a:r>
            <a:r>
              <a:rPr lang="en-US" i="1" dirty="0" err="1"/>
              <a:t>medicus</a:t>
            </a:r>
            <a:r>
              <a:rPr lang="en-US" dirty="0"/>
              <a:t> + </a:t>
            </a:r>
            <a:r>
              <a:rPr lang="en-US" i="1" dirty="0" err="1"/>
              <a:t>llyn</a:t>
            </a:r>
            <a:r>
              <a:rPr lang="en-US" dirty="0"/>
              <a:t> </a:t>
            </a:r>
            <a:r>
              <a:rPr lang="en-US" dirty="0" err="1"/>
              <a:t>liquoran</a:t>
            </a:r>
            <a:r>
              <a:rPr lang="en-US" dirty="0"/>
              <a:t>) </a:t>
            </a:r>
            <a:r>
              <a:rPr lang="en-US" dirty="0" err="1"/>
              <a:t>si</a:t>
            </a:r>
            <a:r>
              <a:rPr lang="en-US" dirty="0"/>
              <a:t> </a:t>
            </a:r>
            <a:r>
              <a:rPr lang="en-US" dirty="0" err="1"/>
              <a:t>tratta</a:t>
            </a:r>
            <a:r>
              <a:rPr lang="en-US" dirty="0"/>
              <a:t> di un </a:t>
            </a:r>
            <a:r>
              <a:rPr lang="en-US" dirty="0" err="1"/>
              <a:t>idromele</a:t>
            </a:r>
            <a:r>
              <a:rPr lang="en-US" dirty="0"/>
              <a:t> </a:t>
            </a:r>
            <a:r>
              <a:rPr lang="en-US" dirty="0" err="1"/>
              <a:t>contenente</a:t>
            </a:r>
            <a:r>
              <a:rPr lang="en-US" dirty="0"/>
              <a:t> </a:t>
            </a:r>
            <a:r>
              <a:rPr lang="en-US" dirty="0" err="1"/>
              <a:t>spezie</a:t>
            </a:r>
            <a:r>
              <a:rPr lang="en-US" dirty="0"/>
              <a:t> o </a:t>
            </a:r>
            <a:r>
              <a:rPr lang="en-US" dirty="0" err="1"/>
              <a:t>sostanze</a:t>
            </a:r>
            <a:r>
              <a:rPr lang="en-US" dirty="0"/>
              <a:t> </a:t>
            </a:r>
            <a:r>
              <a:rPr lang="en-US" dirty="0" err="1"/>
              <a:t>medicamentose</a:t>
            </a:r>
            <a:endParaRPr lang="it-IT" dirty="0"/>
          </a:p>
        </p:txBody>
      </p:sp>
      <p:sp>
        <p:nvSpPr>
          <p:cNvPr id="3" name="Segnaposto piè di pagina 2">
            <a:extLst>
              <a:ext uri="{FF2B5EF4-FFF2-40B4-BE49-F238E27FC236}">
                <a16:creationId xmlns:a16="http://schemas.microsoft.com/office/drawing/2014/main" id="{039FC409-6E65-853D-3B1C-03BD666A49E9}"/>
              </a:ext>
            </a:extLst>
          </p:cNvPr>
          <p:cNvSpPr>
            <a:spLocks noGrp="1"/>
          </p:cNvSpPr>
          <p:nvPr>
            <p:ph type="ftr" sz="quarter" idx="11"/>
          </p:nvPr>
        </p:nvSpPr>
        <p:spPr>
          <a:xfrm>
            <a:off x="10203402" y="6424049"/>
            <a:ext cx="1953709"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42293517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1280890"/>
          </a:xfrm>
        </p:spPr>
        <p:txBody>
          <a:bodyPr/>
          <a:lstStyle/>
          <a:p>
            <a:pPr algn="ctr"/>
            <a:r>
              <a:rPr lang="it-IT" b="1" dirty="0"/>
              <a:t>Idromele</a:t>
            </a:r>
            <a:r>
              <a:rPr lang="de-DE" b="1" dirty="0"/>
              <a:t> </a:t>
            </a:r>
            <a:r>
              <a:rPr lang="de-DE" b="1" dirty="0" err="1"/>
              <a:t>Metheglin</a:t>
            </a:r>
            <a:r>
              <a:rPr lang="de-DE" b="1" dirty="0"/>
              <a:t>:  </a:t>
            </a:r>
            <a:r>
              <a:rPr lang="de-DE" dirty="0" err="1"/>
              <a:t>Perché</a:t>
            </a:r>
            <a:r>
              <a:rPr lang="de-DE" dirty="0"/>
              <a:t> </a:t>
            </a:r>
            <a:r>
              <a:rPr lang="de-DE" dirty="0" err="1"/>
              <a:t>produrlo</a:t>
            </a:r>
            <a:r>
              <a:rPr lang="de-DE" dirty="0"/>
              <a:t>? </a:t>
            </a:r>
            <a:r>
              <a:rPr lang="de-DE" dirty="0" err="1"/>
              <a:t>Quali</a:t>
            </a:r>
            <a:r>
              <a:rPr lang="de-DE" dirty="0"/>
              <a:t> </a:t>
            </a:r>
            <a:r>
              <a:rPr lang="de-DE" dirty="0" err="1"/>
              <a:t>piante</a:t>
            </a:r>
            <a:r>
              <a:rPr lang="de-DE" dirty="0"/>
              <a:t>/</a:t>
            </a:r>
            <a:r>
              <a:rPr lang="de-DE" dirty="0" err="1"/>
              <a:t>frutti</a:t>
            </a:r>
            <a:r>
              <a:rPr lang="de-DE" dirty="0"/>
              <a:t> </a:t>
            </a:r>
            <a:r>
              <a:rPr lang="de-DE" dirty="0" err="1"/>
              <a:t>scegliere</a:t>
            </a:r>
            <a:r>
              <a:rPr lang="de-DE" dirty="0"/>
              <a:t>?</a:t>
            </a:r>
            <a:endParaRPr lang="it-IT" dirty="0"/>
          </a:p>
        </p:txBody>
      </p:sp>
      <p:sp>
        <p:nvSpPr>
          <p:cNvPr id="3" name="Segnaposto contenuto 2"/>
          <p:cNvSpPr>
            <a:spLocks noGrp="1"/>
          </p:cNvSpPr>
          <p:nvPr>
            <p:ph idx="1"/>
          </p:nvPr>
        </p:nvSpPr>
        <p:spPr>
          <a:xfrm>
            <a:off x="4060584" y="1699848"/>
            <a:ext cx="4860678" cy="5158152"/>
          </a:xfrm>
        </p:spPr>
        <p:txBody>
          <a:bodyPr/>
          <a:lstStyle/>
          <a:p>
            <a:r>
              <a:rPr lang="it-IT" sz="2400" dirty="0"/>
              <a:t>Marketing:</a:t>
            </a:r>
            <a:r>
              <a:rPr lang="it-IT" dirty="0"/>
              <a:t> differenziazione di mercato, originalità di prodotto, ampliare linea di prodotti, moda</a:t>
            </a:r>
          </a:p>
          <a:p>
            <a:endParaRPr lang="it-IT" dirty="0"/>
          </a:p>
          <a:p>
            <a:endParaRPr lang="it-IT" dirty="0"/>
          </a:p>
          <a:p>
            <a:r>
              <a:rPr lang="it-IT" sz="2400" dirty="0"/>
              <a:t>Qualità organolettiche: </a:t>
            </a:r>
            <a:r>
              <a:rPr lang="it-IT" dirty="0"/>
              <a:t>sapore, odore, colore, </a:t>
            </a:r>
            <a:r>
              <a:rPr lang="it-IT" dirty="0" err="1"/>
              <a:t>texture</a:t>
            </a:r>
            <a:endParaRPr lang="it-IT" dirty="0"/>
          </a:p>
          <a:p>
            <a:endParaRPr lang="it-IT" dirty="0"/>
          </a:p>
          <a:p>
            <a:endParaRPr lang="it-IT" dirty="0"/>
          </a:p>
          <a:p>
            <a:r>
              <a:rPr lang="it-IT" sz="2400" dirty="0"/>
              <a:t>Funzione:</a:t>
            </a:r>
            <a:r>
              <a:rPr lang="it-IT" dirty="0"/>
              <a:t> azione officinale/medicamentosa</a:t>
            </a:r>
          </a:p>
        </p:txBody>
      </p:sp>
      <p:pic>
        <p:nvPicPr>
          <p:cNvPr id="4" name="Immagine 3"/>
          <p:cNvPicPr>
            <a:picLocks noChangeAspect="1"/>
          </p:cNvPicPr>
          <p:nvPr/>
        </p:nvPicPr>
        <p:blipFill rotWithShape="1">
          <a:blip r:embed="rId3">
            <a:extLst>
              <a:ext uri="{28A0092B-C50C-407E-A947-70E740481C1C}">
                <a14:useLocalDpi xmlns:a14="http://schemas.microsoft.com/office/drawing/2010/main" val="0"/>
              </a:ext>
            </a:extLst>
          </a:blip>
          <a:srcRect b="53809"/>
          <a:stretch/>
        </p:blipFill>
        <p:spPr>
          <a:xfrm>
            <a:off x="0" y="3410157"/>
            <a:ext cx="4060584" cy="997720"/>
          </a:xfrm>
          <a:prstGeom prst="rect">
            <a:avLst/>
          </a:prstGeom>
        </p:spPr>
      </p:pic>
      <p:pic>
        <p:nvPicPr>
          <p:cNvPr id="5" name="Picture 2" descr="kit Erbe Aromatiche 240 Semi In 12 Varietà, Collezione 1, Più ..."/>
          <p:cNvPicPr>
            <a:picLocks noChangeAspect="1" noChangeArrowheads="1"/>
          </p:cNvPicPr>
          <p:nvPr/>
        </p:nvPicPr>
        <p:blipFill rotWithShape="1">
          <a:blip r:embed="rId4">
            <a:extLst>
              <a:ext uri="{28A0092B-C50C-407E-A947-70E740481C1C}">
                <a14:useLocalDpi xmlns:a14="http://schemas.microsoft.com/office/drawing/2010/main" val="0"/>
              </a:ext>
            </a:extLst>
          </a:blip>
          <a:srcRect l="-1" t="32465" r="352"/>
          <a:stretch/>
        </p:blipFill>
        <p:spPr bwMode="auto">
          <a:xfrm>
            <a:off x="7949045" y="4802287"/>
            <a:ext cx="2871355" cy="194601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Marketing differenziato: cos'è e a cosa serve | Digital Coa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07923" y="1280890"/>
            <a:ext cx="3073431" cy="1764000"/>
          </a:xfrm>
          <a:prstGeom prst="rect">
            <a:avLst/>
          </a:prstGeom>
          <a:noFill/>
          <a:extLst>
            <a:ext uri="{909E8E84-426E-40DD-AFC4-6F175D3DCCD1}">
              <a14:hiddenFill xmlns:a14="http://schemas.microsoft.com/office/drawing/2010/main">
                <a:solidFill>
                  <a:srgbClr val="FFFFFF"/>
                </a:solidFill>
              </a14:hiddenFill>
            </a:ext>
          </a:extLst>
        </p:spPr>
      </p:pic>
      <p:sp>
        <p:nvSpPr>
          <p:cNvPr id="6" name="Segnaposto piè di pagina 5">
            <a:extLst>
              <a:ext uri="{FF2B5EF4-FFF2-40B4-BE49-F238E27FC236}">
                <a16:creationId xmlns:a16="http://schemas.microsoft.com/office/drawing/2014/main" id="{92563F8B-3EA4-324F-87F4-0A6D364514AA}"/>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21704486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1280890"/>
          </a:xfrm>
        </p:spPr>
        <p:txBody>
          <a:bodyPr/>
          <a:lstStyle/>
          <a:p>
            <a:pPr algn="ctr"/>
            <a:r>
              <a:rPr lang="it-IT" b="1" dirty="0"/>
              <a:t>Idromele</a:t>
            </a:r>
            <a:r>
              <a:rPr lang="de-DE" b="1" dirty="0"/>
              <a:t> </a:t>
            </a:r>
            <a:r>
              <a:rPr lang="de-DE" b="1" dirty="0" err="1"/>
              <a:t>Metheglin</a:t>
            </a:r>
            <a:r>
              <a:rPr lang="de-DE" b="1" dirty="0"/>
              <a:t>:  </a:t>
            </a:r>
            <a:r>
              <a:rPr lang="de-DE" dirty="0" err="1"/>
              <a:t>Perché</a:t>
            </a:r>
            <a:r>
              <a:rPr lang="de-DE" dirty="0"/>
              <a:t> </a:t>
            </a:r>
            <a:r>
              <a:rPr lang="de-DE" dirty="0" err="1"/>
              <a:t>produrlo</a:t>
            </a:r>
            <a:r>
              <a:rPr lang="de-DE" dirty="0"/>
              <a:t>? </a:t>
            </a:r>
            <a:r>
              <a:rPr lang="de-DE" dirty="0" err="1"/>
              <a:t>Quali</a:t>
            </a:r>
            <a:r>
              <a:rPr lang="de-DE" dirty="0"/>
              <a:t> </a:t>
            </a:r>
            <a:r>
              <a:rPr lang="de-DE" dirty="0" err="1"/>
              <a:t>piante</a:t>
            </a:r>
            <a:r>
              <a:rPr lang="de-DE" dirty="0"/>
              <a:t>/</a:t>
            </a:r>
            <a:r>
              <a:rPr lang="de-DE" dirty="0" err="1"/>
              <a:t>frutti</a:t>
            </a:r>
            <a:r>
              <a:rPr lang="de-DE" dirty="0"/>
              <a:t> </a:t>
            </a:r>
            <a:r>
              <a:rPr lang="de-DE" dirty="0" err="1"/>
              <a:t>scegliere</a:t>
            </a:r>
            <a:r>
              <a:rPr lang="de-DE" dirty="0"/>
              <a:t>?</a:t>
            </a:r>
            <a:endParaRPr lang="it-IT" dirty="0"/>
          </a:p>
        </p:txBody>
      </p:sp>
      <p:pic>
        <p:nvPicPr>
          <p:cNvPr id="4" name="Immagine 3"/>
          <p:cNvPicPr>
            <a:picLocks noChangeAspect="1"/>
          </p:cNvPicPr>
          <p:nvPr/>
        </p:nvPicPr>
        <p:blipFill rotWithShape="1">
          <a:blip r:embed="rId3">
            <a:extLst>
              <a:ext uri="{28A0092B-C50C-407E-A947-70E740481C1C}">
                <a14:useLocalDpi xmlns:a14="http://schemas.microsoft.com/office/drawing/2010/main" val="0"/>
              </a:ext>
            </a:extLst>
          </a:blip>
          <a:srcRect b="53809"/>
          <a:stretch/>
        </p:blipFill>
        <p:spPr>
          <a:xfrm>
            <a:off x="0" y="3410157"/>
            <a:ext cx="4060584" cy="997720"/>
          </a:xfrm>
          <a:prstGeom prst="rect">
            <a:avLst/>
          </a:prstGeom>
        </p:spPr>
      </p:pic>
      <p:pic>
        <p:nvPicPr>
          <p:cNvPr id="5" name="Picture 2" descr="kit Erbe Aromatiche 240 Semi In 12 Varietà, Collezione 1, Più ..."/>
          <p:cNvPicPr>
            <a:picLocks noChangeAspect="1" noChangeArrowheads="1"/>
          </p:cNvPicPr>
          <p:nvPr/>
        </p:nvPicPr>
        <p:blipFill rotWithShape="1">
          <a:blip r:embed="rId4">
            <a:extLst>
              <a:ext uri="{28A0092B-C50C-407E-A947-70E740481C1C}">
                <a14:useLocalDpi xmlns:a14="http://schemas.microsoft.com/office/drawing/2010/main" val="0"/>
              </a:ext>
            </a:extLst>
          </a:blip>
          <a:srcRect l="-1" t="32465" r="352"/>
          <a:stretch/>
        </p:blipFill>
        <p:spPr bwMode="auto">
          <a:xfrm>
            <a:off x="8001104" y="4759570"/>
            <a:ext cx="2865194" cy="194184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Marketing differenziato: cos'è e a cosa serve | Digital Coa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4926" y="1280890"/>
            <a:ext cx="3073431" cy="1764000"/>
          </a:xfrm>
          <a:prstGeom prst="rect">
            <a:avLst/>
          </a:prstGeom>
          <a:noFill/>
          <a:extLst>
            <a:ext uri="{909E8E84-426E-40DD-AFC4-6F175D3DCCD1}">
              <a14:hiddenFill xmlns:a14="http://schemas.microsoft.com/office/drawing/2010/main">
                <a:solidFill>
                  <a:srgbClr val="FFFFFF"/>
                </a:solidFill>
              </a14:hiddenFill>
            </a:ext>
          </a:extLst>
        </p:spPr>
      </p:pic>
      <p:sp>
        <p:nvSpPr>
          <p:cNvPr id="6" name="Segnaposto contenuto 5"/>
          <p:cNvSpPr>
            <a:spLocks noGrp="1"/>
          </p:cNvSpPr>
          <p:nvPr>
            <p:ph idx="1"/>
          </p:nvPr>
        </p:nvSpPr>
        <p:spPr>
          <a:xfrm>
            <a:off x="4441458" y="1280890"/>
            <a:ext cx="3507587" cy="5577109"/>
          </a:xfrm>
        </p:spPr>
        <p:txBody>
          <a:bodyPr>
            <a:normAutofit fontScale="92500" lnSpcReduction="20000"/>
          </a:bodyPr>
          <a:lstStyle/>
          <a:p>
            <a:r>
              <a:rPr lang="it-IT" dirty="0"/>
              <a:t>Melograno </a:t>
            </a:r>
          </a:p>
          <a:p>
            <a:r>
              <a:rPr lang="it-IT" dirty="0"/>
              <a:t>Aloe </a:t>
            </a:r>
          </a:p>
          <a:p>
            <a:r>
              <a:rPr lang="it-IT" dirty="0"/>
              <a:t>Canapa</a:t>
            </a:r>
          </a:p>
          <a:p>
            <a:endParaRPr lang="it-IT" dirty="0"/>
          </a:p>
          <a:p>
            <a:r>
              <a:rPr lang="it-IT" dirty="0"/>
              <a:t>Ananas </a:t>
            </a:r>
          </a:p>
          <a:p>
            <a:r>
              <a:rPr lang="it-IT" dirty="0"/>
              <a:t>Papaia </a:t>
            </a:r>
          </a:p>
          <a:p>
            <a:r>
              <a:rPr lang="it-IT" dirty="0"/>
              <a:t>Carciofo </a:t>
            </a:r>
          </a:p>
          <a:p>
            <a:r>
              <a:rPr lang="it-IT" dirty="0"/>
              <a:t>Peperoncino </a:t>
            </a:r>
          </a:p>
          <a:p>
            <a:r>
              <a:rPr lang="it-IT" dirty="0"/>
              <a:t>Semi di finocchio</a:t>
            </a:r>
          </a:p>
          <a:p>
            <a:endParaRPr lang="it-IT" dirty="0"/>
          </a:p>
          <a:p>
            <a:r>
              <a:rPr lang="it-IT" dirty="0"/>
              <a:t>Menta</a:t>
            </a:r>
          </a:p>
          <a:p>
            <a:r>
              <a:rPr lang="it-IT" dirty="0"/>
              <a:t>Limone</a:t>
            </a:r>
          </a:p>
          <a:p>
            <a:r>
              <a:rPr lang="it-IT" dirty="0"/>
              <a:t>Arancia</a:t>
            </a:r>
          </a:p>
          <a:p>
            <a:r>
              <a:rPr lang="it-IT" dirty="0"/>
              <a:t>Ginseng </a:t>
            </a:r>
          </a:p>
          <a:p>
            <a:r>
              <a:rPr lang="it-IT" dirty="0"/>
              <a:t>Eucalipto </a:t>
            </a:r>
          </a:p>
          <a:p>
            <a:r>
              <a:rPr lang="it-IT" dirty="0"/>
              <a:t>Zenzero</a:t>
            </a:r>
          </a:p>
          <a:p>
            <a:endParaRPr lang="it-IT" dirty="0"/>
          </a:p>
          <a:p>
            <a:endParaRPr lang="it-IT" dirty="0"/>
          </a:p>
          <a:p>
            <a:endParaRPr lang="it-IT" dirty="0"/>
          </a:p>
        </p:txBody>
      </p:sp>
      <p:sp>
        <p:nvSpPr>
          <p:cNvPr id="3" name="Segnaposto piè di pagina 2">
            <a:extLst>
              <a:ext uri="{FF2B5EF4-FFF2-40B4-BE49-F238E27FC236}">
                <a16:creationId xmlns:a16="http://schemas.microsoft.com/office/drawing/2014/main" id="{7C331DA0-122B-8421-A713-0113EAF361E5}"/>
              </a:ext>
            </a:extLst>
          </p:cNvPr>
          <p:cNvSpPr>
            <a:spLocks noGrp="1"/>
          </p:cNvSpPr>
          <p:nvPr>
            <p:ph type="ftr" sz="quarter" idx="11"/>
          </p:nvPr>
        </p:nvSpPr>
        <p:spPr>
          <a:xfrm>
            <a:off x="224927" y="6336289"/>
            <a:ext cx="7619999"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4973497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1280890"/>
          </a:xfrm>
        </p:spPr>
        <p:txBody>
          <a:bodyPr/>
          <a:lstStyle/>
          <a:p>
            <a:pPr algn="ctr"/>
            <a:r>
              <a:rPr lang="de-DE" b="1" dirty="0" err="1"/>
              <a:t>Idromele</a:t>
            </a:r>
            <a:r>
              <a:rPr lang="de-DE" b="1" dirty="0"/>
              <a:t> </a:t>
            </a:r>
            <a:r>
              <a:rPr lang="de-DE" b="1" dirty="0" err="1"/>
              <a:t>Metheglin</a:t>
            </a:r>
            <a:r>
              <a:rPr lang="de-DE" b="1" dirty="0"/>
              <a:t>:</a:t>
            </a:r>
            <a:r>
              <a:rPr lang="de-DE" dirty="0"/>
              <a:t> </a:t>
            </a:r>
            <a:r>
              <a:rPr lang="de-DE" dirty="0" err="1"/>
              <a:t>definizionie</a:t>
            </a:r>
            <a:r>
              <a:rPr lang="de-DE" dirty="0"/>
              <a:t> di </a:t>
            </a:r>
            <a:r>
              <a:rPr lang="de-DE" dirty="0" err="1"/>
              <a:t>droga</a:t>
            </a:r>
            <a:r>
              <a:rPr lang="de-DE" dirty="0"/>
              <a:t> </a:t>
            </a:r>
            <a:endParaRPr lang="it-IT" dirty="0"/>
          </a:p>
        </p:txBody>
      </p:sp>
      <p:sp>
        <p:nvSpPr>
          <p:cNvPr id="3" name="Segnaposto contenuto 2"/>
          <p:cNvSpPr>
            <a:spLocks noGrp="1"/>
          </p:cNvSpPr>
          <p:nvPr>
            <p:ph idx="1"/>
          </p:nvPr>
        </p:nvSpPr>
        <p:spPr>
          <a:xfrm>
            <a:off x="1638300" y="1448898"/>
            <a:ext cx="8915400" cy="3777622"/>
          </a:xfrm>
        </p:spPr>
        <p:txBody>
          <a:bodyPr>
            <a:normAutofit/>
          </a:bodyPr>
          <a:lstStyle/>
          <a:p>
            <a:pPr marL="0" indent="0">
              <a:lnSpc>
                <a:spcPct val="100000"/>
              </a:lnSpc>
              <a:buNone/>
            </a:pPr>
            <a:r>
              <a:rPr lang="de-DE" b="1" spc="-5" dirty="0" err="1">
                <a:latin typeface="Arial"/>
                <a:cs typeface="Arial"/>
              </a:rPr>
              <a:t>Droga</a:t>
            </a:r>
            <a:r>
              <a:rPr lang="de-DE" b="1" spc="-5" dirty="0">
                <a:latin typeface="Arial"/>
                <a:cs typeface="Arial"/>
              </a:rPr>
              <a:t>: </a:t>
            </a:r>
          </a:p>
          <a:p>
            <a:pPr marL="12700">
              <a:lnSpc>
                <a:spcPct val="100000"/>
              </a:lnSpc>
            </a:pPr>
            <a:r>
              <a:rPr lang="it-IT" b="1" dirty="0"/>
              <a:t>1.</a:t>
            </a:r>
            <a:r>
              <a:rPr lang="it-IT" dirty="0"/>
              <a:t> </a:t>
            </a:r>
            <a:r>
              <a:rPr lang="it-IT" b="1" dirty="0"/>
              <a:t>Nome di varie sostanze vegetali </a:t>
            </a:r>
            <a:r>
              <a:rPr lang="it-IT" dirty="0"/>
              <a:t>secche, aromatiche (meglio dette </a:t>
            </a:r>
            <a:r>
              <a:rPr lang="it-IT" i="1" dirty="0"/>
              <a:t>spezie</a:t>
            </a:r>
            <a:r>
              <a:rPr lang="it-IT" dirty="0"/>
              <a:t>), usate per dare maggior sapore alle bevande o ai cibi: per es., cannella, noce moscata, pepe, vaniglia, garofano, prodotti che, per la loro provenienza, erano detti in passato anche </a:t>
            </a:r>
            <a:r>
              <a:rPr lang="it-IT" i="1" dirty="0"/>
              <a:t>coloniali</a:t>
            </a:r>
            <a:r>
              <a:rPr lang="it-IT" dirty="0"/>
              <a:t>. </a:t>
            </a:r>
          </a:p>
          <a:p>
            <a:pPr marL="12700">
              <a:lnSpc>
                <a:spcPct val="100000"/>
              </a:lnSpc>
            </a:pPr>
            <a:r>
              <a:rPr lang="it-IT" b="1" dirty="0"/>
              <a:t>2.</a:t>
            </a:r>
            <a:r>
              <a:rPr lang="it-IT" dirty="0"/>
              <a:t> In farmacologia, ogni prodotto naturale, vegetale o animale, </a:t>
            </a:r>
            <a:r>
              <a:rPr lang="it-IT" b="1" dirty="0"/>
              <a:t>contenente uno o più principî attivi </a:t>
            </a:r>
            <a:r>
              <a:rPr lang="it-IT" dirty="0"/>
              <a:t>(alcaloidi, glicosidi, olî essenziali, sostanze amare, purgative, aromatiche, ecc.), e che, opportunamente preparato e conservato, trova indicazioni terapeutiche o sperimentali che sono oggetto di studio della farmacognosia.</a:t>
            </a:r>
            <a:endParaRPr lang="it-IT" spc="-5" dirty="0">
              <a:latin typeface="Arial"/>
              <a:cs typeface="Arial"/>
            </a:endParaRPr>
          </a:p>
          <a:p>
            <a:pPr marL="0" marR="5080" indent="0">
              <a:lnSpc>
                <a:spcPct val="100000"/>
              </a:lnSpc>
              <a:buNone/>
            </a:pPr>
            <a:endParaRPr lang="it-IT" dirty="0">
              <a:latin typeface="Arial"/>
              <a:cs typeface="Arial"/>
            </a:endParaRPr>
          </a:p>
        </p:txBody>
      </p:sp>
      <p:pic>
        <p:nvPicPr>
          <p:cNvPr id="5" name="Picture 2" descr="kit Erbe Aromatiche 240 Semi In 12 Varietà, Collezione 1, Più ..."/>
          <p:cNvPicPr>
            <a:picLocks noChangeAspect="1" noChangeArrowheads="1"/>
          </p:cNvPicPr>
          <p:nvPr/>
        </p:nvPicPr>
        <p:blipFill rotWithShape="1">
          <a:blip r:embed="rId2">
            <a:extLst>
              <a:ext uri="{28A0092B-C50C-407E-A947-70E740481C1C}">
                <a14:useLocalDpi xmlns:a14="http://schemas.microsoft.com/office/drawing/2010/main" val="0"/>
              </a:ext>
            </a:extLst>
          </a:blip>
          <a:srcRect l="-1" t="5712" r="352"/>
          <a:stretch/>
        </p:blipFill>
        <p:spPr bwMode="auto">
          <a:xfrm>
            <a:off x="4643138" y="4599633"/>
            <a:ext cx="2337195" cy="2211475"/>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piè di pagina 3">
            <a:extLst>
              <a:ext uri="{FF2B5EF4-FFF2-40B4-BE49-F238E27FC236}">
                <a16:creationId xmlns:a16="http://schemas.microsoft.com/office/drawing/2014/main" id="{09F4B409-D582-3472-BDE9-6AEE7C3A7CA8}"/>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2003000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589212" y="178340"/>
            <a:ext cx="8911687" cy="1280890"/>
          </a:xfrm>
        </p:spPr>
        <p:txBody>
          <a:bodyPr/>
          <a:lstStyle/>
          <a:p>
            <a:r>
              <a:rPr lang="it-IT" dirty="0"/>
              <a:t>Medioevo e Roma</a:t>
            </a:r>
          </a:p>
        </p:txBody>
      </p:sp>
      <p:sp>
        <p:nvSpPr>
          <p:cNvPr id="3" name="Segnaposto contenuto 2"/>
          <p:cNvSpPr>
            <a:spLocks noGrp="1"/>
          </p:cNvSpPr>
          <p:nvPr>
            <p:ph idx="1"/>
          </p:nvPr>
        </p:nvSpPr>
        <p:spPr>
          <a:xfrm>
            <a:off x="2478375" y="1099127"/>
            <a:ext cx="8915400" cy="3777622"/>
          </a:xfrm>
        </p:spPr>
        <p:txBody>
          <a:bodyPr/>
          <a:lstStyle/>
          <a:p>
            <a:r>
              <a:rPr lang="it-IT" b="1" dirty="0"/>
              <a:t>Plinio il Vecchio (25-79 D.C.) nella </a:t>
            </a:r>
            <a:r>
              <a:rPr lang="it-IT" b="1" i="1" dirty="0" err="1"/>
              <a:t>Naturalis</a:t>
            </a:r>
            <a:r>
              <a:rPr lang="it-IT" b="1" i="1" dirty="0"/>
              <a:t> </a:t>
            </a:r>
            <a:r>
              <a:rPr lang="it-IT" b="1" i="1" dirty="0" err="1"/>
              <a:t>Historia</a:t>
            </a:r>
            <a:r>
              <a:rPr lang="it-IT" b="1" dirty="0"/>
              <a:t> </a:t>
            </a:r>
            <a:r>
              <a:rPr lang="it-IT" dirty="0"/>
              <a:t>riporta l’uso empirico del miele nella produzione dell’idromele riportando una descrizione dettagliata di tutte le procedure per ottenere la bevanda tradizionale. </a:t>
            </a:r>
          </a:p>
          <a:p>
            <a:endParaRPr lang="it-IT" dirty="0"/>
          </a:p>
          <a:p>
            <a:r>
              <a:rPr lang="it-IT" dirty="0"/>
              <a:t>Si ritiene che le bevande fermentate ottenute dal miele siano </a:t>
            </a:r>
            <a:r>
              <a:rPr lang="it-IT" b="1" dirty="0"/>
              <a:t>le più antiche bevande alcoliche conosciute al genere umano</a:t>
            </a:r>
            <a:r>
              <a:rPr lang="it-IT" dirty="0"/>
              <a:t>, prima ancora del vino e della birra.</a:t>
            </a:r>
          </a:p>
        </p:txBody>
      </p:sp>
      <p:sp>
        <p:nvSpPr>
          <p:cNvPr id="4" name="Rettangolo 3"/>
          <p:cNvSpPr/>
          <p:nvPr/>
        </p:nvSpPr>
        <p:spPr>
          <a:xfrm>
            <a:off x="5352635" y="4830889"/>
            <a:ext cx="6094702" cy="646331"/>
          </a:xfrm>
          <a:prstGeom prst="rect">
            <a:avLst/>
          </a:prstGeom>
        </p:spPr>
        <p:txBody>
          <a:bodyPr wrap="square">
            <a:spAutoFit/>
          </a:bodyPr>
          <a:lstStyle/>
          <a:p>
            <a:r>
              <a:rPr lang="it-IT" dirty="0">
                <a:solidFill>
                  <a:srgbClr val="333333"/>
                </a:solidFill>
                <a:latin typeface="Lucida Grande"/>
              </a:rPr>
              <a:t>L'uso di bere l’idromele, quale pozione corroborante e rigenerante, rimase molto diffuso fino a tutto il Medioevo.</a:t>
            </a:r>
            <a:endParaRPr lang="it-IT" b="0" i="0" dirty="0">
              <a:solidFill>
                <a:srgbClr val="333333"/>
              </a:solidFill>
              <a:effectLst/>
              <a:latin typeface="Lucida Grande"/>
            </a:endParaRPr>
          </a:p>
        </p:txBody>
      </p:sp>
      <p:pic>
        <p:nvPicPr>
          <p:cNvPr id="4098" name="Picture 2" descr="Idromele - Unaap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634" y="3639580"/>
            <a:ext cx="4762500" cy="3028950"/>
          </a:xfrm>
          <a:prstGeom prst="rect">
            <a:avLst/>
          </a:prstGeom>
          <a:noFill/>
          <a:extLst>
            <a:ext uri="{909E8E84-426E-40DD-AFC4-6F175D3DCCD1}">
              <a14:hiddenFill xmlns:a14="http://schemas.microsoft.com/office/drawing/2010/main">
                <a:solidFill>
                  <a:srgbClr val="FFFFFF"/>
                </a:solidFill>
              </a14:hiddenFill>
            </a:ext>
          </a:extLst>
        </p:spPr>
      </p:pic>
      <p:sp>
        <p:nvSpPr>
          <p:cNvPr id="5" name="Segnaposto piè di pagina 4">
            <a:extLst>
              <a:ext uri="{FF2B5EF4-FFF2-40B4-BE49-F238E27FC236}">
                <a16:creationId xmlns:a16="http://schemas.microsoft.com/office/drawing/2014/main" id="{4B021618-B7B0-5DA4-5F87-086D08B1BD67}"/>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16950418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1280890"/>
          </a:xfrm>
        </p:spPr>
        <p:txBody>
          <a:bodyPr/>
          <a:lstStyle/>
          <a:p>
            <a:pPr algn="ctr"/>
            <a:r>
              <a:rPr lang="de-DE" b="1" dirty="0" err="1"/>
              <a:t>Idromele</a:t>
            </a:r>
            <a:r>
              <a:rPr lang="de-DE" b="1" dirty="0"/>
              <a:t> </a:t>
            </a:r>
            <a:r>
              <a:rPr lang="de-DE" b="1" dirty="0" err="1"/>
              <a:t>Metheglin</a:t>
            </a:r>
            <a:r>
              <a:rPr lang="de-DE" b="1" dirty="0"/>
              <a:t>: </a:t>
            </a:r>
            <a:r>
              <a:rPr lang="de-DE" dirty="0" err="1"/>
              <a:t>definizionie</a:t>
            </a:r>
            <a:r>
              <a:rPr lang="de-DE" dirty="0"/>
              <a:t> di </a:t>
            </a:r>
            <a:r>
              <a:rPr lang="de-DE" dirty="0" err="1"/>
              <a:t>soluzione</a:t>
            </a:r>
            <a:endParaRPr lang="it-IT" dirty="0"/>
          </a:p>
        </p:txBody>
      </p:sp>
      <p:sp>
        <p:nvSpPr>
          <p:cNvPr id="3" name="Segnaposto contenuto 2"/>
          <p:cNvSpPr>
            <a:spLocks noGrp="1"/>
          </p:cNvSpPr>
          <p:nvPr>
            <p:ph idx="1"/>
          </p:nvPr>
        </p:nvSpPr>
        <p:spPr>
          <a:xfrm>
            <a:off x="1698380" y="574262"/>
            <a:ext cx="8915400" cy="3777622"/>
          </a:xfrm>
        </p:spPr>
        <p:txBody>
          <a:bodyPr>
            <a:normAutofit/>
          </a:bodyPr>
          <a:lstStyle/>
          <a:p>
            <a:pPr marL="0" indent="0">
              <a:lnSpc>
                <a:spcPct val="100000"/>
              </a:lnSpc>
              <a:buNone/>
            </a:pPr>
            <a:endParaRPr lang="it-IT" b="1" spc="-5" dirty="0">
              <a:latin typeface="Arial"/>
              <a:cs typeface="Arial"/>
            </a:endParaRPr>
          </a:p>
          <a:p>
            <a:pPr marL="0" indent="0">
              <a:lnSpc>
                <a:spcPct val="100000"/>
              </a:lnSpc>
              <a:buNone/>
            </a:pPr>
            <a:r>
              <a:rPr lang="it-IT" b="1" spc="-5" dirty="0">
                <a:latin typeface="Arial"/>
                <a:cs typeface="Arial"/>
              </a:rPr>
              <a:t>Soluzione</a:t>
            </a:r>
            <a:r>
              <a:rPr lang="it-IT" dirty="0">
                <a:latin typeface="Arial"/>
                <a:cs typeface="Arial"/>
              </a:rPr>
              <a:t> </a:t>
            </a:r>
          </a:p>
          <a:p>
            <a:pPr marL="12700">
              <a:lnSpc>
                <a:spcPct val="100000"/>
              </a:lnSpc>
            </a:pPr>
            <a:r>
              <a:rPr lang="it-IT" dirty="0">
                <a:latin typeface="Arial"/>
                <a:cs typeface="Arial"/>
              </a:rPr>
              <a:t>È </a:t>
            </a:r>
            <a:r>
              <a:rPr lang="it-IT" spc="-5" dirty="0">
                <a:latin typeface="Arial"/>
                <a:cs typeface="Arial"/>
              </a:rPr>
              <a:t>quel fenomeno per il quale una sostanza solida, liquida </a:t>
            </a:r>
            <a:r>
              <a:rPr lang="it-IT" dirty="0">
                <a:latin typeface="Arial"/>
                <a:cs typeface="Arial"/>
              </a:rPr>
              <a:t>o  </a:t>
            </a:r>
            <a:r>
              <a:rPr lang="it-IT" spc="-5" dirty="0">
                <a:latin typeface="Arial"/>
                <a:cs typeface="Arial"/>
              </a:rPr>
              <a:t>gassosa posta </a:t>
            </a:r>
            <a:r>
              <a:rPr lang="it-IT" dirty="0">
                <a:latin typeface="Arial"/>
                <a:cs typeface="Arial"/>
              </a:rPr>
              <a:t>a contatto </a:t>
            </a:r>
            <a:r>
              <a:rPr lang="it-IT" spc="-5" dirty="0">
                <a:latin typeface="Arial"/>
                <a:cs typeface="Arial"/>
              </a:rPr>
              <a:t>con un’altra </a:t>
            </a:r>
            <a:r>
              <a:rPr lang="it-IT" spc="-10" dirty="0">
                <a:latin typeface="Arial"/>
                <a:cs typeface="Arial"/>
              </a:rPr>
              <a:t>liquida </a:t>
            </a:r>
            <a:r>
              <a:rPr lang="it-IT" dirty="0">
                <a:latin typeface="Arial"/>
                <a:cs typeface="Arial"/>
              </a:rPr>
              <a:t>si </a:t>
            </a:r>
            <a:r>
              <a:rPr lang="it-IT" spc="-5" dirty="0">
                <a:latin typeface="Arial"/>
                <a:cs typeface="Arial"/>
              </a:rPr>
              <a:t>distribuisce  uniformemente in </a:t>
            </a:r>
            <a:r>
              <a:rPr lang="it-IT" dirty="0">
                <a:latin typeface="Arial"/>
                <a:cs typeface="Arial"/>
              </a:rPr>
              <a:t>tutta </a:t>
            </a:r>
            <a:r>
              <a:rPr lang="it-IT" spc="-5" dirty="0">
                <a:latin typeface="Arial"/>
                <a:cs typeface="Arial"/>
              </a:rPr>
              <a:t>la massa, in modo da dare un </a:t>
            </a:r>
            <a:r>
              <a:rPr lang="it-IT" dirty="0">
                <a:latin typeface="Arial"/>
                <a:cs typeface="Arial"/>
              </a:rPr>
              <a:t>tutto  </a:t>
            </a:r>
            <a:r>
              <a:rPr lang="it-IT" spc="-10" dirty="0">
                <a:latin typeface="Arial"/>
                <a:cs typeface="Arial"/>
              </a:rPr>
              <a:t>liquido, limpido </a:t>
            </a:r>
            <a:r>
              <a:rPr lang="it-IT" spc="-5" dirty="0">
                <a:latin typeface="Arial"/>
                <a:cs typeface="Arial"/>
              </a:rPr>
              <a:t>ed omogeneo senza mutare la composizione  </a:t>
            </a:r>
            <a:r>
              <a:rPr lang="it-IT" dirty="0">
                <a:latin typeface="Arial"/>
                <a:cs typeface="Arial"/>
              </a:rPr>
              <a:t>e </a:t>
            </a:r>
            <a:r>
              <a:rPr lang="it-IT" spc="-5" dirty="0">
                <a:latin typeface="Arial"/>
                <a:cs typeface="Arial"/>
              </a:rPr>
              <a:t>le proprietà </a:t>
            </a:r>
            <a:r>
              <a:rPr lang="it-IT" spc="-10" dirty="0">
                <a:latin typeface="Arial"/>
                <a:cs typeface="Arial"/>
              </a:rPr>
              <a:t>delle </a:t>
            </a:r>
            <a:r>
              <a:rPr lang="it-IT" spc="-5" dirty="0">
                <a:latin typeface="Arial"/>
                <a:cs typeface="Arial"/>
              </a:rPr>
              <a:t>due sostanze all’infuori </a:t>
            </a:r>
            <a:r>
              <a:rPr lang="it-IT" spc="-10" dirty="0">
                <a:latin typeface="Arial"/>
                <a:cs typeface="Arial"/>
              </a:rPr>
              <a:t>dello </a:t>
            </a:r>
            <a:r>
              <a:rPr lang="it-IT" dirty="0">
                <a:latin typeface="Arial"/>
                <a:cs typeface="Arial"/>
              </a:rPr>
              <a:t>stato</a:t>
            </a:r>
            <a:r>
              <a:rPr lang="it-IT" spc="170" dirty="0">
                <a:latin typeface="Arial"/>
                <a:cs typeface="Arial"/>
              </a:rPr>
              <a:t> </a:t>
            </a:r>
            <a:r>
              <a:rPr lang="it-IT" spc="-5" dirty="0">
                <a:latin typeface="Arial"/>
                <a:cs typeface="Arial"/>
              </a:rPr>
              <a:t>fisico.</a:t>
            </a:r>
          </a:p>
          <a:p>
            <a:pPr marL="12700">
              <a:lnSpc>
                <a:spcPct val="100000"/>
              </a:lnSpc>
            </a:pPr>
            <a:r>
              <a:rPr lang="it-IT" dirty="0"/>
              <a:t>Miscela fisicamente omogenea, cioè un insieme di due o più componenti che costituiscono un’unica fase. </a:t>
            </a:r>
          </a:p>
          <a:p>
            <a:pPr marL="0" indent="0">
              <a:lnSpc>
                <a:spcPct val="100000"/>
              </a:lnSpc>
              <a:buNone/>
            </a:pPr>
            <a:r>
              <a:rPr lang="it-IT" b="1" dirty="0"/>
              <a:t>Componente in eccesso: solvente - Componente in minore quantità: soluto</a:t>
            </a:r>
            <a:endParaRPr lang="it-IT" b="1" spc="-5" dirty="0">
              <a:latin typeface="Arial"/>
              <a:cs typeface="Arial"/>
            </a:endParaRPr>
          </a:p>
          <a:p>
            <a:pPr marL="0" indent="0">
              <a:lnSpc>
                <a:spcPct val="100000"/>
              </a:lnSpc>
              <a:buNone/>
            </a:pPr>
            <a:endParaRPr lang="it-IT" b="1" spc="-5" dirty="0">
              <a:latin typeface="Arial"/>
              <a:cs typeface="Arial"/>
            </a:endParaRPr>
          </a:p>
          <a:p>
            <a:pPr marL="12700">
              <a:lnSpc>
                <a:spcPct val="100000"/>
              </a:lnSpc>
            </a:pPr>
            <a:endParaRPr lang="it-IT" spc="-5" dirty="0">
              <a:latin typeface="Arial"/>
              <a:cs typeface="Arial"/>
            </a:endParaRPr>
          </a:p>
          <a:p>
            <a:pPr marL="0" marR="5080" indent="0">
              <a:lnSpc>
                <a:spcPct val="100000"/>
              </a:lnSpc>
              <a:buNone/>
            </a:pPr>
            <a:endParaRPr lang="it-IT" dirty="0">
              <a:latin typeface="Arial"/>
              <a:cs typeface="Arial"/>
            </a:endParaRPr>
          </a:p>
          <a:p>
            <a:pPr marL="12700" marR="5080">
              <a:lnSpc>
                <a:spcPct val="100000"/>
              </a:lnSpc>
            </a:pPr>
            <a:endParaRPr lang="it-IT" dirty="0"/>
          </a:p>
        </p:txBody>
      </p:sp>
      <p:pic>
        <p:nvPicPr>
          <p:cNvPr id="4" name="Immagine 3"/>
          <p:cNvPicPr>
            <a:picLocks noChangeAspect="1"/>
          </p:cNvPicPr>
          <p:nvPr/>
        </p:nvPicPr>
        <p:blipFill rotWithShape="1">
          <a:blip r:embed="rId2"/>
          <a:srcRect l="6222" t="19163" r="5398"/>
          <a:stretch/>
        </p:blipFill>
        <p:spPr>
          <a:xfrm>
            <a:off x="7035310" y="3704967"/>
            <a:ext cx="4786567" cy="3051558"/>
          </a:xfrm>
          <a:prstGeom prst="rect">
            <a:avLst/>
          </a:prstGeom>
        </p:spPr>
      </p:pic>
      <p:pic>
        <p:nvPicPr>
          <p:cNvPr id="3074" name="Picture 2" descr="chimica: Sostanza pu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4030" y="4109357"/>
            <a:ext cx="4152900" cy="2000251"/>
          </a:xfrm>
          <a:prstGeom prst="rect">
            <a:avLst/>
          </a:prstGeom>
          <a:noFill/>
          <a:extLst>
            <a:ext uri="{909E8E84-426E-40DD-AFC4-6F175D3DCCD1}">
              <a14:hiddenFill xmlns:a14="http://schemas.microsoft.com/office/drawing/2010/main">
                <a:solidFill>
                  <a:srgbClr val="FFFFFF"/>
                </a:solidFill>
              </a14:hiddenFill>
            </a:ext>
          </a:extLst>
        </p:spPr>
      </p:pic>
      <p:sp>
        <p:nvSpPr>
          <p:cNvPr id="5" name="Segnaposto piè di pagina 4">
            <a:extLst>
              <a:ext uri="{FF2B5EF4-FFF2-40B4-BE49-F238E27FC236}">
                <a16:creationId xmlns:a16="http://schemas.microsoft.com/office/drawing/2014/main" id="{D5430B5D-54A6-C6E0-FF48-6BC58065302E}"/>
              </a:ext>
            </a:extLst>
          </p:cNvPr>
          <p:cNvSpPr>
            <a:spLocks noGrp="1"/>
          </p:cNvSpPr>
          <p:nvPr>
            <p:ph type="ftr" sz="quarter" idx="11"/>
          </p:nvPr>
        </p:nvSpPr>
        <p:spPr>
          <a:xfrm>
            <a:off x="160645" y="6371782"/>
            <a:ext cx="7619999"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3832705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1280890"/>
          </a:xfrm>
        </p:spPr>
        <p:txBody>
          <a:bodyPr/>
          <a:lstStyle/>
          <a:p>
            <a:pPr algn="ctr"/>
            <a:r>
              <a:rPr lang="de-DE" b="1" dirty="0" err="1"/>
              <a:t>Idromele</a:t>
            </a:r>
            <a:r>
              <a:rPr lang="de-DE" b="1" dirty="0"/>
              <a:t> </a:t>
            </a:r>
            <a:r>
              <a:rPr lang="de-DE" b="1" dirty="0" err="1"/>
              <a:t>Metheglin</a:t>
            </a:r>
            <a:r>
              <a:rPr lang="de-DE" b="1" dirty="0"/>
              <a:t>: </a:t>
            </a:r>
            <a:r>
              <a:rPr lang="de-DE" b="1" dirty="0" err="1"/>
              <a:t>soluzioni</a:t>
            </a:r>
            <a:r>
              <a:rPr lang="de-DE" b="1" dirty="0"/>
              <a:t> </a:t>
            </a:r>
            <a:r>
              <a:rPr lang="de-DE" b="1" dirty="0" err="1"/>
              <a:t>semplici</a:t>
            </a:r>
            <a:r>
              <a:rPr lang="de-DE" b="1" dirty="0"/>
              <a:t> e </a:t>
            </a:r>
            <a:r>
              <a:rPr lang="de-DE" b="1" dirty="0" err="1"/>
              <a:t>estrattive</a:t>
            </a:r>
            <a:r>
              <a:rPr lang="de-DE" dirty="0"/>
              <a:t> </a:t>
            </a:r>
            <a:endParaRPr lang="it-IT" dirty="0"/>
          </a:p>
        </p:txBody>
      </p:sp>
      <p:sp>
        <p:nvSpPr>
          <p:cNvPr id="3" name="Segnaposto contenuto 2"/>
          <p:cNvSpPr>
            <a:spLocks noGrp="1"/>
          </p:cNvSpPr>
          <p:nvPr>
            <p:ph idx="1"/>
          </p:nvPr>
        </p:nvSpPr>
        <p:spPr>
          <a:xfrm>
            <a:off x="121315" y="1040488"/>
            <a:ext cx="5974685" cy="3472518"/>
          </a:xfrm>
        </p:spPr>
        <p:txBody>
          <a:bodyPr/>
          <a:lstStyle/>
          <a:p>
            <a:pPr marL="12700" marR="5080">
              <a:lnSpc>
                <a:spcPct val="100000"/>
              </a:lnSpc>
            </a:pPr>
            <a:r>
              <a:rPr lang="it-IT" sz="2000" b="1" i="1" spc="-5" dirty="0">
                <a:latin typeface="+mj-lt"/>
                <a:cs typeface="Arial"/>
              </a:rPr>
              <a:t>Soluzioni</a:t>
            </a:r>
            <a:r>
              <a:rPr lang="it-IT" sz="2000" b="1" i="1" spc="10" dirty="0">
                <a:latin typeface="+mj-lt"/>
                <a:cs typeface="Arial"/>
              </a:rPr>
              <a:t> </a:t>
            </a:r>
            <a:r>
              <a:rPr lang="it-IT" sz="2000" b="1" i="1" spc="-5" dirty="0">
                <a:latin typeface="+mj-lt"/>
                <a:cs typeface="Arial"/>
              </a:rPr>
              <a:t>semplici</a:t>
            </a:r>
            <a:r>
              <a:rPr lang="it-IT" sz="2000" dirty="0">
                <a:latin typeface="+mj-lt"/>
                <a:cs typeface="Arial"/>
              </a:rPr>
              <a:t>: </a:t>
            </a:r>
            <a:r>
              <a:rPr lang="it-IT" sz="2000" spc="-5" dirty="0">
                <a:latin typeface="+mj-lt"/>
              </a:rPr>
              <a:t>Si ottengono quando i corpi che </a:t>
            </a:r>
            <a:r>
              <a:rPr lang="it-IT" sz="2000" dirty="0">
                <a:latin typeface="+mj-lt"/>
              </a:rPr>
              <a:t>si </a:t>
            </a:r>
            <a:r>
              <a:rPr lang="it-IT" sz="2000" spc="-5" dirty="0">
                <a:latin typeface="+mj-lt"/>
              </a:rPr>
              <a:t>debbono  sciogliere sono solubili nel solvente senza lasciar  alcun</a:t>
            </a:r>
            <a:r>
              <a:rPr lang="it-IT" sz="2000" dirty="0">
                <a:latin typeface="+mj-lt"/>
              </a:rPr>
              <a:t> </a:t>
            </a:r>
            <a:r>
              <a:rPr lang="it-IT" sz="2000" spc="-5" dirty="0">
                <a:latin typeface="+mj-lt"/>
              </a:rPr>
              <a:t>residuo. </a:t>
            </a:r>
            <a:r>
              <a:rPr lang="it-IT" sz="2000" b="1" spc="-5" dirty="0">
                <a:latin typeface="+mj-lt"/>
              </a:rPr>
              <a:t>(es. nettare di idromele)</a:t>
            </a:r>
          </a:p>
          <a:p>
            <a:pPr marL="12700" marR="5080">
              <a:lnSpc>
                <a:spcPct val="100000"/>
              </a:lnSpc>
            </a:pPr>
            <a:endParaRPr lang="it-IT" sz="2000" spc="-5" dirty="0">
              <a:latin typeface="+mj-lt"/>
            </a:endParaRPr>
          </a:p>
          <a:p>
            <a:pPr marL="12700" marR="5080">
              <a:lnSpc>
                <a:spcPct val="100000"/>
              </a:lnSpc>
            </a:pPr>
            <a:endParaRPr lang="it-IT" sz="2000" spc="-5" dirty="0">
              <a:latin typeface="+mj-lt"/>
            </a:endParaRPr>
          </a:p>
          <a:p>
            <a:pPr marL="12700">
              <a:lnSpc>
                <a:spcPct val="100000"/>
              </a:lnSpc>
              <a:spcBef>
                <a:spcPts val="95"/>
              </a:spcBef>
            </a:pPr>
            <a:r>
              <a:rPr lang="it-IT" sz="2000" b="1" i="1" spc="-5" dirty="0">
                <a:latin typeface="+mj-lt"/>
                <a:cs typeface="Arial"/>
              </a:rPr>
              <a:t>Soluzioni</a:t>
            </a:r>
            <a:r>
              <a:rPr lang="it-IT" sz="2000" b="1" i="1" spc="10" dirty="0">
                <a:latin typeface="+mj-lt"/>
                <a:cs typeface="Arial"/>
              </a:rPr>
              <a:t> </a:t>
            </a:r>
            <a:r>
              <a:rPr lang="it-IT" sz="2000" b="1" i="1" spc="-5" dirty="0">
                <a:latin typeface="+mj-lt"/>
                <a:cs typeface="Arial"/>
              </a:rPr>
              <a:t>estrattive: </a:t>
            </a:r>
            <a:r>
              <a:rPr lang="it-IT" sz="2000" spc="-5" dirty="0">
                <a:latin typeface="+mj-lt"/>
                <a:cs typeface="Arial"/>
              </a:rPr>
              <a:t>Liquidi ottenuti estraendo solo in parte il contenuto  della droga o liquidi in </a:t>
            </a:r>
            <a:r>
              <a:rPr lang="it-IT" sz="2000" dirty="0">
                <a:latin typeface="+mj-lt"/>
                <a:cs typeface="Arial"/>
              </a:rPr>
              <a:t>cui </a:t>
            </a:r>
            <a:r>
              <a:rPr lang="it-IT" sz="2000" spc="-5" dirty="0">
                <a:latin typeface="+mj-lt"/>
                <a:cs typeface="Arial"/>
              </a:rPr>
              <a:t>la droga è solo in </a:t>
            </a:r>
            <a:r>
              <a:rPr lang="it-IT" sz="2000" dirty="0">
                <a:latin typeface="+mj-lt"/>
                <a:cs typeface="Arial"/>
              </a:rPr>
              <a:t>parte  </a:t>
            </a:r>
            <a:r>
              <a:rPr lang="it-IT" sz="2000" spc="-5" dirty="0">
                <a:latin typeface="+mj-lt"/>
                <a:cs typeface="Arial"/>
              </a:rPr>
              <a:t>solubile. </a:t>
            </a:r>
            <a:r>
              <a:rPr lang="it-IT" sz="2000" b="1" spc="-5" dirty="0">
                <a:latin typeface="+mj-lt"/>
                <a:cs typeface="Arial"/>
              </a:rPr>
              <a:t>(</a:t>
            </a:r>
            <a:r>
              <a:rPr lang="it-IT" sz="2000" b="1" spc="-5" dirty="0" err="1">
                <a:latin typeface="+mj-lt"/>
                <a:cs typeface="Arial"/>
              </a:rPr>
              <a:t>es.Idromele</a:t>
            </a:r>
            <a:r>
              <a:rPr lang="it-IT" sz="2000" b="1" spc="-5" dirty="0">
                <a:latin typeface="+mj-lt"/>
                <a:cs typeface="Arial"/>
              </a:rPr>
              <a:t> </a:t>
            </a:r>
            <a:r>
              <a:rPr lang="it-IT" sz="2000" b="1" spc="-5" dirty="0" err="1">
                <a:latin typeface="+mj-lt"/>
                <a:cs typeface="Arial"/>
              </a:rPr>
              <a:t>Metheglin</a:t>
            </a:r>
            <a:r>
              <a:rPr lang="it-IT" sz="2000" b="1" spc="-5" dirty="0">
                <a:latin typeface="+mj-lt"/>
                <a:cs typeface="Arial"/>
              </a:rPr>
              <a:t>)</a:t>
            </a:r>
          </a:p>
          <a:p>
            <a:pPr marL="12700">
              <a:lnSpc>
                <a:spcPct val="100000"/>
              </a:lnSpc>
              <a:spcBef>
                <a:spcPts val="95"/>
              </a:spcBef>
            </a:pPr>
            <a:endParaRPr lang="it-IT" sz="2000" spc="-5" dirty="0">
              <a:latin typeface="+mj-lt"/>
              <a:cs typeface="Arial"/>
            </a:endParaRPr>
          </a:p>
          <a:p>
            <a:pPr marL="12700">
              <a:lnSpc>
                <a:spcPct val="100000"/>
              </a:lnSpc>
              <a:spcBef>
                <a:spcPts val="95"/>
              </a:spcBef>
            </a:pPr>
            <a:endParaRPr lang="it-IT" sz="2000" dirty="0">
              <a:latin typeface="+mj-lt"/>
              <a:cs typeface="Arial"/>
            </a:endParaRPr>
          </a:p>
          <a:p>
            <a:pPr>
              <a:lnSpc>
                <a:spcPct val="100000"/>
              </a:lnSpc>
              <a:spcBef>
                <a:spcPts val="40"/>
              </a:spcBef>
            </a:pPr>
            <a:endParaRPr lang="it-IT" sz="2000" dirty="0">
              <a:latin typeface="+mj-lt"/>
              <a:cs typeface="Arial"/>
            </a:endParaRPr>
          </a:p>
          <a:p>
            <a:pPr marL="0" indent="0">
              <a:buNone/>
            </a:pPr>
            <a:endParaRPr lang="it-IT" dirty="0"/>
          </a:p>
        </p:txBody>
      </p:sp>
      <p:graphicFrame>
        <p:nvGraphicFramePr>
          <p:cNvPr id="4" name="Diagramma 3"/>
          <p:cNvGraphicFramePr/>
          <p:nvPr>
            <p:extLst>
              <p:ext uri="{D42A27DB-BD31-4B8C-83A1-F6EECF244321}">
                <p14:modId xmlns:p14="http://schemas.microsoft.com/office/powerpoint/2010/main" val="4011628999"/>
              </p:ext>
            </p:extLst>
          </p:nvPr>
        </p:nvGraphicFramePr>
        <p:xfrm>
          <a:off x="6797268" y="147431"/>
          <a:ext cx="4849446" cy="29144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ma 4"/>
          <p:cNvGraphicFramePr/>
          <p:nvPr>
            <p:extLst>
              <p:ext uri="{D42A27DB-BD31-4B8C-83A1-F6EECF244321}">
                <p14:modId xmlns:p14="http://schemas.microsoft.com/office/powerpoint/2010/main" val="1002020406"/>
              </p:ext>
            </p:extLst>
          </p:nvPr>
        </p:nvGraphicFramePr>
        <p:xfrm>
          <a:off x="6768123" y="2349867"/>
          <a:ext cx="4849446" cy="291448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CasellaDiTesto 5"/>
          <p:cNvSpPr txBox="1"/>
          <p:nvPr/>
        </p:nvSpPr>
        <p:spPr>
          <a:xfrm>
            <a:off x="8388269" y="671156"/>
            <a:ext cx="1667444" cy="369332"/>
          </a:xfrm>
          <a:prstGeom prst="rect">
            <a:avLst/>
          </a:prstGeom>
          <a:noFill/>
        </p:spPr>
        <p:txBody>
          <a:bodyPr wrap="none" rtlCol="0">
            <a:spAutoFit/>
          </a:bodyPr>
          <a:lstStyle/>
          <a:p>
            <a:r>
              <a:rPr lang="it-IT" dirty="0"/>
              <a:t>Per Esempio: </a:t>
            </a:r>
          </a:p>
        </p:txBody>
      </p:sp>
      <p:sp>
        <p:nvSpPr>
          <p:cNvPr id="7" name="Segnaposto piè di pagina 6">
            <a:extLst>
              <a:ext uri="{FF2B5EF4-FFF2-40B4-BE49-F238E27FC236}">
                <a16:creationId xmlns:a16="http://schemas.microsoft.com/office/drawing/2014/main" id="{51CE7116-A462-A7C3-EC88-7AFD89A2C955}"/>
              </a:ext>
            </a:extLst>
          </p:cNvPr>
          <p:cNvSpPr>
            <a:spLocks noGrp="1"/>
          </p:cNvSpPr>
          <p:nvPr>
            <p:ph type="ftr" sz="quarter" idx="11"/>
          </p:nvPr>
        </p:nvSpPr>
        <p:spPr>
          <a:xfrm>
            <a:off x="121315" y="6491840"/>
            <a:ext cx="7619999" cy="365125"/>
          </a:xfrm>
        </p:spPr>
        <p:txBody>
          <a:bodyPr/>
          <a:lstStyle/>
          <a:p>
            <a:r>
              <a:rPr lang="it-IT" dirty="0"/>
              <a:t>Idromele a cura di Rosario Sica</a:t>
            </a:r>
            <a:endParaRPr lang="en-US" dirty="0"/>
          </a:p>
        </p:txBody>
      </p:sp>
      <p:sp>
        <p:nvSpPr>
          <p:cNvPr id="9" name="CasellaDiTesto 8">
            <a:extLst>
              <a:ext uri="{FF2B5EF4-FFF2-40B4-BE49-F238E27FC236}">
                <a16:creationId xmlns:a16="http://schemas.microsoft.com/office/drawing/2014/main" id="{42228504-B472-47A1-C87B-56D2A434AEF6}"/>
              </a:ext>
            </a:extLst>
          </p:cNvPr>
          <p:cNvSpPr txBox="1"/>
          <p:nvPr/>
        </p:nvSpPr>
        <p:spPr>
          <a:xfrm>
            <a:off x="875071" y="5230328"/>
            <a:ext cx="11031794" cy="646331"/>
          </a:xfrm>
          <a:prstGeom prst="rect">
            <a:avLst/>
          </a:prstGeom>
          <a:noFill/>
        </p:spPr>
        <p:txBody>
          <a:bodyPr wrap="square">
            <a:spAutoFit/>
          </a:bodyPr>
          <a:lstStyle/>
          <a:p>
            <a:pPr algn="ctr"/>
            <a:r>
              <a:rPr lang="it-IT" dirty="0"/>
              <a:t>Le operazioni con cui vengono estratti i principi attivi dalle  droghe si possono distinguere in base alla temperatura ed  alla durata. (</a:t>
            </a:r>
            <a:r>
              <a:rPr lang="it-IT" dirty="0" err="1"/>
              <a:t>es.corteccia</a:t>
            </a:r>
            <a:r>
              <a:rPr lang="it-IT" dirty="0"/>
              <a:t> e fiori)</a:t>
            </a:r>
          </a:p>
        </p:txBody>
      </p:sp>
    </p:spTree>
    <p:extLst>
      <p:ext uri="{BB962C8B-B14F-4D97-AF65-F5344CB8AC3E}">
        <p14:creationId xmlns:p14="http://schemas.microsoft.com/office/powerpoint/2010/main" val="18654239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1280890"/>
          </a:xfrm>
        </p:spPr>
        <p:txBody>
          <a:bodyPr/>
          <a:lstStyle/>
          <a:p>
            <a:pPr algn="ctr"/>
            <a:r>
              <a:rPr lang="de-DE" b="1" dirty="0" err="1"/>
              <a:t>Idromele</a:t>
            </a:r>
            <a:r>
              <a:rPr lang="de-DE" b="1" dirty="0"/>
              <a:t> </a:t>
            </a:r>
            <a:r>
              <a:rPr lang="de-DE" b="1" dirty="0" err="1"/>
              <a:t>Metheglin</a:t>
            </a:r>
            <a:r>
              <a:rPr lang="de-DE" b="1" dirty="0"/>
              <a:t>: </a:t>
            </a:r>
            <a:r>
              <a:rPr lang="de-DE" dirty="0" err="1"/>
              <a:t>definizionie</a:t>
            </a:r>
            <a:r>
              <a:rPr lang="de-DE" dirty="0"/>
              <a:t> di </a:t>
            </a:r>
            <a:r>
              <a:rPr lang="de-DE" dirty="0" err="1"/>
              <a:t>estrazione</a:t>
            </a:r>
            <a:endParaRPr lang="it-IT" dirty="0"/>
          </a:p>
        </p:txBody>
      </p:sp>
      <p:sp>
        <p:nvSpPr>
          <p:cNvPr id="3" name="Segnaposto contenuto 2"/>
          <p:cNvSpPr>
            <a:spLocks noGrp="1"/>
          </p:cNvSpPr>
          <p:nvPr>
            <p:ph idx="1"/>
          </p:nvPr>
        </p:nvSpPr>
        <p:spPr>
          <a:xfrm>
            <a:off x="1638300" y="1050313"/>
            <a:ext cx="8915400" cy="3777622"/>
          </a:xfrm>
        </p:spPr>
        <p:txBody>
          <a:bodyPr>
            <a:normAutofit/>
          </a:bodyPr>
          <a:lstStyle/>
          <a:p>
            <a:pPr marL="0" indent="0">
              <a:lnSpc>
                <a:spcPct val="100000"/>
              </a:lnSpc>
              <a:buNone/>
            </a:pPr>
            <a:r>
              <a:rPr lang="it-IT" b="1" spc="-5" dirty="0">
                <a:latin typeface="Arial"/>
                <a:cs typeface="Arial"/>
              </a:rPr>
              <a:t>Estrazione solido liquida:</a:t>
            </a:r>
            <a:r>
              <a:rPr lang="it-IT" dirty="0"/>
              <a:t> </a:t>
            </a:r>
          </a:p>
          <a:p>
            <a:pPr marL="0" indent="0">
              <a:lnSpc>
                <a:spcPct val="100000"/>
              </a:lnSpc>
              <a:buNone/>
            </a:pPr>
            <a:r>
              <a:rPr lang="it-IT" dirty="0"/>
              <a:t>consiste nella </a:t>
            </a:r>
            <a:r>
              <a:rPr lang="it-IT" b="1" dirty="0"/>
              <a:t>separazione di uno o più componenti da una massa solida </a:t>
            </a:r>
            <a:r>
              <a:rPr lang="it-IT" dirty="0"/>
              <a:t>mediante un solvente. </a:t>
            </a:r>
          </a:p>
          <a:p>
            <a:pPr marL="0" indent="0">
              <a:lnSpc>
                <a:spcPct val="100000"/>
              </a:lnSpc>
              <a:buNone/>
            </a:pPr>
            <a:endParaRPr lang="it-IT" dirty="0"/>
          </a:p>
          <a:p>
            <a:pPr marL="0" indent="0">
              <a:lnSpc>
                <a:spcPct val="100000"/>
              </a:lnSpc>
              <a:buNone/>
            </a:pPr>
            <a:r>
              <a:rPr lang="it-IT" dirty="0"/>
              <a:t>Si distingue dalla dissoluzione perché quest’ultima non lascia in genere un residuo solido insolubile al termine dell’operazione, mentre </a:t>
            </a:r>
            <a:r>
              <a:rPr lang="it-IT" b="1" dirty="0">
                <a:solidFill>
                  <a:srgbClr val="FF0000"/>
                </a:solidFill>
              </a:rPr>
              <a:t>la massa solida che rimane</a:t>
            </a:r>
            <a:r>
              <a:rPr lang="it-IT" b="1" dirty="0"/>
              <a:t> dopo la l’estrazione rappresenta ancora una percentuale del materiale di partenza (principio attivo).</a:t>
            </a:r>
            <a:endParaRPr lang="it-IT" b="1" spc="-5" dirty="0">
              <a:latin typeface="Arial"/>
              <a:cs typeface="Arial"/>
            </a:endParaRPr>
          </a:p>
          <a:p>
            <a:pPr marL="12700">
              <a:lnSpc>
                <a:spcPct val="100000"/>
              </a:lnSpc>
            </a:pPr>
            <a:endParaRPr lang="it-IT" spc="-5" dirty="0">
              <a:latin typeface="Arial"/>
              <a:cs typeface="Arial"/>
            </a:endParaRPr>
          </a:p>
          <a:p>
            <a:pPr marL="0" marR="5080" indent="0">
              <a:lnSpc>
                <a:spcPct val="100000"/>
              </a:lnSpc>
              <a:buNone/>
            </a:pPr>
            <a:endParaRPr lang="it-IT" dirty="0">
              <a:latin typeface="Arial"/>
              <a:cs typeface="Arial"/>
            </a:endParaRPr>
          </a:p>
          <a:p>
            <a:pPr marL="12700" marR="5080">
              <a:lnSpc>
                <a:spcPct val="100000"/>
              </a:lnSpc>
            </a:pPr>
            <a:endParaRPr lang="it-IT" dirty="0"/>
          </a:p>
        </p:txBody>
      </p:sp>
      <p:pic>
        <p:nvPicPr>
          <p:cNvPr id="2050" name="Picture 2" descr="CHIMICA - Tecniche di Separazione by sampaolesi"/>
          <p:cNvPicPr>
            <a:picLocks noChangeAspect="1" noChangeArrowheads="1"/>
          </p:cNvPicPr>
          <p:nvPr/>
        </p:nvPicPr>
        <p:blipFill rotWithShape="1">
          <a:blip r:embed="rId2">
            <a:extLst>
              <a:ext uri="{28A0092B-C50C-407E-A947-70E740481C1C}">
                <a14:useLocalDpi xmlns:a14="http://schemas.microsoft.com/office/drawing/2010/main" val="0"/>
              </a:ext>
            </a:extLst>
          </a:blip>
          <a:srcRect b="8782"/>
          <a:stretch/>
        </p:blipFill>
        <p:spPr bwMode="auto">
          <a:xfrm>
            <a:off x="4017343" y="3897117"/>
            <a:ext cx="4157314" cy="2844171"/>
          </a:xfrm>
          <a:prstGeom prst="rect">
            <a:avLst/>
          </a:prstGeom>
          <a:noFill/>
          <a:extLst>
            <a:ext uri="{909E8E84-426E-40DD-AFC4-6F175D3DCCD1}">
              <a14:hiddenFill xmlns:a14="http://schemas.microsoft.com/office/drawing/2010/main">
                <a:solidFill>
                  <a:srgbClr val="FFFFFF"/>
                </a:solidFill>
              </a14:hiddenFill>
            </a:ext>
          </a:extLst>
        </p:spPr>
      </p:pic>
      <p:sp>
        <p:nvSpPr>
          <p:cNvPr id="4" name="Segnaposto piè di pagina 3">
            <a:extLst>
              <a:ext uri="{FF2B5EF4-FFF2-40B4-BE49-F238E27FC236}">
                <a16:creationId xmlns:a16="http://schemas.microsoft.com/office/drawing/2014/main" id="{01D8C334-47CA-46E1-CE7F-7D75CCD4DA34}"/>
              </a:ext>
            </a:extLst>
          </p:cNvPr>
          <p:cNvSpPr>
            <a:spLocks noGrp="1"/>
          </p:cNvSpPr>
          <p:nvPr>
            <p:ph type="ftr" sz="quarter" idx="11"/>
          </p:nvPr>
        </p:nvSpPr>
        <p:spPr>
          <a:xfrm>
            <a:off x="199973" y="6417531"/>
            <a:ext cx="7619999"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32570189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17350"/>
            <a:ext cx="12192000" cy="1280890"/>
          </a:xfrm>
        </p:spPr>
        <p:txBody>
          <a:bodyPr/>
          <a:lstStyle/>
          <a:p>
            <a:pPr algn="ctr"/>
            <a:r>
              <a:rPr lang="de-DE" b="1" dirty="0" err="1"/>
              <a:t>Idromele</a:t>
            </a:r>
            <a:r>
              <a:rPr lang="de-DE" b="1" dirty="0"/>
              <a:t> </a:t>
            </a:r>
            <a:r>
              <a:rPr lang="de-DE" b="1" dirty="0" err="1"/>
              <a:t>Metheglin</a:t>
            </a:r>
            <a:r>
              <a:rPr lang="de-DE" b="1" dirty="0"/>
              <a:t>: </a:t>
            </a:r>
            <a:r>
              <a:rPr lang="de-DE" dirty="0" err="1"/>
              <a:t>definizionie</a:t>
            </a:r>
            <a:r>
              <a:rPr lang="de-DE" dirty="0"/>
              <a:t> di </a:t>
            </a:r>
            <a:r>
              <a:rPr lang="de-DE" dirty="0" err="1"/>
              <a:t>estrazione</a:t>
            </a:r>
            <a:endParaRPr lang="it-IT" dirty="0"/>
          </a:p>
        </p:txBody>
      </p:sp>
      <p:sp>
        <p:nvSpPr>
          <p:cNvPr id="3" name="Segnaposto contenuto 2"/>
          <p:cNvSpPr>
            <a:spLocks noGrp="1"/>
          </p:cNvSpPr>
          <p:nvPr>
            <p:ph idx="1"/>
          </p:nvPr>
        </p:nvSpPr>
        <p:spPr>
          <a:xfrm>
            <a:off x="1031980" y="1601067"/>
            <a:ext cx="5816234" cy="3777622"/>
          </a:xfrm>
        </p:spPr>
        <p:txBody>
          <a:bodyPr/>
          <a:lstStyle/>
          <a:p>
            <a:r>
              <a:rPr lang="it-IT" spc="-5" dirty="0">
                <a:latin typeface="Arial"/>
                <a:cs typeface="Arial"/>
              </a:rPr>
              <a:t>L’estrazione </a:t>
            </a:r>
            <a:r>
              <a:rPr lang="it-IT" dirty="0">
                <a:latin typeface="Arial"/>
                <a:cs typeface="Arial"/>
              </a:rPr>
              <a:t>è, dunque, </a:t>
            </a:r>
            <a:r>
              <a:rPr lang="it-IT" spc="-5" dirty="0">
                <a:latin typeface="Arial"/>
                <a:cs typeface="Arial"/>
              </a:rPr>
              <a:t>un procedimento che </a:t>
            </a:r>
            <a:r>
              <a:rPr lang="it-IT" dirty="0">
                <a:latin typeface="Arial"/>
                <a:cs typeface="Arial"/>
              </a:rPr>
              <a:t>comprende </a:t>
            </a:r>
            <a:r>
              <a:rPr lang="it-IT" spc="-5" dirty="0">
                <a:latin typeface="Arial"/>
                <a:cs typeface="Arial"/>
              </a:rPr>
              <a:t>tutte quelle  operazioni che hanno per obiettivo la </a:t>
            </a:r>
            <a:r>
              <a:rPr lang="it-IT" b="1" spc="-5" dirty="0">
                <a:latin typeface="Arial"/>
                <a:cs typeface="Arial"/>
              </a:rPr>
              <a:t>separazione </a:t>
            </a:r>
            <a:r>
              <a:rPr lang="it-IT" b="1" dirty="0">
                <a:latin typeface="Arial"/>
                <a:cs typeface="Arial"/>
              </a:rPr>
              <a:t>dei  </a:t>
            </a:r>
            <a:r>
              <a:rPr lang="it-IT" b="1" spc="-5" dirty="0">
                <a:latin typeface="Arial"/>
                <a:cs typeface="Arial"/>
              </a:rPr>
              <a:t>desiderati principi attivi da droghe </a:t>
            </a:r>
            <a:r>
              <a:rPr lang="it-IT" spc="-5" dirty="0">
                <a:latin typeface="Arial"/>
                <a:cs typeface="Arial"/>
              </a:rPr>
              <a:t>per mezzo di adatti </a:t>
            </a:r>
            <a:r>
              <a:rPr lang="it-IT" dirty="0">
                <a:latin typeface="Arial"/>
                <a:cs typeface="Arial"/>
              </a:rPr>
              <a:t>solventi</a:t>
            </a:r>
          </a:p>
          <a:p>
            <a:endParaRPr lang="it-IT" dirty="0"/>
          </a:p>
        </p:txBody>
      </p:sp>
      <p:grpSp>
        <p:nvGrpSpPr>
          <p:cNvPr id="4" name="object 4"/>
          <p:cNvGrpSpPr/>
          <p:nvPr/>
        </p:nvGrpSpPr>
        <p:grpSpPr>
          <a:xfrm rot="16200000">
            <a:off x="5894705" y="4399323"/>
            <a:ext cx="402590" cy="850900"/>
            <a:chOff x="4972811" y="4250436"/>
            <a:chExt cx="402590" cy="850900"/>
          </a:xfrm>
        </p:grpSpPr>
        <p:sp>
          <p:nvSpPr>
            <p:cNvPr id="5" name="object 5"/>
            <p:cNvSpPr/>
            <p:nvPr/>
          </p:nvSpPr>
          <p:spPr>
            <a:xfrm>
              <a:off x="4983479" y="4255008"/>
              <a:ext cx="381000" cy="838200"/>
            </a:xfrm>
            <a:custGeom>
              <a:avLst/>
              <a:gdLst/>
              <a:ahLst/>
              <a:cxnLst/>
              <a:rect l="l" t="t" r="r" b="b"/>
              <a:pathLst>
                <a:path w="381000" h="838200">
                  <a:moveTo>
                    <a:pt x="380999" y="627887"/>
                  </a:moveTo>
                  <a:lnTo>
                    <a:pt x="286511" y="627887"/>
                  </a:lnTo>
                  <a:lnTo>
                    <a:pt x="286511" y="0"/>
                  </a:lnTo>
                  <a:lnTo>
                    <a:pt x="96011" y="0"/>
                  </a:lnTo>
                  <a:lnTo>
                    <a:pt x="96011" y="627887"/>
                  </a:lnTo>
                  <a:lnTo>
                    <a:pt x="0" y="627887"/>
                  </a:lnTo>
                  <a:lnTo>
                    <a:pt x="190499" y="838199"/>
                  </a:lnTo>
                  <a:lnTo>
                    <a:pt x="380999" y="627887"/>
                  </a:lnTo>
                  <a:close/>
                </a:path>
              </a:pathLst>
            </a:custGeom>
            <a:solidFill>
              <a:srgbClr val="CFCFCF"/>
            </a:solidFill>
          </p:spPr>
          <p:txBody>
            <a:bodyPr wrap="square" lIns="0" tIns="0" rIns="0" bIns="0" rtlCol="0"/>
            <a:lstStyle/>
            <a:p>
              <a:endParaRPr/>
            </a:p>
          </p:txBody>
        </p:sp>
        <p:sp>
          <p:nvSpPr>
            <p:cNvPr id="6" name="object 6"/>
            <p:cNvSpPr/>
            <p:nvPr/>
          </p:nvSpPr>
          <p:spPr>
            <a:xfrm>
              <a:off x="4972811" y="4250436"/>
              <a:ext cx="402590" cy="850900"/>
            </a:xfrm>
            <a:custGeom>
              <a:avLst/>
              <a:gdLst/>
              <a:ahLst/>
              <a:cxnLst/>
              <a:rect l="l" t="t" r="r" b="b"/>
              <a:pathLst>
                <a:path w="402589" h="850900">
                  <a:moveTo>
                    <a:pt x="106680" y="627888"/>
                  </a:moveTo>
                  <a:lnTo>
                    <a:pt x="0" y="627888"/>
                  </a:lnTo>
                  <a:lnTo>
                    <a:pt x="10668" y="639687"/>
                  </a:lnTo>
                  <a:lnTo>
                    <a:pt x="10668" y="638556"/>
                  </a:lnTo>
                  <a:lnTo>
                    <a:pt x="13716" y="629412"/>
                  </a:lnTo>
                  <a:lnTo>
                    <a:pt x="21998" y="638556"/>
                  </a:lnTo>
                  <a:lnTo>
                    <a:pt x="100584" y="638556"/>
                  </a:lnTo>
                  <a:lnTo>
                    <a:pt x="100584" y="632460"/>
                  </a:lnTo>
                  <a:lnTo>
                    <a:pt x="106680" y="627888"/>
                  </a:lnTo>
                  <a:close/>
                </a:path>
                <a:path w="402589" h="850900">
                  <a:moveTo>
                    <a:pt x="21998" y="638556"/>
                  </a:moveTo>
                  <a:lnTo>
                    <a:pt x="13716" y="629412"/>
                  </a:lnTo>
                  <a:lnTo>
                    <a:pt x="10668" y="638556"/>
                  </a:lnTo>
                  <a:lnTo>
                    <a:pt x="21998" y="638556"/>
                  </a:lnTo>
                  <a:close/>
                </a:path>
                <a:path w="402589" h="850900">
                  <a:moveTo>
                    <a:pt x="201168" y="836359"/>
                  </a:moveTo>
                  <a:lnTo>
                    <a:pt x="21998" y="638556"/>
                  </a:lnTo>
                  <a:lnTo>
                    <a:pt x="10668" y="638556"/>
                  </a:lnTo>
                  <a:lnTo>
                    <a:pt x="10668" y="639687"/>
                  </a:lnTo>
                  <a:lnTo>
                    <a:pt x="198120" y="847020"/>
                  </a:lnTo>
                  <a:lnTo>
                    <a:pt x="198120" y="839724"/>
                  </a:lnTo>
                  <a:lnTo>
                    <a:pt x="201168" y="836359"/>
                  </a:lnTo>
                  <a:close/>
                </a:path>
                <a:path w="402589" h="850900">
                  <a:moveTo>
                    <a:pt x="301752" y="627888"/>
                  </a:moveTo>
                  <a:lnTo>
                    <a:pt x="301752" y="0"/>
                  </a:lnTo>
                  <a:lnTo>
                    <a:pt x="100584" y="0"/>
                  </a:lnTo>
                  <a:lnTo>
                    <a:pt x="100584" y="627888"/>
                  </a:lnTo>
                  <a:lnTo>
                    <a:pt x="106680" y="627888"/>
                  </a:lnTo>
                  <a:lnTo>
                    <a:pt x="106680" y="9144"/>
                  </a:lnTo>
                  <a:lnTo>
                    <a:pt x="111252" y="4572"/>
                  </a:lnTo>
                  <a:lnTo>
                    <a:pt x="111252" y="9144"/>
                  </a:lnTo>
                  <a:lnTo>
                    <a:pt x="291084" y="9144"/>
                  </a:lnTo>
                  <a:lnTo>
                    <a:pt x="291084" y="4572"/>
                  </a:lnTo>
                  <a:lnTo>
                    <a:pt x="297180" y="9144"/>
                  </a:lnTo>
                  <a:lnTo>
                    <a:pt x="297180" y="627888"/>
                  </a:lnTo>
                  <a:lnTo>
                    <a:pt x="301752" y="627888"/>
                  </a:lnTo>
                  <a:close/>
                </a:path>
                <a:path w="402589" h="850900">
                  <a:moveTo>
                    <a:pt x="111252" y="638556"/>
                  </a:moveTo>
                  <a:lnTo>
                    <a:pt x="111252" y="9144"/>
                  </a:lnTo>
                  <a:lnTo>
                    <a:pt x="106680" y="9144"/>
                  </a:lnTo>
                  <a:lnTo>
                    <a:pt x="106680" y="627888"/>
                  </a:lnTo>
                  <a:lnTo>
                    <a:pt x="100584" y="632460"/>
                  </a:lnTo>
                  <a:lnTo>
                    <a:pt x="100584" y="638556"/>
                  </a:lnTo>
                  <a:lnTo>
                    <a:pt x="111252" y="638556"/>
                  </a:lnTo>
                  <a:close/>
                </a:path>
                <a:path w="402589" h="850900">
                  <a:moveTo>
                    <a:pt x="111252" y="9144"/>
                  </a:moveTo>
                  <a:lnTo>
                    <a:pt x="111252" y="4572"/>
                  </a:lnTo>
                  <a:lnTo>
                    <a:pt x="106680" y="9144"/>
                  </a:lnTo>
                  <a:lnTo>
                    <a:pt x="111252" y="9144"/>
                  </a:lnTo>
                  <a:close/>
                </a:path>
                <a:path w="402589" h="850900">
                  <a:moveTo>
                    <a:pt x="204216" y="839724"/>
                  </a:moveTo>
                  <a:lnTo>
                    <a:pt x="201168" y="836359"/>
                  </a:lnTo>
                  <a:lnTo>
                    <a:pt x="198120" y="839724"/>
                  </a:lnTo>
                  <a:lnTo>
                    <a:pt x="204216" y="839724"/>
                  </a:lnTo>
                  <a:close/>
                </a:path>
                <a:path w="402589" h="850900">
                  <a:moveTo>
                    <a:pt x="204216" y="847020"/>
                  </a:moveTo>
                  <a:lnTo>
                    <a:pt x="204216" y="839724"/>
                  </a:lnTo>
                  <a:lnTo>
                    <a:pt x="198120" y="839724"/>
                  </a:lnTo>
                  <a:lnTo>
                    <a:pt x="198120" y="847020"/>
                  </a:lnTo>
                  <a:lnTo>
                    <a:pt x="201168" y="850392"/>
                  </a:lnTo>
                  <a:lnTo>
                    <a:pt x="204216" y="847020"/>
                  </a:lnTo>
                  <a:close/>
                </a:path>
                <a:path w="402589" h="850900">
                  <a:moveTo>
                    <a:pt x="391668" y="639687"/>
                  </a:moveTo>
                  <a:lnTo>
                    <a:pt x="391668" y="638556"/>
                  </a:lnTo>
                  <a:lnTo>
                    <a:pt x="380337" y="638556"/>
                  </a:lnTo>
                  <a:lnTo>
                    <a:pt x="201168" y="836359"/>
                  </a:lnTo>
                  <a:lnTo>
                    <a:pt x="204216" y="839724"/>
                  </a:lnTo>
                  <a:lnTo>
                    <a:pt x="204216" y="847020"/>
                  </a:lnTo>
                  <a:lnTo>
                    <a:pt x="391668" y="639687"/>
                  </a:lnTo>
                  <a:close/>
                </a:path>
                <a:path w="402589" h="850900">
                  <a:moveTo>
                    <a:pt x="297180" y="9144"/>
                  </a:moveTo>
                  <a:lnTo>
                    <a:pt x="291084" y="4572"/>
                  </a:lnTo>
                  <a:lnTo>
                    <a:pt x="291084" y="9144"/>
                  </a:lnTo>
                  <a:lnTo>
                    <a:pt x="297180" y="9144"/>
                  </a:lnTo>
                  <a:close/>
                </a:path>
                <a:path w="402589" h="850900">
                  <a:moveTo>
                    <a:pt x="301752" y="638556"/>
                  </a:moveTo>
                  <a:lnTo>
                    <a:pt x="301752" y="632460"/>
                  </a:lnTo>
                  <a:lnTo>
                    <a:pt x="297180" y="627888"/>
                  </a:lnTo>
                  <a:lnTo>
                    <a:pt x="297180" y="9144"/>
                  </a:lnTo>
                  <a:lnTo>
                    <a:pt x="291084" y="9144"/>
                  </a:lnTo>
                  <a:lnTo>
                    <a:pt x="291084" y="638556"/>
                  </a:lnTo>
                  <a:lnTo>
                    <a:pt x="301752" y="638556"/>
                  </a:lnTo>
                  <a:close/>
                </a:path>
                <a:path w="402589" h="850900">
                  <a:moveTo>
                    <a:pt x="402336" y="627888"/>
                  </a:moveTo>
                  <a:lnTo>
                    <a:pt x="297180" y="627888"/>
                  </a:lnTo>
                  <a:lnTo>
                    <a:pt x="301752" y="632460"/>
                  </a:lnTo>
                  <a:lnTo>
                    <a:pt x="301752" y="638556"/>
                  </a:lnTo>
                  <a:lnTo>
                    <a:pt x="380337" y="638556"/>
                  </a:lnTo>
                  <a:lnTo>
                    <a:pt x="388620" y="629412"/>
                  </a:lnTo>
                  <a:lnTo>
                    <a:pt x="391668" y="638556"/>
                  </a:lnTo>
                  <a:lnTo>
                    <a:pt x="391668" y="639687"/>
                  </a:lnTo>
                  <a:lnTo>
                    <a:pt x="402336" y="627888"/>
                  </a:lnTo>
                  <a:close/>
                </a:path>
                <a:path w="402589" h="850900">
                  <a:moveTo>
                    <a:pt x="391668" y="638556"/>
                  </a:moveTo>
                  <a:lnTo>
                    <a:pt x="388620" y="629412"/>
                  </a:lnTo>
                  <a:lnTo>
                    <a:pt x="380337" y="638556"/>
                  </a:lnTo>
                  <a:lnTo>
                    <a:pt x="391668" y="638556"/>
                  </a:lnTo>
                  <a:close/>
                </a:path>
              </a:pathLst>
            </a:custGeom>
            <a:solidFill>
              <a:srgbClr val="000000"/>
            </a:solidFill>
          </p:spPr>
          <p:txBody>
            <a:bodyPr wrap="square" lIns="0" tIns="0" rIns="0" bIns="0" rtlCol="0"/>
            <a:lstStyle/>
            <a:p>
              <a:endParaRPr/>
            </a:p>
          </p:txBody>
        </p:sp>
      </p:grpSp>
      <p:sp>
        <p:nvSpPr>
          <p:cNvPr id="7" name="object 7"/>
          <p:cNvSpPr txBox="1"/>
          <p:nvPr/>
        </p:nvSpPr>
        <p:spPr>
          <a:xfrm>
            <a:off x="2245482" y="4598712"/>
            <a:ext cx="3016250" cy="452120"/>
          </a:xfrm>
          <a:prstGeom prst="rect">
            <a:avLst/>
          </a:prstGeom>
        </p:spPr>
        <p:txBody>
          <a:bodyPr vert="horz" wrap="square" lIns="0" tIns="12065" rIns="0" bIns="0" rtlCol="0">
            <a:spAutoFit/>
          </a:bodyPr>
          <a:lstStyle/>
          <a:p>
            <a:pPr marL="12700">
              <a:lnSpc>
                <a:spcPct val="100000"/>
              </a:lnSpc>
              <a:spcBef>
                <a:spcPts val="95"/>
              </a:spcBef>
            </a:pPr>
            <a:r>
              <a:rPr sz="2800" spc="-5" dirty="0">
                <a:latin typeface="Arial"/>
                <a:cs typeface="Arial"/>
              </a:rPr>
              <a:t>Soluzioni</a:t>
            </a:r>
            <a:r>
              <a:rPr sz="2800" spc="-10" dirty="0">
                <a:latin typeface="Arial"/>
                <a:cs typeface="Arial"/>
              </a:rPr>
              <a:t> </a:t>
            </a:r>
            <a:r>
              <a:rPr sz="2800" spc="-5" dirty="0">
                <a:latin typeface="Arial"/>
                <a:cs typeface="Arial"/>
              </a:rPr>
              <a:t>estrattive</a:t>
            </a:r>
            <a:endParaRPr sz="2800" dirty="0">
              <a:latin typeface="Arial"/>
              <a:cs typeface="Arial"/>
            </a:endParaRPr>
          </a:p>
        </p:txBody>
      </p:sp>
      <p:pic>
        <p:nvPicPr>
          <p:cNvPr id="8" name="Picture 2" descr="CHIMICA - Tecniche di Separazione by sampaolesi"/>
          <p:cNvPicPr>
            <a:picLocks noChangeAspect="1" noChangeArrowheads="1"/>
          </p:cNvPicPr>
          <p:nvPr/>
        </p:nvPicPr>
        <p:blipFill rotWithShape="1">
          <a:blip r:embed="rId2">
            <a:extLst>
              <a:ext uri="{28A0092B-C50C-407E-A947-70E740481C1C}">
                <a14:useLocalDpi xmlns:a14="http://schemas.microsoft.com/office/drawing/2010/main" val="0"/>
              </a:ext>
            </a:extLst>
          </a:blip>
          <a:srcRect b="8782"/>
          <a:stretch/>
        </p:blipFill>
        <p:spPr bwMode="auto">
          <a:xfrm>
            <a:off x="6859937" y="3228723"/>
            <a:ext cx="4627754" cy="3166016"/>
          </a:xfrm>
          <a:prstGeom prst="rect">
            <a:avLst/>
          </a:prstGeom>
          <a:noFill/>
          <a:extLst>
            <a:ext uri="{909E8E84-426E-40DD-AFC4-6F175D3DCCD1}">
              <a14:hiddenFill xmlns:a14="http://schemas.microsoft.com/office/drawing/2010/main">
                <a:solidFill>
                  <a:srgbClr val="FFFFFF"/>
                </a:solidFill>
              </a14:hiddenFill>
            </a:ext>
          </a:extLst>
        </p:spPr>
      </p:pic>
      <p:sp>
        <p:nvSpPr>
          <p:cNvPr id="9" name="Segnaposto piè di pagina 8">
            <a:extLst>
              <a:ext uri="{FF2B5EF4-FFF2-40B4-BE49-F238E27FC236}">
                <a16:creationId xmlns:a16="http://schemas.microsoft.com/office/drawing/2014/main" id="{903E85A9-355A-1136-E9F1-B49033087697}"/>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28051311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1280890"/>
          </a:xfrm>
        </p:spPr>
        <p:txBody>
          <a:bodyPr/>
          <a:lstStyle/>
          <a:p>
            <a:pPr algn="ctr"/>
            <a:r>
              <a:rPr lang="de-DE" b="1" dirty="0" err="1"/>
              <a:t>Idromele</a:t>
            </a:r>
            <a:r>
              <a:rPr lang="de-DE" b="1" dirty="0"/>
              <a:t> </a:t>
            </a:r>
            <a:r>
              <a:rPr lang="de-DE" b="1" dirty="0" err="1"/>
              <a:t>Metheglin</a:t>
            </a:r>
            <a:r>
              <a:rPr lang="de-DE" b="1" dirty="0"/>
              <a:t> </a:t>
            </a:r>
            <a:r>
              <a:rPr lang="de-DE" dirty="0" err="1"/>
              <a:t>simili</a:t>
            </a:r>
            <a:r>
              <a:rPr lang="de-DE" dirty="0"/>
              <a:t> </a:t>
            </a:r>
            <a:r>
              <a:rPr lang="de-DE" dirty="0" err="1"/>
              <a:t>agli</a:t>
            </a:r>
            <a:r>
              <a:rPr lang="de-DE" dirty="0"/>
              <a:t> </a:t>
            </a:r>
            <a:r>
              <a:rPr lang="de-DE" dirty="0" err="1"/>
              <a:t>Enoliti</a:t>
            </a:r>
            <a:r>
              <a:rPr lang="de-DE" dirty="0"/>
              <a:t>:</a:t>
            </a:r>
            <a:endParaRPr lang="it-IT" dirty="0"/>
          </a:p>
        </p:txBody>
      </p:sp>
      <p:sp>
        <p:nvSpPr>
          <p:cNvPr id="4" name="Segnaposto contenuto 2"/>
          <p:cNvSpPr>
            <a:spLocks noGrp="1"/>
          </p:cNvSpPr>
          <p:nvPr>
            <p:ph idx="1"/>
          </p:nvPr>
        </p:nvSpPr>
        <p:spPr>
          <a:xfrm>
            <a:off x="281447" y="1950666"/>
            <a:ext cx="12028540" cy="3653096"/>
          </a:xfrm>
        </p:spPr>
        <p:txBody>
          <a:bodyPr>
            <a:normAutofit/>
          </a:bodyPr>
          <a:lstStyle/>
          <a:p>
            <a:pPr marL="0" indent="0">
              <a:buNone/>
            </a:pPr>
            <a:r>
              <a:rPr lang="it-IT" dirty="0"/>
              <a:t>Essi possono essere </a:t>
            </a:r>
          </a:p>
          <a:p>
            <a:r>
              <a:rPr lang="it-IT" b="1" dirty="0"/>
              <a:t>semplici </a:t>
            </a:r>
            <a:r>
              <a:rPr lang="it-IT" dirty="0"/>
              <a:t>se viene estratta una sola droga</a:t>
            </a:r>
            <a:endParaRPr lang="it-IT" b="1" dirty="0"/>
          </a:p>
          <a:p>
            <a:r>
              <a:rPr lang="it-IT" b="1" dirty="0"/>
              <a:t>composti </a:t>
            </a:r>
            <a:r>
              <a:rPr lang="it-IT" dirty="0"/>
              <a:t>se vengono estratte più droghe opportunamente associate. </a:t>
            </a:r>
          </a:p>
          <a:p>
            <a:pPr marL="0" indent="0">
              <a:buNone/>
            </a:pPr>
            <a:endParaRPr lang="it-IT" dirty="0"/>
          </a:p>
          <a:p>
            <a:pPr marL="0" indent="0">
              <a:buNone/>
            </a:pPr>
            <a:r>
              <a:rPr lang="it-IT" dirty="0"/>
              <a:t>Due sono i metodi usati per la loro preparazione, ma fra di essi è da preferire sicuramente il primo: </a:t>
            </a:r>
          </a:p>
          <a:p>
            <a:endParaRPr lang="it-IT" dirty="0"/>
          </a:p>
          <a:p>
            <a:r>
              <a:rPr lang="it-IT" dirty="0"/>
              <a:t>1)</a:t>
            </a:r>
            <a:r>
              <a:rPr lang="it-IT" b="1" dirty="0"/>
              <a:t>MACERAZIONE</a:t>
            </a:r>
            <a:r>
              <a:rPr lang="it-IT" dirty="0"/>
              <a:t> a temperatura ambiente. </a:t>
            </a:r>
          </a:p>
          <a:p>
            <a:r>
              <a:rPr lang="it-IT" dirty="0"/>
              <a:t>2)</a:t>
            </a:r>
            <a:r>
              <a:rPr lang="it-IT" b="1" dirty="0"/>
              <a:t>DILUIZIONE</a:t>
            </a:r>
            <a:r>
              <a:rPr lang="it-IT" dirty="0"/>
              <a:t> di un Estratto Fluido. </a:t>
            </a:r>
          </a:p>
          <a:p>
            <a:pPr marL="0" indent="0">
              <a:buNone/>
            </a:pPr>
            <a:endParaRPr lang="it-IT" dirty="0"/>
          </a:p>
        </p:txBody>
      </p:sp>
      <p:sp>
        <p:nvSpPr>
          <p:cNvPr id="3" name="Segnaposto piè di pagina 2">
            <a:extLst>
              <a:ext uri="{FF2B5EF4-FFF2-40B4-BE49-F238E27FC236}">
                <a16:creationId xmlns:a16="http://schemas.microsoft.com/office/drawing/2014/main" id="{DDBB4B3E-AC99-299E-3E6D-1A0B6728EF26}"/>
              </a:ext>
            </a:extLst>
          </p:cNvPr>
          <p:cNvSpPr>
            <a:spLocks noGrp="1"/>
          </p:cNvSpPr>
          <p:nvPr>
            <p:ph type="ftr" sz="quarter" idx="11"/>
          </p:nvPr>
        </p:nvSpPr>
        <p:spPr>
          <a:xfrm>
            <a:off x="0" y="6492875"/>
            <a:ext cx="7619999" cy="365125"/>
          </a:xfrm>
        </p:spPr>
        <p:txBody>
          <a:bodyPr/>
          <a:lstStyle/>
          <a:p>
            <a:r>
              <a:rPr lang="it-IT" dirty="0"/>
              <a:t>Idromele a cura di Rosario Sica</a:t>
            </a:r>
            <a:endParaRPr lang="en-US" dirty="0"/>
          </a:p>
        </p:txBody>
      </p:sp>
      <p:sp>
        <p:nvSpPr>
          <p:cNvPr id="6" name="CasellaDiTesto 5">
            <a:extLst>
              <a:ext uri="{FF2B5EF4-FFF2-40B4-BE49-F238E27FC236}">
                <a16:creationId xmlns:a16="http://schemas.microsoft.com/office/drawing/2014/main" id="{2CF4E4C5-6EC1-C4C3-A10F-72BD013C5155}"/>
              </a:ext>
            </a:extLst>
          </p:cNvPr>
          <p:cNvSpPr txBox="1"/>
          <p:nvPr/>
        </p:nvSpPr>
        <p:spPr>
          <a:xfrm>
            <a:off x="894735" y="935459"/>
            <a:ext cx="10402529" cy="923330"/>
          </a:xfrm>
          <a:prstGeom prst="rect">
            <a:avLst/>
          </a:prstGeom>
          <a:noFill/>
        </p:spPr>
        <p:txBody>
          <a:bodyPr wrap="square">
            <a:spAutoFit/>
          </a:bodyPr>
          <a:lstStyle/>
          <a:p>
            <a:pPr algn="ctr"/>
            <a:r>
              <a:rPr lang="it-IT" b="1" dirty="0">
                <a:solidFill>
                  <a:srgbClr val="FF0000"/>
                </a:solidFill>
              </a:rPr>
              <a:t>Gli enoliti</a:t>
            </a:r>
            <a:r>
              <a:rPr lang="it-IT" dirty="0"/>
              <a:t>, detti anche tinture vinose o </a:t>
            </a:r>
            <a:r>
              <a:rPr lang="it-IT" b="1" dirty="0"/>
              <a:t>vini medicinali</a:t>
            </a:r>
            <a:r>
              <a:rPr lang="it-IT" dirty="0"/>
              <a:t>, sono soluzioni idroalcoliche di fitocomplessi di piante medicinali, ottenute per l’azione solvente di un opportuno vino su una droga </a:t>
            </a:r>
          </a:p>
        </p:txBody>
      </p:sp>
      <p:sp>
        <p:nvSpPr>
          <p:cNvPr id="8" name="CasellaDiTesto 7">
            <a:extLst>
              <a:ext uri="{FF2B5EF4-FFF2-40B4-BE49-F238E27FC236}">
                <a16:creationId xmlns:a16="http://schemas.microsoft.com/office/drawing/2014/main" id="{16E3A7B4-32CB-CCD4-2DCC-10496B14BAC9}"/>
              </a:ext>
            </a:extLst>
          </p:cNvPr>
          <p:cNvSpPr txBox="1"/>
          <p:nvPr/>
        </p:nvSpPr>
        <p:spPr>
          <a:xfrm>
            <a:off x="5230761" y="5569545"/>
            <a:ext cx="6597445" cy="1200329"/>
          </a:xfrm>
          <a:prstGeom prst="rect">
            <a:avLst/>
          </a:prstGeom>
          <a:noFill/>
        </p:spPr>
        <p:txBody>
          <a:bodyPr wrap="square">
            <a:spAutoFit/>
          </a:bodyPr>
          <a:lstStyle/>
          <a:p>
            <a:r>
              <a:rPr lang="it-IT" dirty="0"/>
              <a:t>Per ottenere una corretta macerazione occorre tenere in considerazione tre parametri: </a:t>
            </a:r>
          </a:p>
          <a:p>
            <a:r>
              <a:rPr lang="it-IT" b="1" dirty="0"/>
              <a:t>scelta del corretto vino, scelta della droga, rapporto Droga / Solvente</a:t>
            </a:r>
            <a:endParaRPr lang="it-IT" dirty="0"/>
          </a:p>
        </p:txBody>
      </p:sp>
    </p:spTree>
    <p:extLst>
      <p:ext uri="{BB962C8B-B14F-4D97-AF65-F5344CB8AC3E}">
        <p14:creationId xmlns:p14="http://schemas.microsoft.com/office/powerpoint/2010/main" val="566173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2"/>
          <p:cNvSpPr txBox="1"/>
          <p:nvPr/>
        </p:nvSpPr>
        <p:spPr>
          <a:xfrm>
            <a:off x="2352675" y="857759"/>
            <a:ext cx="2917190" cy="466153"/>
          </a:xfrm>
          <a:prstGeom prst="rect">
            <a:avLst/>
          </a:prstGeom>
          <a:ln w="3175">
            <a:solidFill>
              <a:srgbClr val="000000"/>
            </a:solidFill>
          </a:ln>
        </p:spPr>
        <p:txBody>
          <a:bodyPr vert="horz" wrap="square" lIns="0" tIns="34925" rIns="0" bIns="0" rtlCol="0">
            <a:spAutoFit/>
          </a:bodyPr>
          <a:lstStyle/>
          <a:p>
            <a:pPr marL="369570">
              <a:lnSpc>
                <a:spcPct val="100000"/>
              </a:lnSpc>
              <a:spcBef>
                <a:spcPts val="275"/>
              </a:spcBef>
            </a:pPr>
            <a:r>
              <a:rPr sz="2800" b="1" spc="-10" dirty="0">
                <a:solidFill>
                  <a:srgbClr val="0070C0"/>
                </a:solidFill>
                <a:latin typeface="Arial"/>
                <a:cs typeface="Arial"/>
              </a:rPr>
              <a:t>Droga</a:t>
            </a:r>
            <a:r>
              <a:rPr sz="2800" b="1" spc="15" dirty="0">
                <a:solidFill>
                  <a:srgbClr val="0070C0"/>
                </a:solidFill>
                <a:latin typeface="Arial"/>
                <a:cs typeface="Arial"/>
              </a:rPr>
              <a:t> </a:t>
            </a:r>
            <a:r>
              <a:rPr sz="2800" b="1" spc="-5" dirty="0">
                <a:solidFill>
                  <a:srgbClr val="0070C0"/>
                </a:solidFill>
                <a:latin typeface="Arial"/>
                <a:cs typeface="Arial"/>
              </a:rPr>
              <a:t>fresca</a:t>
            </a:r>
            <a:endParaRPr sz="2800" dirty="0">
              <a:solidFill>
                <a:srgbClr val="0070C0"/>
              </a:solidFill>
              <a:latin typeface="Arial"/>
              <a:cs typeface="Arial"/>
            </a:endParaRPr>
          </a:p>
        </p:txBody>
      </p:sp>
      <p:sp>
        <p:nvSpPr>
          <p:cNvPr id="5" name="object 3"/>
          <p:cNvSpPr txBox="1"/>
          <p:nvPr/>
        </p:nvSpPr>
        <p:spPr>
          <a:xfrm>
            <a:off x="2999231" y="2554223"/>
            <a:ext cx="1553845" cy="330835"/>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0070C0"/>
                </a:solidFill>
                <a:latin typeface="Arial"/>
                <a:cs typeface="Arial"/>
              </a:rPr>
              <a:t>M</a:t>
            </a:r>
            <a:r>
              <a:rPr sz="2000" b="1" dirty="0">
                <a:solidFill>
                  <a:srgbClr val="0070C0"/>
                </a:solidFill>
                <a:latin typeface="Arial"/>
                <a:cs typeface="Arial"/>
              </a:rPr>
              <a:t>ace</a:t>
            </a:r>
            <a:r>
              <a:rPr sz="2000" b="1" spc="-5" dirty="0">
                <a:solidFill>
                  <a:srgbClr val="0070C0"/>
                </a:solidFill>
                <a:latin typeface="Arial"/>
                <a:cs typeface="Arial"/>
              </a:rPr>
              <a:t>r</a:t>
            </a:r>
            <a:r>
              <a:rPr sz="2000" b="1" dirty="0">
                <a:solidFill>
                  <a:srgbClr val="0070C0"/>
                </a:solidFill>
                <a:latin typeface="Arial"/>
                <a:cs typeface="Arial"/>
              </a:rPr>
              <a:t>a</a:t>
            </a:r>
            <a:r>
              <a:rPr sz="2000" b="1" spc="5" dirty="0">
                <a:solidFill>
                  <a:srgbClr val="0070C0"/>
                </a:solidFill>
                <a:latin typeface="Arial"/>
                <a:cs typeface="Arial"/>
              </a:rPr>
              <a:t>z</a:t>
            </a:r>
            <a:r>
              <a:rPr sz="2000" b="1" spc="-5" dirty="0">
                <a:solidFill>
                  <a:srgbClr val="0070C0"/>
                </a:solidFill>
                <a:latin typeface="Arial"/>
                <a:cs typeface="Arial"/>
              </a:rPr>
              <a:t>i</a:t>
            </a:r>
            <a:r>
              <a:rPr sz="2000" b="1" dirty="0">
                <a:solidFill>
                  <a:srgbClr val="0070C0"/>
                </a:solidFill>
                <a:latin typeface="Arial"/>
                <a:cs typeface="Arial"/>
              </a:rPr>
              <a:t>one</a:t>
            </a:r>
            <a:endParaRPr sz="2000" dirty="0">
              <a:solidFill>
                <a:srgbClr val="0070C0"/>
              </a:solidFill>
              <a:latin typeface="Arial"/>
              <a:cs typeface="Arial"/>
            </a:endParaRPr>
          </a:p>
        </p:txBody>
      </p:sp>
      <p:sp>
        <p:nvSpPr>
          <p:cNvPr id="6" name="object 4"/>
          <p:cNvSpPr txBox="1"/>
          <p:nvPr/>
        </p:nvSpPr>
        <p:spPr>
          <a:xfrm>
            <a:off x="4285180" y="3720942"/>
            <a:ext cx="1713230" cy="830356"/>
          </a:xfrm>
          <a:prstGeom prst="rect">
            <a:avLst/>
          </a:prstGeom>
        </p:spPr>
        <p:txBody>
          <a:bodyPr vert="horz" wrap="square" lIns="0" tIns="47625" rIns="0" bIns="0" rtlCol="0">
            <a:spAutoFit/>
          </a:bodyPr>
          <a:lstStyle/>
          <a:p>
            <a:pPr marL="629920" marR="5080" indent="-417830">
              <a:lnSpc>
                <a:spcPts val="2160"/>
              </a:lnSpc>
              <a:spcBef>
                <a:spcPts val="375"/>
              </a:spcBef>
            </a:pPr>
            <a:r>
              <a:rPr sz="2000" spc="-15" dirty="0">
                <a:solidFill>
                  <a:srgbClr val="0070C0"/>
                </a:solidFill>
                <a:latin typeface="Arial"/>
                <a:cs typeface="Arial"/>
              </a:rPr>
              <a:t>Tinture</a:t>
            </a:r>
            <a:r>
              <a:rPr sz="2000" spc="-90" dirty="0">
                <a:solidFill>
                  <a:srgbClr val="0070C0"/>
                </a:solidFill>
                <a:latin typeface="Arial"/>
                <a:cs typeface="Arial"/>
              </a:rPr>
              <a:t> </a:t>
            </a:r>
            <a:r>
              <a:rPr sz="2000" dirty="0" err="1">
                <a:solidFill>
                  <a:srgbClr val="0070C0"/>
                </a:solidFill>
                <a:latin typeface="Arial"/>
                <a:cs typeface="Arial"/>
              </a:rPr>
              <a:t>madri</a:t>
            </a:r>
            <a:r>
              <a:rPr sz="2000" dirty="0">
                <a:solidFill>
                  <a:srgbClr val="0070C0"/>
                </a:solidFill>
                <a:latin typeface="Arial"/>
                <a:cs typeface="Arial"/>
              </a:rPr>
              <a:t>  </a:t>
            </a:r>
          </a:p>
          <a:p>
            <a:pPr marL="12700">
              <a:lnSpc>
                <a:spcPct val="100000"/>
              </a:lnSpc>
              <a:spcBef>
                <a:spcPts val="1540"/>
              </a:spcBef>
            </a:pPr>
            <a:endParaRPr sz="2000" dirty="0">
              <a:solidFill>
                <a:srgbClr val="0070C0"/>
              </a:solidFill>
              <a:latin typeface="Arial"/>
              <a:cs typeface="Arial"/>
            </a:endParaRPr>
          </a:p>
        </p:txBody>
      </p:sp>
      <p:sp>
        <p:nvSpPr>
          <p:cNvPr id="7" name="object 5"/>
          <p:cNvSpPr txBox="1"/>
          <p:nvPr/>
        </p:nvSpPr>
        <p:spPr>
          <a:xfrm>
            <a:off x="1969007" y="4643627"/>
            <a:ext cx="901065" cy="574040"/>
          </a:xfrm>
          <a:prstGeom prst="rect">
            <a:avLst/>
          </a:prstGeom>
        </p:spPr>
        <p:txBody>
          <a:bodyPr vert="horz" wrap="square" lIns="0" tIns="12700" rIns="0" bIns="0" rtlCol="0">
            <a:spAutoFit/>
          </a:bodyPr>
          <a:lstStyle/>
          <a:p>
            <a:pPr marL="83820" marR="5080" indent="-71755">
              <a:lnSpc>
                <a:spcPct val="100000"/>
              </a:lnSpc>
              <a:spcBef>
                <a:spcPts val="100"/>
              </a:spcBef>
            </a:pPr>
            <a:r>
              <a:rPr sz="1800" dirty="0">
                <a:latin typeface="Arial"/>
                <a:cs typeface="Arial"/>
              </a:rPr>
              <a:t>M</a:t>
            </a:r>
            <a:r>
              <a:rPr sz="1800" spc="-10" dirty="0">
                <a:latin typeface="Arial"/>
                <a:cs typeface="Arial"/>
              </a:rPr>
              <a:t>a</a:t>
            </a:r>
            <a:r>
              <a:rPr sz="1800" dirty="0">
                <a:latin typeface="Arial"/>
                <a:cs typeface="Arial"/>
              </a:rPr>
              <a:t>c</a:t>
            </a:r>
            <a:r>
              <a:rPr sz="1800" spc="-10" dirty="0">
                <a:latin typeface="Arial"/>
                <a:cs typeface="Arial"/>
              </a:rPr>
              <a:t>e</a:t>
            </a:r>
            <a:r>
              <a:rPr sz="1800" dirty="0">
                <a:latin typeface="Arial"/>
                <a:cs typeface="Arial"/>
              </a:rPr>
              <a:t>r</a:t>
            </a:r>
            <a:r>
              <a:rPr sz="1800" spc="-10" dirty="0">
                <a:latin typeface="Arial"/>
                <a:cs typeface="Arial"/>
              </a:rPr>
              <a:t>a</a:t>
            </a:r>
            <a:r>
              <a:rPr sz="1800" dirty="0">
                <a:latin typeface="Arial"/>
                <a:cs typeface="Arial"/>
              </a:rPr>
              <a:t>ti  </a:t>
            </a:r>
            <a:r>
              <a:rPr sz="1800" spc="-5" dirty="0">
                <a:latin typeface="Arial"/>
                <a:cs typeface="Arial"/>
              </a:rPr>
              <a:t>glicolici</a:t>
            </a:r>
            <a:endParaRPr sz="1800">
              <a:latin typeface="Arial"/>
              <a:cs typeface="Arial"/>
            </a:endParaRPr>
          </a:p>
        </p:txBody>
      </p:sp>
      <p:sp>
        <p:nvSpPr>
          <p:cNvPr id="8" name="object 6"/>
          <p:cNvSpPr txBox="1"/>
          <p:nvPr/>
        </p:nvSpPr>
        <p:spPr>
          <a:xfrm>
            <a:off x="3125720" y="4651246"/>
            <a:ext cx="901065" cy="574040"/>
          </a:xfrm>
          <a:prstGeom prst="rect">
            <a:avLst/>
          </a:prstGeom>
        </p:spPr>
        <p:txBody>
          <a:bodyPr vert="horz" wrap="square" lIns="0" tIns="12700" rIns="0" bIns="0" rtlCol="0">
            <a:spAutoFit/>
          </a:bodyPr>
          <a:lstStyle/>
          <a:p>
            <a:pPr marL="70485" marR="5080" indent="-58419">
              <a:lnSpc>
                <a:spcPct val="100000"/>
              </a:lnSpc>
              <a:spcBef>
                <a:spcPts val="100"/>
              </a:spcBef>
            </a:pPr>
            <a:r>
              <a:rPr sz="1800" dirty="0">
                <a:latin typeface="Arial"/>
                <a:cs typeface="Arial"/>
              </a:rPr>
              <a:t>M</a:t>
            </a:r>
            <a:r>
              <a:rPr sz="1800" spc="-10" dirty="0">
                <a:latin typeface="Arial"/>
                <a:cs typeface="Arial"/>
              </a:rPr>
              <a:t>a</a:t>
            </a:r>
            <a:r>
              <a:rPr sz="1800" dirty="0">
                <a:latin typeface="Arial"/>
                <a:cs typeface="Arial"/>
              </a:rPr>
              <a:t>c</a:t>
            </a:r>
            <a:r>
              <a:rPr sz="1800" spc="-10" dirty="0">
                <a:latin typeface="Arial"/>
                <a:cs typeface="Arial"/>
              </a:rPr>
              <a:t>e</a:t>
            </a:r>
            <a:r>
              <a:rPr sz="1800" dirty="0">
                <a:latin typeface="Arial"/>
                <a:cs typeface="Arial"/>
              </a:rPr>
              <a:t>r</a:t>
            </a:r>
            <a:r>
              <a:rPr sz="1800" spc="-10" dirty="0">
                <a:latin typeface="Arial"/>
                <a:cs typeface="Arial"/>
              </a:rPr>
              <a:t>a</a:t>
            </a:r>
            <a:r>
              <a:rPr sz="1800" dirty="0">
                <a:latin typeface="Arial"/>
                <a:cs typeface="Arial"/>
              </a:rPr>
              <a:t>ti  </a:t>
            </a:r>
            <a:r>
              <a:rPr sz="1800" spc="-5" dirty="0">
                <a:latin typeface="Arial"/>
                <a:cs typeface="Arial"/>
              </a:rPr>
              <a:t>glicerici</a:t>
            </a:r>
            <a:endParaRPr sz="1800">
              <a:latin typeface="Arial"/>
              <a:cs typeface="Arial"/>
            </a:endParaRPr>
          </a:p>
        </p:txBody>
      </p:sp>
      <p:sp>
        <p:nvSpPr>
          <p:cNvPr id="9" name="object 7"/>
          <p:cNvSpPr txBox="1"/>
          <p:nvPr/>
        </p:nvSpPr>
        <p:spPr>
          <a:xfrm>
            <a:off x="2146299" y="6205038"/>
            <a:ext cx="2042160" cy="391160"/>
          </a:xfrm>
          <a:prstGeom prst="rect">
            <a:avLst/>
          </a:prstGeom>
        </p:spPr>
        <p:txBody>
          <a:bodyPr vert="horz" wrap="square" lIns="0" tIns="12700" rIns="0" bIns="0" rtlCol="0">
            <a:spAutoFit/>
          </a:bodyPr>
          <a:lstStyle/>
          <a:p>
            <a:pPr marL="12700">
              <a:lnSpc>
                <a:spcPct val="100000"/>
              </a:lnSpc>
              <a:spcBef>
                <a:spcPts val="100"/>
              </a:spcBef>
            </a:pPr>
            <a:r>
              <a:rPr sz="2400" spc="-5" dirty="0">
                <a:latin typeface="Arial"/>
                <a:cs typeface="Arial"/>
              </a:rPr>
              <a:t>Gemmoterapia</a:t>
            </a:r>
            <a:endParaRPr sz="2400" dirty="0">
              <a:latin typeface="Arial"/>
              <a:cs typeface="Arial"/>
            </a:endParaRPr>
          </a:p>
        </p:txBody>
      </p:sp>
      <p:sp>
        <p:nvSpPr>
          <p:cNvPr id="10" name="object 8"/>
          <p:cNvSpPr txBox="1"/>
          <p:nvPr/>
        </p:nvSpPr>
        <p:spPr>
          <a:xfrm>
            <a:off x="7479786" y="830580"/>
            <a:ext cx="2143125" cy="452120"/>
          </a:xfrm>
          <a:prstGeom prst="rect">
            <a:avLst/>
          </a:prstGeom>
        </p:spPr>
        <p:txBody>
          <a:bodyPr vert="horz" wrap="square" lIns="0" tIns="12065" rIns="0" bIns="0" rtlCol="0">
            <a:spAutoFit/>
          </a:bodyPr>
          <a:lstStyle/>
          <a:p>
            <a:pPr marL="12700">
              <a:lnSpc>
                <a:spcPct val="100000"/>
              </a:lnSpc>
              <a:spcBef>
                <a:spcPts val="95"/>
              </a:spcBef>
            </a:pPr>
            <a:r>
              <a:rPr sz="2800" b="1" spc="-10" dirty="0">
                <a:solidFill>
                  <a:srgbClr val="FF0000"/>
                </a:solidFill>
                <a:latin typeface="Arial"/>
                <a:cs typeface="Arial"/>
              </a:rPr>
              <a:t>Droga</a:t>
            </a:r>
            <a:r>
              <a:rPr sz="2800" b="1" spc="-25" dirty="0">
                <a:solidFill>
                  <a:srgbClr val="FF0000"/>
                </a:solidFill>
                <a:latin typeface="Arial"/>
                <a:cs typeface="Arial"/>
              </a:rPr>
              <a:t> </a:t>
            </a:r>
            <a:r>
              <a:rPr sz="2800" b="1" spc="-5" dirty="0">
                <a:solidFill>
                  <a:srgbClr val="FF0000"/>
                </a:solidFill>
                <a:latin typeface="Arial"/>
                <a:cs typeface="Arial"/>
              </a:rPr>
              <a:t>secca</a:t>
            </a:r>
            <a:endParaRPr sz="2800" dirty="0">
              <a:solidFill>
                <a:srgbClr val="FF0000"/>
              </a:solidFill>
              <a:latin typeface="Arial"/>
              <a:cs typeface="Arial"/>
            </a:endParaRPr>
          </a:p>
        </p:txBody>
      </p:sp>
      <p:sp>
        <p:nvSpPr>
          <p:cNvPr id="11" name="object 9"/>
          <p:cNvSpPr txBox="1"/>
          <p:nvPr/>
        </p:nvSpPr>
        <p:spPr>
          <a:xfrm>
            <a:off x="6384031" y="2372361"/>
            <a:ext cx="1595120" cy="359778"/>
          </a:xfrm>
          <a:prstGeom prst="rect">
            <a:avLst/>
          </a:prstGeom>
        </p:spPr>
        <p:txBody>
          <a:bodyPr vert="horz" wrap="square" lIns="0" tIns="12700" rIns="0" bIns="0" rtlCol="0">
            <a:spAutoFit/>
          </a:bodyPr>
          <a:lstStyle/>
          <a:p>
            <a:pPr marL="12700" marR="5080">
              <a:lnSpc>
                <a:spcPct val="125499"/>
              </a:lnSpc>
              <a:spcBef>
                <a:spcPts val="100"/>
              </a:spcBef>
            </a:pPr>
            <a:r>
              <a:rPr sz="2000" b="1" dirty="0" err="1">
                <a:solidFill>
                  <a:srgbClr val="FF0000"/>
                </a:solidFill>
                <a:latin typeface="Arial"/>
                <a:cs typeface="Arial"/>
              </a:rPr>
              <a:t>Macerazione</a:t>
            </a:r>
            <a:endParaRPr sz="2000" dirty="0">
              <a:solidFill>
                <a:srgbClr val="FF0000"/>
              </a:solidFill>
              <a:latin typeface="Arial"/>
              <a:cs typeface="Arial"/>
            </a:endParaRPr>
          </a:p>
        </p:txBody>
      </p:sp>
      <p:sp>
        <p:nvSpPr>
          <p:cNvPr id="12" name="object 10"/>
          <p:cNvSpPr txBox="1"/>
          <p:nvPr/>
        </p:nvSpPr>
        <p:spPr>
          <a:xfrm>
            <a:off x="8407902" y="2375001"/>
            <a:ext cx="1327150" cy="717569"/>
          </a:xfrm>
          <a:prstGeom prst="rect">
            <a:avLst/>
          </a:prstGeom>
        </p:spPr>
        <p:txBody>
          <a:bodyPr vert="horz" wrap="square" lIns="0" tIns="12700" rIns="0" bIns="0" rtlCol="0">
            <a:spAutoFit/>
          </a:bodyPr>
          <a:lstStyle/>
          <a:p>
            <a:pPr marL="12700" marR="5080">
              <a:lnSpc>
                <a:spcPct val="120000"/>
              </a:lnSpc>
              <a:spcBef>
                <a:spcPts val="100"/>
              </a:spcBef>
            </a:pPr>
            <a:r>
              <a:rPr sz="2000" b="1" dirty="0" err="1">
                <a:latin typeface="Arial"/>
                <a:cs typeface="Arial"/>
              </a:rPr>
              <a:t>Infusione</a:t>
            </a:r>
            <a:r>
              <a:rPr sz="2000" b="1" dirty="0">
                <a:latin typeface="Arial"/>
                <a:cs typeface="Arial"/>
              </a:rPr>
              <a:t>  Decozione</a:t>
            </a:r>
            <a:endParaRPr sz="2000" dirty="0">
              <a:latin typeface="Arial"/>
              <a:cs typeface="Arial"/>
            </a:endParaRPr>
          </a:p>
        </p:txBody>
      </p:sp>
      <p:sp>
        <p:nvSpPr>
          <p:cNvPr id="13" name="object 11"/>
          <p:cNvSpPr txBox="1"/>
          <p:nvPr/>
        </p:nvSpPr>
        <p:spPr>
          <a:xfrm>
            <a:off x="10009514" y="2221992"/>
            <a:ext cx="913130" cy="1397000"/>
          </a:xfrm>
          <a:prstGeom prst="rect">
            <a:avLst/>
          </a:prstGeom>
        </p:spPr>
        <p:txBody>
          <a:bodyPr vert="horz" wrap="square" lIns="0" tIns="12700" rIns="0" bIns="0" rtlCol="0">
            <a:spAutoFit/>
          </a:bodyPr>
          <a:lstStyle/>
          <a:p>
            <a:pPr marL="12700" marR="5080">
              <a:lnSpc>
                <a:spcPct val="100000"/>
              </a:lnSpc>
              <a:spcBef>
                <a:spcPts val="100"/>
              </a:spcBef>
            </a:pPr>
            <a:r>
              <a:rPr sz="1800" spc="-15" dirty="0">
                <a:latin typeface="Arial"/>
                <a:cs typeface="Arial"/>
              </a:rPr>
              <a:t>Tisane  </a:t>
            </a:r>
            <a:r>
              <a:rPr sz="1800" spc="-5" dirty="0">
                <a:latin typeface="Arial"/>
                <a:cs typeface="Arial"/>
              </a:rPr>
              <a:t>Infusi  Decotti  </a:t>
            </a:r>
            <a:r>
              <a:rPr sz="1800" spc="-10" dirty="0">
                <a:latin typeface="Arial"/>
                <a:cs typeface="Arial"/>
              </a:rPr>
              <a:t>Pozioni  </a:t>
            </a:r>
            <a:r>
              <a:rPr sz="1800" dirty="0">
                <a:latin typeface="Arial"/>
                <a:cs typeface="Arial"/>
              </a:rPr>
              <a:t>A</a:t>
            </a:r>
            <a:r>
              <a:rPr sz="1800" spc="-10" dirty="0">
                <a:latin typeface="Arial"/>
                <a:cs typeface="Arial"/>
              </a:rPr>
              <a:t>po</a:t>
            </a:r>
            <a:r>
              <a:rPr sz="1800" dirty="0">
                <a:latin typeface="Arial"/>
                <a:cs typeface="Arial"/>
              </a:rPr>
              <a:t>z</a:t>
            </a:r>
            <a:r>
              <a:rPr sz="1800" spc="-10" dirty="0">
                <a:latin typeface="Arial"/>
                <a:cs typeface="Arial"/>
              </a:rPr>
              <a:t>e</a:t>
            </a:r>
            <a:r>
              <a:rPr sz="1800" dirty="0">
                <a:latin typeface="Arial"/>
                <a:cs typeface="Arial"/>
              </a:rPr>
              <a:t>mi</a:t>
            </a:r>
            <a:endParaRPr sz="1800">
              <a:latin typeface="Arial"/>
              <a:cs typeface="Arial"/>
            </a:endParaRPr>
          </a:p>
        </p:txBody>
      </p:sp>
      <p:sp>
        <p:nvSpPr>
          <p:cNvPr id="14" name="object 12"/>
          <p:cNvSpPr/>
          <p:nvPr/>
        </p:nvSpPr>
        <p:spPr>
          <a:xfrm>
            <a:off x="9626092" y="2380997"/>
            <a:ext cx="315595" cy="1237615"/>
          </a:xfrm>
          <a:custGeom>
            <a:avLst/>
            <a:gdLst/>
            <a:ahLst/>
            <a:cxnLst/>
            <a:rect l="l" t="t" r="r" b="b"/>
            <a:pathLst>
              <a:path w="315595" h="1237614">
                <a:moveTo>
                  <a:pt x="166116" y="545592"/>
                </a:moveTo>
                <a:lnTo>
                  <a:pt x="163068" y="534924"/>
                </a:lnTo>
                <a:lnTo>
                  <a:pt x="163068" y="109728"/>
                </a:lnTo>
                <a:lnTo>
                  <a:pt x="160020" y="88392"/>
                </a:lnTo>
                <a:lnTo>
                  <a:pt x="160020" y="86868"/>
                </a:lnTo>
                <a:lnTo>
                  <a:pt x="158496" y="86868"/>
                </a:lnTo>
                <a:lnTo>
                  <a:pt x="155448" y="76200"/>
                </a:lnTo>
                <a:lnTo>
                  <a:pt x="124968" y="38100"/>
                </a:lnTo>
                <a:lnTo>
                  <a:pt x="89916" y="18288"/>
                </a:lnTo>
                <a:lnTo>
                  <a:pt x="32004" y="1524"/>
                </a:lnTo>
                <a:lnTo>
                  <a:pt x="16764" y="0"/>
                </a:lnTo>
                <a:lnTo>
                  <a:pt x="1524" y="0"/>
                </a:lnTo>
                <a:lnTo>
                  <a:pt x="0" y="18288"/>
                </a:lnTo>
                <a:lnTo>
                  <a:pt x="16764" y="19812"/>
                </a:lnTo>
                <a:lnTo>
                  <a:pt x="44196" y="22860"/>
                </a:lnTo>
                <a:lnTo>
                  <a:pt x="82296" y="35052"/>
                </a:lnTo>
                <a:lnTo>
                  <a:pt x="128016" y="68580"/>
                </a:lnTo>
                <a:lnTo>
                  <a:pt x="141732" y="94488"/>
                </a:lnTo>
                <a:lnTo>
                  <a:pt x="141732" y="92964"/>
                </a:lnTo>
                <a:lnTo>
                  <a:pt x="143256" y="102108"/>
                </a:lnTo>
                <a:lnTo>
                  <a:pt x="143256" y="527304"/>
                </a:lnTo>
                <a:lnTo>
                  <a:pt x="144780" y="537972"/>
                </a:lnTo>
                <a:lnTo>
                  <a:pt x="144780" y="539496"/>
                </a:lnTo>
                <a:lnTo>
                  <a:pt x="147828" y="548640"/>
                </a:lnTo>
                <a:lnTo>
                  <a:pt x="147828" y="550164"/>
                </a:lnTo>
                <a:lnTo>
                  <a:pt x="150876" y="560832"/>
                </a:lnTo>
                <a:lnTo>
                  <a:pt x="156972" y="571500"/>
                </a:lnTo>
                <a:lnTo>
                  <a:pt x="164592" y="580644"/>
                </a:lnTo>
                <a:lnTo>
                  <a:pt x="164592" y="544068"/>
                </a:lnTo>
                <a:lnTo>
                  <a:pt x="166116" y="545592"/>
                </a:lnTo>
                <a:close/>
              </a:path>
              <a:path w="315595" h="1237614">
                <a:moveTo>
                  <a:pt x="304800" y="638556"/>
                </a:moveTo>
                <a:lnTo>
                  <a:pt x="289560" y="637032"/>
                </a:lnTo>
                <a:lnTo>
                  <a:pt x="272796" y="635508"/>
                </a:lnTo>
                <a:lnTo>
                  <a:pt x="257556" y="632460"/>
                </a:lnTo>
                <a:lnTo>
                  <a:pt x="243840" y="629412"/>
                </a:lnTo>
                <a:lnTo>
                  <a:pt x="239268" y="627888"/>
                </a:lnTo>
                <a:lnTo>
                  <a:pt x="230124" y="630936"/>
                </a:lnTo>
                <a:lnTo>
                  <a:pt x="216408" y="637032"/>
                </a:lnTo>
                <a:lnTo>
                  <a:pt x="204216" y="643128"/>
                </a:lnTo>
                <a:lnTo>
                  <a:pt x="193548" y="650748"/>
                </a:lnTo>
                <a:lnTo>
                  <a:pt x="182880" y="656844"/>
                </a:lnTo>
                <a:lnTo>
                  <a:pt x="164592" y="675132"/>
                </a:lnTo>
                <a:lnTo>
                  <a:pt x="156972" y="684276"/>
                </a:lnTo>
                <a:lnTo>
                  <a:pt x="147828" y="705612"/>
                </a:lnTo>
                <a:lnTo>
                  <a:pt x="147828" y="707136"/>
                </a:lnTo>
                <a:lnTo>
                  <a:pt x="144780" y="717804"/>
                </a:lnTo>
                <a:lnTo>
                  <a:pt x="144780" y="719328"/>
                </a:lnTo>
                <a:lnTo>
                  <a:pt x="143256" y="729996"/>
                </a:lnTo>
                <a:lnTo>
                  <a:pt x="143256" y="1135380"/>
                </a:lnTo>
                <a:lnTo>
                  <a:pt x="141732" y="1144524"/>
                </a:lnTo>
                <a:lnTo>
                  <a:pt x="137160" y="1153668"/>
                </a:lnTo>
                <a:lnTo>
                  <a:pt x="132588" y="1161288"/>
                </a:lnTo>
                <a:lnTo>
                  <a:pt x="128016" y="1170432"/>
                </a:lnTo>
                <a:lnTo>
                  <a:pt x="120396" y="1176528"/>
                </a:lnTo>
                <a:lnTo>
                  <a:pt x="112776" y="1184148"/>
                </a:lnTo>
                <a:lnTo>
                  <a:pt x="103632" y="1191768"/>
                </a:lnTo>
                <a:lnTo>
                  <a:pt x="92964" y="1196340"/>
                </a:lnTo>
                <a:lnTo>
                  <a:pt x="82296" y="1202436"/>
                </a:lnTo>
                <a:lnTo>
                  <a:pt x="57912" y="1211580"/>
                </a:lnTo>
                <a:lnTo>
                  <a:pt x="44196" y="1214628"/>
                </a:lnTo>
                <a:lnTo>
                  <a:pt x="30480" y="1216152"/>
                </a:lnTo>
                <a:lnTo>
                  <a:pt x="0" y="1219200"/>
                </a:lnTo>
                <a:lnTo>
                  <a:pt x="1524" y="1237488"/>
                </a:lnTo>
                <a:lnTo>
                  <a:pt x="18288" y="1237488"/>
                </a:lnTo>
                <a:lnTo>
                  <a:pt x="33528" y="1235964"/>
                </a:lnTo>
                <a:lnTo>
                  <a:pt x="64008" y="1229868"/>
                </a:lnTo>
                <a:lnTo>
                  <a:pt x="77724" y="1225296"/>
                </a:lnTo>
                <a:lnTo>
                  <a:pt x="89916" y="1219200"/>
                </a:lnTo>
                <a:lnTo>
                  <a:pt x="103632" y="1213104"/>
                </a:lnTo>
                <a:lnTo>
                  <a:pt x="114300" y="1207008"/>
                </a:lnTo>
                <a:lnTo>
                  <a:pt x="124968" y="1197864"/>
                </a:lnTo>
                <a:lnTo>
                  <a:pt x="134112" y="1190244"/>
                </a:lnTo>
                <a:lnTo>
                  <a:pt x="143256" y="1181100"/>
                </a:lnTo>
                <a:lnTo>
                  <a:pt x="155448" y="1159764"/>
                </a:lnTo>
                <a:lnTo>
                  <a:pt x="158496" y="1150620"/>
                </a:lnTo>
                <a:lnTo>
                  <a:pt x="160020" y="1150620"/>
                </a:lnTo>
                <a:lnTo>
                  <a:pt x="160020" y="1149096"/>
                </a:lnTo>
                <a:lnTo>
                  <a:pt x="161544" y="1139952"/>
                </a:lnTo>
                <a:lnTo>
                  <a:pt x="161544" y="1138428"/>
                </a:lnTo>
                <a:lnTo>
                  <a:pt x="163068" y="1126236"/>
                </a:lnTo>
                <a:lnTo>
                  <a:pt x="163068" y="722376"/>
                </a:lnTo>
                <a:lnTo>
                  <a:pt x="164592" y="717042"/>
                </a:lnTo>
                <a:lnTo>
                  <a:pt x="164592" y="713232"/>
                </a:lnTo>
                <a:lnTo>
                  <a:pt x="169164" y="704088"/>
                </a:lnTo>
                <a:lnTo>
                  <a:pt x="173736" y="696468"/>
                </a:lnTo>
                <a:lnTo>
                  <a:pt x="178308" y="687324"/>
                </a:lnTo>
                <a:lnTo>
                  <a:pt x="185928" y="679704"/>
                </a:lnTo>
                <a:lnTo>
                  <a:pt x="193548" y="673608"/>
                </a:lnTo>
                <a:lnTo>
                  <a:pt x="202692" y="665988"/>
                </a:lnTo>
                <a:lnTo>
                  <a:pt x="224028" y="653796"/>
                </a:lnTo>
                <a:lnTo>
                  <a:pt x="236220" y="649224"/>
                </a:lnTo>
                <a:lnTo>
                  <a:pt x="248412" y="646176"/>
                </a:lnTo>
                <a:lnTo>
                  <a:pt x="262128" y="641604"/>
                </a:lnTo>
                <a:lnTo>
                  <a:pt x="275844" y="640080"/>
                </a:lnTo>
                <a:lnTo>
                  <a:pt x="291084" y="638556"/>
                </a:lnTo>
                <a:lnTo>
                  <a:pt x="304800" y="638556"/>
                </a:lnTo>
                <a:close/>
              </a:path>
              <a:path w="315595" h="1237614">
                <a:moveTo>
                  <a:pt x="291084" y="618744"/>
                </a:moveTo>
                <a:lnTo>
                  <a:pt x="249936" y="611124"/>
                </a:lnTo>
                <a:lnTo>
                  <a:pt x="213360" y="597408"/>
                </a:lnTo>
                <a:lnTo>
                  <a:pt x="195072" y="583692"/>
                </a:lnTo>
                <a:lnTo>
                  <a:pt x="185928" y="577596"/>
                </a:lnTo>
                <a:lnTo>
                  <a:pt x="173736" y="562356"/>
                </a:lnTo>
                <a:lnTo>
                  <a:pt x="164592" y="544068"/>
                </a:lnTo>
                <a:lnTo>
                  <a:pt x="164592" y="580644"/>
                </a:lnTo>
                <a:lnTo>
                  <a:pt x="172212" y="589788"/>
                </a:lnTo>
                <a:lnTo>
                  <a:pt x="181356" y="598932"/>
                </a:lnTo>
                <a:lnTo>
                  <a:pt x="192024" y="606552"/>
                </a:lnTo>
                <a:lnTo>
                  <a:pt x="204216" y="612648"/>
                </a:lnTo>
                <a:lnTo>
                  <a:pt x="216408" y="620268"/>
                </a:lnTo>
                <a:lnTo>
                  <a:pt x="239268" y="627888"/>
                </a:lnTo>
                <a:lnTo>
                  <a:pt x="243840" y="626364"/>
                </a:lnTo>
                <a:lnTo>
                  <a:pt x="274320" y="620268"/>
                </a:lnTo>
                <a:lnTo>
                  <a:pt x="289560" y="618744"/>
                </a:lnTo>
                <a:lnTo>
                  <a:pt x="291084" y="618744"/>
                </a:lnTo>
                <a:close/>
              </a:path>
              <a:path w="315595" h="1237614">
                <a:moveTo>
                  <a:pt x="166116" y="711708"/>
                </a:moveTo>
                <a:lnTo>
                  <a:pt x="164592" y="713232"/>
                </a:lnTo>
                <a:lnTo>
                  <a:pt x="164592" y="717042"/>
                </a:lnTo>
                <a:lnTo>
                  <a:pt x="166116" y="711708"/>
                </a:lnTo>
                <a:close/>
              </a:path>
              <a:path w="315595" h="1237614">
                <a:moveTo>
                  <a:pt x="315468" y="633984"/>
                </a:moveTo>
                <a:lnTo>
                  <a:pt x="315468" y="623316"/>
                </a:lnTo>
                <a:lnTo>
                  <a:pt x="310896" y="618744"/>
                </a:lnTo>
                <a:lnTo>
                  <a:pt x="289560" y="618744"/>
                </a:lnTo>
                <a:lnTo>
                  <a:pt x="274320" y="620268"/>
                </a:lnTo>
                <a:lnTo>
                  <a:pt x="243840" y="626364"/>
                </a:lnTo>
                <a:lnTo>
                  <a:pt x="239268" y="627888"/>
                </a:lnTo>
                <a:lnTo>
                  <a:pt x="243840" y="629412"/>
                </a:lnTo>
                <a:lnTo>
                  <a:pt x="257556" y="632460"/>
                </a:lnTo>
                <a:lnTo>
                  <a:pt x="272796" y="635508"/>
                </a:lnTo>
                <a:lnTo>
                  <a:pt x="289560" y="637032"/>
                </a:lnTo>
                <a:lnTo>
                  <a:pt x="304800" y="638556"/>
                </a:lnTo>
                <a:lnTo>
                  <a:pt x="306324" y="638556"/>
                </a:lnTo>
                <a:lnTo>
                  <a:pt x="310896" y="637032"/>
                </a:lnTo>
                <a:lnTo>
                  <a:pt x="315468" y="633984"/>
                </a:lnTo>
                <a:close/>
              </a:path>
            </a:pathLst>
          </a:custGeom>
          <a:solidFill>
            <a:srgbClr val="000000"/>
          </a:solidFill>
        </p:spPr>
        <p:txBody>
          <a:bodyPr wrap="square" lIns="0" tIns="0" rIns="0" bIns="0" rtlCol="0"/>
          <a:lstStyle/>
          <a:p>
            <a:endParaRPr/>
          </a:p>
        </p:txBody>
      </p:sp>
      <p:sp>
        <p:nvSpPr>
          <p:cNvPr id="15" name="object 13"/>
          <p:cNvSpPr txBox="1"/>
          <p:nvPr/>
        </p:nvSpPr>
        <p:spPr>
          <a:xfrm>
            <a:off x="6313930" y="4034027"/>
            <a:ext cx="1350645" cy="320601"/>
          </a:xfrm>
          <a:prstGeom prst="rect">
            <a:avLst/>
          </a:prstGeom>
        </p:spPr>
        <p:txBody>
          <a:bodyPr vert="horz" wrap="square" lIns="0" tIns="12700" rIns="0" bIns="0" rtlCol="0">
            <a:spAutoFit/>
          </a:bodyPr>
          <a:lstStyle/>
          <a:p>
            <a:pPr marL="12700" marR="5080" indent="271145">
              <a:lnSpc>
                <a:spcPct val="100000"/>
              </a:lnSpc>
              <a:spcBef>
                <a:spcPts val="100"/>
              </a:spcBef>
            </a:pPr>
            <a:r>
              <a:rPr sz="2000" spc="-15" dirty="0" err="1">
                <a:latin typeface="Arial"/>
                <a:cs typeface="Arial"/>
              </a:rPr>
              <a:t>Tinture</a:t>
            </a:r>
            <a:r>
              <a:rPr sz="2000" spc="-15" dirty="0">
                <a:latin typeface="Arial"/>
                <a:cs typeface="Arial"/>
              </a:rPr>
              <a:t> </a:t>
            </a:r>
            <a:endParaRPr sz="2000" dirty="0">
              <a:latin typeface="Arial"/>
              <a:cs typeface="Arial"/>
            </a:endParaRPr>
          </a:p>
        </p:txBody>
      </p:sp>
      <p:sp>
        <p:nvSpPr>
          <p:cNvPr id="16" name="object 14"/>
          <p:cNvSpPr txBox="1"/>
          <p:nvPr/>
        </p:nvSpPr>
        <p:spPr>
          <a:xfrm>
            <a:off x="7999597" y="4096949"/>
            <a:ext cx="816610" cy="330835"/>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FF0000"/>
                </a:solidFill>
                <a:latin typeface="Arial"/>
                <a:cs typeface="Arial"/>
              </a:rPr>
              <a:t>Estratti</a:t>
            </a:r>
            <a:endParaRPr sz="2000" dirty="0">
              <a:solidFill>
                <a:srgbClr val="FF0000"/>
              </a:solidFill>
              <a:latin typeface="Arial"/>
              <a:cs typeface="Arial"/>
            </a:endParaRPr>
          </a:p>
        </p:txBody>
      </p:sp>
      <p:sp>
        <p:nvSpPr>
          <p:cNvPr id="17" name="object 15"/>
          <p:cNvSpPr/>
          <p:nvPr/>
        </p:nvSpPr>
        <p:spPr>
          <a:xfrm>
            <a:off x="6848220" y="4711193"/>
            <a:ext cx="3352800" cy="638556"/>
          </a:xfrm>
          <a:prstGeom prst="rect">
            <a:avLst/>
          </a:prstGeom>
          <a:blipFill>
            <a:blip r:embed="rId2" cstate="print"/>
            <a:stretch>
              <a:fillRect/>
            </a:stretch>
          </a:blipFill>
        </p:spPr>
        <p:txBody>
          <a:bodyPr wrap="square" lIns="0" tIns="0" rIns="0" bIns="0" rtlCol="0"/>
          <a:lstStyle/>
          <a:p>
            <a:endParaRPr/>
          </a:p>
        </p:txBody>
      </p:sp>
      <p:sp>
        <p:nvSpPr>
          <p:cNvPr id="18" name="object 16"/>
          <p:cNvSpPr txBox="1"/>
          <p:nvPr/>
        </p:nvSpPr>
        <p:spPr>
          <a:xfrm>
            <a:off x="6384033" y="5310224"/>
            <a:ext cx="1080135" cy="1031240"/>
          </a:xfrm>
          <a:prstGeom prst="rect">
            <a:avLst/>
          </a:prstGeom>
        </p:spPr>
        <p:txBody>
          <a:bodyPr vert="horz" wrap="square" lIns="0" tIns="43180" rIns="0" bIns="0" rtlCol="0">
            <a:spAutoFit/>
          </a:bodyPr>
          <a:lstStyle/>
          <a:p>
            <a:pPr marL="302260" indent="-289560">
              <a:lnSpc>
                <a:spcPct val="100000"/>
              </a:lnSpc>
              <a:spcBef>
                <a:spcPts val="340"/>
              </a:spcBef>
              <a:buSzPct val="90000"/>
              <a:buFont typeface="Wingdings"/>
              <a:buChar char=""/>
              <a:tabLst>
                <a:tab pos="302260" algn="l"/>
              </a:tabLst>
            </a:pPr>
            <a:r>
              <a:rPr sz="2000" spc="-5" dirty="0">
                <a:latin typeface="Arial"/>
                <a:cs typeface="Arial"/>
              </a:rPr>
              <a:t>Fluidi</a:t>
            </a:r>
            <a:endParaRPr sz="2000">
              <a:latin typeface="Arial"/>
              <a:cs typeface="Arial"/>
            </a:endParaRPr>
          </a:p>
          <a:p>
            <a:pPr marL="302260" indent="-289560">
              <a:lnSpc>
                <a:spcPct val="100000"/>
              </a:lnSpc>
              <a:spcBef>
                <a:spcPts val="240"/>
              </a:spcBef>
              <a:buSzPct val="90000"/>
              <a:buFont typeface="Wingdings"/>
              <a:buChar char=""/>
              <a:tabLst>
                <a:tab pos="302260" algn="l"/>
              </a:tabLst>
            </a:pPr>
            <a:r>
              <a:rPr sz="2000" spc="-5" dirty="0">
                <a:latin typeface="Arial"/>
                <a:cs typeface="Arial"/>
              </a:rPr>
              <a:t>Molli</a:t>
            </a:r>
            <a:endParaRPr sz="2000">
              <a:latin typeface="Arial"/>
              <a:cs typeface="Arial"/>
            </a:endParaRPr>
          </a:p>
          <a:p>
            <a:pPr marL="302260" indent="-289560">
              <a:lnSpc>
                <a:spcPct val="100000"/>
              </a:lnSpc>
              <a:spcBef>
                <a:spcPts val="240"/>
              </a:spcBef>
              <a:buSzPct val="90000"/>
              <a:buFont typeface="Wingdings"/>
              <a:buChar char=""/>
              <a:tabLst>
                <a:tab pos="302260" algn="l"/>
              </a:tabLst>
            </a:pPr>
            <a:r>
              <a:rPr sz="2000" spc="-5" dirty="0">
                <a:latin typeface="Arial"/>
                <a:cs typeface="Arial"/>
              </a:rPr>
              <a:t>S</a:t>
            </a:r>
            <a:r>
              <a:rPr sz="2000" dirty="0">
                <a:latin typeface="Arial"/>
                <a:cs typeface="Arial"/>
              </a:rPr>
              <a:t>e</a:t>
            </a:r>
            <a:r>
              <a:rPr sz="2000" spc="5" dirty="0">
                <a:latin typeface="Arial"/>
                <a:cs typeface="Arial"/>
              </a:rPr>
              <a:t>cc</a:t>
            </a:r>
            <a:r>
              <a:rPr sz="2000" dirty="0">
                <a:latin typeface="Arial"/>
                <a:cs typeface="Arial"/>
              </a:rPr>
              <a:t>hi</a:t>
            </a:r>
            <a:endParaRPr sz="2000">
              <a:latin typeface="Arial"/>
              <a:cs typeface="Arial"/>
            </a:endParaRPr>
          </a:p>
        </p:txBody>
      </p:sp>
      <p:sp>
        <p:nvSpPr>
          <p:cNvPr id="19" name="object 17"/>
          <p:cNvSpPr txBox="1"/>
          <p:nvPr/>
        </p:nvSpPr>
        <p:spPr>
          <a:xfrm>
            <a:off x="9345164" y="5255360"/>
            <a:ext cx="1491615" cy="1488440"/>
          </a:xfrm>
          <a:prstGeom prst="rect">
            <a:avLst/>
          </a:prstGeom>
        </p:spPr>
        <p:txBody>
          <a:bodyPr vert="horz" wrap="square" lIns="0" tIns="73660" rIns="0" bIns="0" rtlCol="0">
            <a:spAutoFit/>
          </a:bodyPr>
          <a:lstStyle/>
          <a:p>
            <a:pPr marL="260985" indent="-248285">
              <a:lnSpc>
                <a:spcPct val="100000"/>
              </a:lnSpc>
              <a:spcBef>
                <a:spcPts val="580"/>
              </a:spcBef>
              <a:buSzPct val="85000"/>
              <a:buFont typeface="Wingdings"/>
              <a:buChar char=""/>
              <a:tabLst>
                <a:tab pos="260985" algn="l"/>
              </a:tabLst>
            </a:pPr>
            <a:r>
              <a:rPr sz="2000" dirty="0">
                <a:latin typeface="Arial"/>
                <a:cs typeface="Arial"/>
              </a:rPr>
              <a:t>Acquosi</a:t>
            </a:r>
          </a:p>
          <a:p>
            <a:pPr marL="260985" indent="-248285">
              <a:lnSpc>
                <a:spcPct val="100000"/>
              </a:lnSpc>
              <a:spcBef>
                <a:spcPts val="480"/>
              </a:spcBef>
              <a:buSzPct val="85000"/>
              <a:buFont typeface="Wingdings"/>
              <a:buChar char=""/>
              <a:tabLst>
                <a:tab pos="260985" algn="l"/>
              </a:tabLst>
            </a:pPr>
            <a:r>
              <a:rPr sz="2000" dirty="0">
                <a:latin typeface="Arial"/>
                <a:cs typeface="Arial"/>
              </a:rPr>
              <a:t>Alcoolici</a:t>
            </a:r>
          </a:p>
          <a:p>
            <a:pPr marL="274320" indent="-262255">
              <a:lnSpc>
                <a:spcPct val="100000"/>
              </a:lnSpc>
              <a:spcBef>
                <a:spcPts val="480"/>
              </a:spcBef>
              <a:buSzPct val="85000"/>
              <a:buFont typeface="Wingdings"/>
              <a:buChar char=""/>
              <a:tabLst>
                <a:tab pos="274955" algn="l"/>
              </a:tabLst>
            </a:pPr>
            <a:r>
              <a:rPr sz="2000" spc="-5" dirty="0">
                <a:solidFill>
                  <a:srgbClr val="FF0000"/>
                </a:solidFill>
                <a:latin typeface="Arial"/>
                <a:cs typeface="Arial"/>
              </a:rPr>
              <a:t>I</a:t>
            </a:r>
            <a:r>
              <a:rPr sz="2000" dirty="0">
                <a:solidFill>
                  <a:srgbClr val="FF0000"/>
                </a:solidFill>
                <a:latin typeface="Arial"/>
                <a:cs typeface="Arial"/>
              </a:rPr>
              <a:t>droa</a:t>
            </a:r>
            <a:r>
              <a:rPr sz="2000" spc="-5" dirty="0">
                <a:solidFill>
                  <a:srgbClr val="FF0000"/>
                </a:solidFill>
                <a:latin typeface="Arial"/>
                <a:cs typeface="Arial"/>
              </a:rPr>
              <a:t>l</a:t>
            </a:r>
            <a:r>
              <a:rPr sz="2000" spc="5" dirty="0">
                <a:solidFill>
                  <a:srgbClr val="FF0000"/>
                </a:solidFill>
                <a:latin typeface="Arial"/>
                <a:cs typeface="Arial"/>
              </a:rPr>
              <a:t>c</a:t>
            </a:r>
            <a:r>
              <a:rPr sz="2000" dirty="0">
                <a:solidFill>
                  <a:srgbClr val="FF0000"/>
                </a:solidFill>
                <a:latin typeface="Arial"/>
                <a:cs typeface="Arial"/>
              </a:rPr>
              <a:t>o</a:t>
            </a:r>
            <a:r>
              <a:rPr sz="2000" spc="-5" dirty="0">
                <a:solidFill>
                  <a:srgbClr val="FF0000"/>
                </a:solidFill>
                <a:latin typeface="Arial"/>
                <a:cs typeface="Arial"/>
              </a:rPr>
              <a:t>li</a:t>
            </a:r>
            <a:r>
              <a:rPr sz="2000" spc="5" dirty="0">
                <a:solidFill>
                  <a:srgbClr val="FF0000"/>
                </a:solidFill>
                <a:latin typeface="Arial"/>
                <a:cs typeface="Arial"/>
              </a:rPr>
              <a:t>c</a:t>
            </a:r>
            <a:r>
              <a:rPr sz="2000" dirty="0">
                <a:solidFill>
                  <a:srgbClr val="FF0000"/>
                </a:solidFill>
                <a:latin typeface="Arial"/>
                <a:cs typeface="Arial"/>
              </a:rPr>
              <a:t>i</a:t>
            </a:r>
          </a:p>
          <a:p>
            <a:pPr marL="274320" indent="-262255">
              <a:lnSpc>
                <a:spcPct val="100000"/>
              </a:lnSpc>
              <a:spcBef>
                <a:spcPts val="480"/>
              </a:spcBef>
              <a:buSzPct val="85000"/>
              <a:buFont typeface="Wingdings"/>
              <a:buChar char=""/>
              <a:tabLst>
                <a:tab pos="274955" algn="l"/>
              </a:tabLst>
            </a:pPr>
            <a:r>
              <a:rPr sz="2000" dirty="0">
                <a:latin typeface="Arial"/>
                <a:cs typeface="Arial"/>
              </a:rPr>
              <a:t>Eterei</a:t>
            </a:r>
          </a:p>
        </p:txBody>
      </p:sp>
      <p:sp>
        <p:nvSpPr>
          <p:cNvPr id="20" name="object 18"/>
          <p:cNvSpPr txBox="1">
            <a:spLocks/>
          </p:cNvSpPr>
          <p:nvPr/>
        </p:nvSpPr>
        <p:spPr>
          <a:xfrm>
            <a:off x="6679" y="-4976"/>
            <a:ext cx="12192000" cy="566822"/>
          </a:xfrm>
          <a:prstGeom prst="rect">
            <a:avLst/>
          </a:prstGeom>
        </p:spPr>
        <p:txBody>
          <a:bodyPr vert="horz" wrap="square" lIns="0" tIns="12700" rIns="0" bIns="0" rtlCol="0" anchor="t">
            <a:sp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algn="ctr">
              <a:spcBef>
                <a:spcPts val="100"/>
              </a:spcBef>
            </a:pPr>
            <a:r>
              <a:rPr lang="de-DE" b="1" dirty="0" err="1"/>
              <a:t>Idromele</a:t>
            </a:r>
            <a:r>
              <a:rPr lang="de-DE" b="1" dirty="0"/>
              <a:t> </a:t>
            </a:r>
            <a:r>
              <a:rPr lang="de-DE" b="1" dirty="0" err="1"/>
              <a:t>Metheglin</a:t>
            </a:r>
            <a:r>
              <a:rPr lang="de-DE" b="1" dirty="0"/>
              <a:t>: </a:t>
            </a:r>
            <a:r>
              <a:rPr lang="it-IT" spc="-65" dirty="0"/>
              <a:t>Tecniche </a:t>
            </a:r>
            <a:r>
              <a:rPr lang="it-IT" dirty="0"/>
              <a:t>estrattive</a:t>
            </a:r>
          </a:p>
        </p:txBody>
      </p:sp>
      <p:grpSp>
        <p:nvGrpSpPr>
          <p:cNvPr id="21" name="object 19"/>
          <p:cNvGrpSpPr/>
          <p:nvPr/>
        </p:nvGrpSpPr>
        <p:grpSpPr>
          <a:xfrm>
            <a:off x="2243836" y="3193288"/>
            <a:ext cx="586740" cy="1259205"/>
            <a:chOff x="1126236" y="3649979"/>
            <a:chExt cx="586740" cy="1259205"/>
          </a:xfrm>
        </p:grpSpPr>
        <p:sp>
          <p:nvSpPr>
            <p:cNvPr id="22" name="object 20"/>
            <p:cNvSpPr/>
            <p:nvPr/>
          </p:nvSpPr>
          <p:spPr>
            <a:xfrm>
              <a:off x="1132331" y="3656075"/>
              <a:ext cx="574675" cy="1243965"/>
            </a:xfrm>
            <a:custGeom>
              <a:avLst/>
              <a:gdLst/>
              <a:ahLst/>
              <a:cxnLst/>
              <a:rect l="l" t="t" r="r" b="b"/>
              <a:pathLst>
                <a:path w="574675" h="1243964">
                  <a:moveTo>
                    <a:pt x="574547" y="57911"/>
                  </a:moveTo>
                  <a:lnTo>
                    <a:pt x="420623" y="0"/>
                  </a:lnTo>
                  <a:lnTo>
                    <a:pt x="76199" y="909827"/>
                  </a:lnTo>
                  <a:lnTo>
                    <a:pt x="0" y="880871"/>
                  </a:lnTo>
                  <a:lnTo>
                    <a:pt x="39623" y="1243583"/>
                  </a:lnTo>
                  <a:lnTo>
                    <a:pt x="307847" y="998219"/>
                  </a:lnTo>
                  <a:lnTo>
                    <a:pt x="231647" y="969263"/>
                  </a:lnTo>
                  <a:lnTo>
                    <a:pt x="574547" y="57911"/>
                  </a:lnTo>
                  <a:close/>
                </a:path>
              </a:pathLst>
            </a:custGeom>
            <a:solidFill>
              <a:srgbClr val="CFCFCF"/>
            </a:solidFill>
          </p:spPr>
          <p:txBody>
            <a:bodyPr wrap="square" lIns="0" tIns="0" rIns="0" bIns="0" rtlCol="0"/>
            <a:lstStyle/>
            <a:p>
              <a:endParaRPr/>
            </a:p>
          </p:txBody>
        </p:sp>
        <p:sp>
          <p:nvSpPr>
            <p:cNvPr id="23" name="object 21"/>
            <p:cNvSpPr/>
            <p:nvPr/>
          </p:nvSpPr>
          <p:spPr>
            <a:xfrm>
              <a:off x="1126236" y="3649979"/>
              <a:ext cx="586740" cy="1259205"/>
            </a:xfrm>
            <a:custGeom>
              <a:avLst/>
              <a:gdLst/>
              <a:ahLst/>
              <a:cxnLst/>
              <a:rect l="l" t="t" r="r" b="b"/>
              <a:pathLst>
                <a:path w="586739" h="1259204">
                  <a:moveTo>
                    <a:pt x="79474" y="909772"/>
                  </a:moveTo>
                  <a:lnTo>
                    <a:pt x="0" y="880872"/>
                  </a:lnTo>
                  <a:lnTo>
                    <a:pt x="3048" y="908868"/>
                  </a:lnTo>
                  <a:lnTo>
                    <a:pt x="3048" y="891540"/>
                  </a:lnTo>
                  <a:lnTo>
                    <a:pt x="10668" y="886968"/>
                  </a:lnTo>
                  <a:lnTo>
                    <a:pt x="11513" y="894675"/>
                  </a:lnTo>
                  <a:lnTo>
                    <a:pt x="77724" y="919197"/>
                  </a:lnTo>
                  <a:lnTo>
                    <a:pt x="77724" y="914400"/>
                  </a:lnTo>
                  <a:lnTo>
                    <a:pt x="79474" y="909772"/>
                  </a:lnTo>
                  <a:close/>
                </a:path>
                <a:path w="586739" h="1259204">
                  <a:moveTo>
                    <a:pt x="11513" y="894675"/>
                  </a:moveTo>
                  <a:lnTo>
                    <a:pt x="10668" y="886968"/>
                  </a:lnTo>
                  <a:lnTo>
                    <a:pt x="3048" y="891540"/>
                  </a:lnTo>
                  <a:lnTo>
                    <a:pt x="11513" y="894675"/>
                  </a:lnTo>
                  <a:close/>
                </a:path>
                <a:path w="586739" h="1259204">
                  <a:moveTo>
                    <a:pt x="49293" y="1239051"/>
                  </a:moveTo>
                  <a:lnTo>
                    <a:pt x="11513" y="894675"/>
                  </a:lnTo>
                  <a:lnTo>
                    <a:pt x="3048" y="891540"/>
                  </a:lnTo>
                  <a:lnTo>
                    <a:pt x="3048" y="908868"/>
                  </a:lnTo>
                  <a:lnTo>
                    <a:pt x="41148" y="1258824"/>
                  </a:lnTo>
                  <a:lnTo>
                    <a:pt x="42672" y="1257440"/>
                  </a:lnTo>
                  <a:lnTo>
                    <a:pt x="42672" y="1245108"/>
                  </a:lnTo>
                  <a:lnTo>
                    <a:pt x="49293" y="1239051"/>
                  </a:lnTo>
                  <a:close/>
                </a:path>
                <a:path w="586739" h="1259204">
                  <a:moveTo>
                    <a:pt x="50292" y="1248156"/>
                  </a:moveTo>
                  <a:lnTo>
                    <a:pt x="49293" y="1239051"/>
                  </a:lnTo>
                  <a:lnTo>
                    <a:pt x="42672" y="1245108"/>
                  </a:lnTo>
                  <a:lnTo>
                    <a:pt x="50292" y="1248156"/>
                  </a:lnTo>
                  <a:close/>
                </a:path>
                <a:path w="586739" h="1259204">
                  <a:moveTo>
                    <a:pt x="50292" y="1250520"/>
                  </a:moveTo>
                  <a:lnTo>
                    <a:pt x="50292" y="1248156"/>
                  </a:lnTo>
                  <a:lnTo>
                    <a:pt x="42672" y="1245108"/>
                  </a:lnTo>
                  <a:lnTo>
                    <a:pt x="42672" y="1257440"/>
                  </a:lnTo>
                  <a:lnTo>
                    <a:pt x="50292" y="1250520"/>
                  </a:lnTo>
                  <a:close/>
                </a:path>
                <a:path w="586739" h="1259204">
                  <a:moveTo>
                    <a:pt x="312420" y="1012479"/>
                  </a:moveTo>
                  <a:lnTo>
                    <a:pt x="312420" y="1008888"/>
                  </a:lnTo>
                  <a:lnTo>
                    <a:pt x="304381" y="1005703"/>
                  </a:lnTo>
                  <a:lnTo>
                    <a:pt x="49293" y="1239051"/>
                  </a:lnTo>
                  <a:lnTo>
                    <a:pt x="50292" y="1248156"/>
                  </a:lnTo>
                  <a:lnTo>
                    <a:pt x="50292" y="1250520"/>
                  </a:lnTo>
                  <a:lnTo>
                    <a:pt x="312420" y="1012479"/>
                  </a:lnTo>
                  <a:close/>
                </a:path>
                <a:path w="586739" h="1259204">
                  <a:moveTo>
                    <a:pt x="83820" y="911352"/>
                  </a:moveTo>
                  <a:lnTo>
                    <a:pt x="79474" y="909772"/>
                  </a:lnTo>
                  <a:lnTo>
                    <a:pt x="77724" y="914400"/>
                  </a:lnTo>
                  <a:lnTo>
                    <a:pt x="83820" y="911352"/>
                  </a:lnTo>
                  <a:close/>
                </a:path>
                <a:path w="586739" h="1259204">
                  <a:moveTo>
                    <a:pt x="83820" y="921455"/>
                  </a:moveTo>
                  <a:lnTo>
                    <a:pt x="83820" y="911352"/>
                  </a:lnTo>
                  <a:lnTo>
                    <a:pt x="77724" y="914400"/>
                  </a:lnTo>
                  <a:lnTo>
                    <a:pt x="77724" y="919197"/>
                  </a:lnTo>
                  <a:lnTo>
                    <a:pt x="83820" y="921455"/>
                  </a:lnTo>
                  <a:close/>
                </a:path>
                <a:path w="586739" h="1259204">
                  <a:moveTo>
                    <a:pt x="586740" y="62484"/>
                  </a:moveTo>
                  <a:lnTo>
                    <a:pt x="423672" y="0"/>
                  </a:lnTo>
                  <a:lnTo>
                    <a:pt x="79474" y="909772"/>
                  </a:lnTo>
                  <a:lnTo>
                    <a:pt x="83820" y="911352"/>
                  </a:lnTo>
                  <a:lnTo>
                    <a:pt x="83820" y="921455"/>
                  </a:lnTo>
                  <a:lnTo>
                    <a:pt x="85344" y="922020"/>
                  </a:lnTo>
                  <a:lnTo>
                    <a:pt x="425196" y="23732"/>
                  </a:lnTo>
                  <a:lnTo>
                    <a:pt x="425196" y="10668"/>
                  </a:lnTo>
                  <a:lnTo>
                    <a:pt x="431292" y="7620"/>
                  </a:lnTo>
                  <a:lnTo>
                    <a:pt x="431292" y="12961"/>
                  </a:lnTo>
                  <a:lnTo>
                    <a:pt x="574439" y="66818"/>
                  </a:lnTo>
                  <a:lnTo>
                    <a:pt x="576072" y="62484"/>
                  </a:lnTo>
                  <a:lnTo>
                    <a:pt x="579120" y="68580"/>
                  </a:lnTo>
                  <a:lnTo>
                    <a:pt x="579120" y="82624"/>
                  </a:lnTo>
                  <a:lnTo>
                    <a:pt x="586740" y="62484"/>
                  </a:lnTo>
                  <a:close/>
                </a:path>
                <a:path w="586739" h="1259204">
                  <a:moveTo>
                    <a:pt x="579120" y="82624"/>
                  </a:moveTo>
                  <a:lnTo>
                    <a:pt x="579120" y="68580"/>
                  </a:lnTo>
                  <a:lnTo>
                    <a:pt x="574439" y="66818"/>
                  </a:lnTo>
                  <a:lnTo>
                    <a:pt x="231648" y="976884"/>
                  </a:lnTo>
                  <a:lnTo>
                    <a:pt x="239268" y="979903"/>
                  </a:lnTo>
                  <a:lnTo>
                    <a:pt x="239268" y="970788"/>
                  </a:lnTo>
                  <a:lnTo>
                    <a:pt x="242614" y="972065"/>
                  </a:lnTo>
                  <a:lnTo>
                    <a:pt x="579120" y="82624"/>
                  </a:lnTo>
                  <a:close/>
                </a:path>
                <a:path w="586739" h="1259204">
                  <a:moveTo>
                    <a:pt x="242614" y="972065"/>
                  </a:moveTo>
                  <a:lnTo>
                    <a:pt x="239268" y="970788"/>
                  </a:lnTo>
                  <a:lnTo>
                    <a:pt x="240792" y="976884"/>
                  </a:lnTo>
                  <a:lnTo>
                    <a:pt x="242614" y="972065"/>
                  </a:lnTo>
                  <a:close/>
                </a:path>
                <a:path w="586739" h="1259204">
                  <a:moveTo>
                    <a:pt x="323088" y="1002792"/>
                  </a:moveTo>
                  <a:lnTo>
                    <a:pt x="242614" y="972065"/>
                  </a:lnTo>
                  <a:lnTo>
                    <a:pt x="240792" y="976884"/>
                  </a:lnTo>
                  <a:lnTo>
                    <a:pt x="239268" y="970788"/>
                  </a:lnTo>
                  <a:lnTo>
                    <a:pt x="239268" y="979903"/>
                  </a:lnTo>
                  <a:lnTo>
                    <a:pt x="304381" y="1005703"/>
                  </a:lnTo>
                  <a:lnTo>
                    <a:pt x="310896" y="999744"/>
                  </a:lnTo>
                  <a:lnTo>
                    <a:pt x="312420" y="1008888"/>
                  </a:lnTo>
                  <a:lnTo>
                    <a:pt x="312420" y="1012479"/>
                  </a:lnTo>
                  <a:lnTo>
                    <a:pt x="323088" y="1002792"/>
                  </a:lnTo>
                  <a:close/>
                </a:path>
                <a:path w="586739" h="1259204">
                  <a:moveTo>
                    <a:pt x="312420" y="1008888"/>
                  </a:moveTo>
                  <a:lnTo>
                    <a:pt x="310896" y="999744"/>
                  </a:lnTo>
                  <a:lnTo>
                    <a:pt x="304381" y="1005703"/>
                  </a:lnTo>
                  <a:lnTo>
                    <a:pt x="312420" y="1008888"/>
                  </a:lnTo>
                  <a:close/>
                </a:path>
                <a:path w="586739" h="1259204">
                  <a:moveTo>
                    <a:pt x="431292" y="7620"/>
                  </a:moveTo>
                  <a:lnTo>
                    <a:pt x="425196" y="10668"/>
                  </a:lnTo>
                  <a:lnTo>
                    <a:pt x="429522" y="12295"/>
                  </a:lnTo>
                  <a:lnTo>
                    <a:pt x="431292" y="7620"/>
                  </a:lnTo>
                  <a:close/>
                </a:path>
                <a:path w="586739" h="1259204">
                  <a:moveTo>
                    <a:pt x="429522" y="12295"/>
                  </a:moveTo>
                  <a:lnTo>
                    <a:pt x="425196" y="10668"/>
                  </a:lnTo>
                  <a:lnTo>
                    <a:pt x="425196" y="23732"/>
                  </a:lnTo>
                  <a:lnTo>
                    <a:pt x="429522" y="12295"/>
                  </a:lnTo>
                  <a:close/>
                </a:path>
                <a:path w="586739" h="1259204">
                  <a:moveTo>
                    <a:pt x="431292" y="12961"/>
                  </a:moveTo>
                  <a:lnTo>
                    <a:pt x="431292" y="7620"/>
                  </a:lnTo>
                  <a:lnTo>
                    <a:pt x="429522" y="12295"/>
                  </a:lnTo>
                  <a:lnTo>
                    <a:pt x="431292" y="12961"/>
                  </a:lnTo>
                  <a:close/>
                </a:path>
                <a:path w="586739" h="1259204">
                  <a:moveTo>
                    <a:pt x="579120" y="68580"/>
                  </a:moveTo>
                  <a:lnTo>
                    <a:pt x="576072" y="62484"/>
                  </a:lnTo>
                  <a:lnTo>
                    <a:pt x="574439" y="66818"/>
                  </a:lnTo>
                  <a:lnTo>
                    <a:pt x="579120" y="68580"/>
                  </a:lnTo>
                  <a:close/>
                </a:path>
              </a:pathLst>
            </a:custGeom>
            <a:solidFill>
              <a:srgbClr val="000000"/>
            </a:solidFill>
          </p:spPr>
          <p:txBody>
            <a:bodyPr wrap="square" lIns="0" tIns="0" rIns="0" bIns="0" rtlCol="0"/>
            <a:lstStyle/>
            <a:p>
              <a:endParaRPr/>
            </a:p>
          </p:txBody>
        </p:sp>
      </p:grpSp>
      <p:grpSp>
        <p:nvGrpSpPr>
          <p:cNvPr id="24" name="object 22"/>
          <p:cNvGrpSpPr/>
          <p:nvPr/>
        </p:nvGrpSpPr>
        <p:grpSpPr>
          <a:xfrm rot="520881">
            <a:off x="3383315" y="3205068"/>
            <a:ext cx="344805" cy="1315720"/>
            <a:chOff x="2042160" y="3697223"/>
            <a:chExt cx="344805" cy="1315720"/>
          </a:xfrm>
        </p:grpSpPr>
        <p:sp>
          <p:nvSpPr>
            <p:cNvPr id="25" name="object 23"/>
            <p:cNvSpPr/>
            <p:nvPr/>
          </p:nvSpPr>
          <p:spPr>
            <a:xfrm>
              <a:off x="2049779" y="3701795"/>
              <a:ext cx="329565" cy="1300480"/>
            </a:xfrm>
            <a:custGeom>
              <a:avLst/>
              <a:gdLst/>
              <a:ahLst/>
              <a:cxnLst/>
              <a:rect l="l" t="t" r="r" b="b"/>
              <a:pathLst>
                <a:path w="329564" h="1300479">
                  <a:moveTo>
                    <a:pt x="329183" y="964691"/>
                  </a:moveTo>
                  <a:lnTo>
                    <a:pt x="246887" y="970787"/>
                  </a:lnTo>
                  <a:lnTo>
                    <a:pt x="182879" y="0"/>
                  </a:lnTo>
                  <a:lnTo>
                    <a:pt x="18287" y="10667"/>
                  </a:lnTo>
                  <a:lnTo>
                    <a:pt x="82295" y="981455"/>
                  </a:lnTo>
                  <a:lnTo>
                    <a:pt x="0" y="987551"/>
                  </a:lnTo>
                  <a:lnTo>
                    <a:pt x="185927" y="1299971"/>
                  </a:lnTo>
                  <a:lnTo>
                    <a:pt x="329183" y="964691"/>
                  </a:lnTo>
                  <a:close/>
                </a:path>
              </a:pathLst>
            </a:custGeom>
            <a:solidFill>
              <a:srgbClr val="CFCFCF"/>
            </a:solidFill>
          </p:spPr>
          <p:txBody>
            <a:bodyPr wrap="square" lIns="0" tIns="0" rIns="0" bIns="0" rtlCol="0"/>
            <a:lstStyle/>
            <a:p>
              <a:endParaRPr/>
            </a:p>
          </p:txBody>
        </p:sp>
        <p:sp>
          <p:nvSpPr>
            <p:cNvPr id="26" name="object 24"/>
            <p:cNvSpPr/>
            <p:nvPr/>
          </p:nvSpPr>
          <p:spPr>
            <a:xfrm>
              <a:off x="2042160" y="3697223"/>
              <a:ext cx="344805" cy="1315720"/>
            </a:xfrm>
            <a:custGeom>
              <a:avLst/>
              <a:gdLst/>
              <a:ahLst/>
              <a:cxnLst/>
              <a:rect l="l" t="t" r="r" b="b"/>
              <a:pathLst>
                <a:path w="344805" h="1315720">
                  <a:moveTo>
                    <a:pt x="89916" y="990920"/>
                  </a:moveTo>
                  <a:lnTo>
                    <a:pt x="89916" y="981456"/>
                  </a:lnTo>
                  <a:lnTo>
                    <a:pt x="85344" y="986028"/>
                  </a:lnTo>
                  <a:lnTo>
                    <a:pt x="85058" y="981785"/>
                  </a:lnTo>
                  <a:lnTo>
                    <a:pt x="0" y="987552"/>
                  </a:lnTo>
                  <a:lnTo>
                    <a:pt x="7620" y="1000452"/>
                  </a:lnTo>
                  <a:lnTo>
                    <a:pt x="7620" y="996696"/>
                  </a:lnTo>
                  <a:lnTo>
                    <a:pt x="12192" y="989076"/>
                  </a:lnTo>
                  <a:lnTo>
                    <a:pt x="16361" y="996082"/>
                  </a:lnTo>
                  <a:lnTo>
                    <a:pt x="89916" y="990920"/>
                  </a:lnTo>
                  <a:close/>
                </a:path>
                <a:path w="344805" h="1315720">
                  <a:moveTo>
                    <a:pt x="16361" y="996082"/>
                  </a:moveTo>
                  <a:lnTo>
                    <a:pt x="12192" y="989076"/>
                  </a:lnTo>
                  <a:lnTo>
                    <a:pt x="7620" y="996696"/>
                  </a:lnTo>
                  <a:lnTo>
                    <a:pt x="16361" y="996082"/>
                  </a:lnTo>
                  <a:close/>
                </a:path>
                <a:path w="344805" h="1315720">
                  <a:moveTo>
                    <a:pt x="192807" y="1292569"/>
                  </a:moveTo>
                  <a:lnTo>
                    <a:pt x="16361" y="996082"/>
                  </a:lnTo>
                  <a:lnTo>
                    <a:pt x="7620" y="996696"/>
                  </a:lnTo>
                  <a:lnTo>
                    <a:pt x="7620" y="1000452"/>
                  </a:lnTo>
                  <a:lnTo>
                    <a:pt x="188976" y="1307472"/>
                  </a:lnTo>
                  <a:lnTo>
                    <a:pt x="188976" y="1301496"/>
                  </a:lnTo>
                  <a:lnTo>
                    <a:pt x="192807" y="1292569"/>
                  </a:lnTo>
                  <a:close/>
                </a:path>
                <a:path w="344805" h="1315720">
                  <a:moveTo>
                    <a:pt x="258761" y="970499"/>
                  </a:moveTo>
                  <a:lnTo>
                    <a:pt x="195072" y="0"/>
                  </a:lnTo>
                  <a:lnTo>
                    <a:pt x="19812" y="10668"/>
                  </a:lnTo>
                  <a:lnTo>
                    <a:pt x="25908" y="101399"/>
                  </a:lnTo>
                  <a:lnTo>
                    <a:pt x="25908" y="19812"/>
                  </a:lnTo>
                  <a:lnTo>
                    <a:pt x="30480" y="15240"/>
                  </a:lnTo>
                  <a:lnTo>
                    <a:pt x="30759" y="19497"/>
                  </a:lnTo>
                  <a:lnTo>
                    <a:pt x="185928" y="9440"/>
                  </a:lnTo>
                  <a:lnTo>
                    <a:pt x="185928" y="4572"/>
                  </a:lnTo>
                  <a:lnTo>
                    <a:pt x="190500" y="9144"/>
                  </a:lnTo>
                  <a:lnTo>
                    <a:pt x="190500" y="74240"/>
                  </a:lnTo>
                  <a:lnTo>
                    <a:pt x="249936" y="979932"/>
                  </a:lnTo>
                  <a:lnTo>
                    <a:pt x="254508" y="979611"/>
                  </a:lnTo>
                  <a:lnTo>
                    <a:pt x="254508" y="970788"/>
                  </a:lnTo>
                  <a:lnTo>
                    <a:pt x="258761" y="970499"/>
                  </a:lnTo>
                  <a:close/>
                </a:path>
                <a:path w="344805" h="1315720">
                  <a:moveTo>
                    <a:pt x="30759" y="19497"/>
                  </a:moveTo>
                  <a:lnTo>
                    <a:pt x="30480" y="15240"/>
                  </a:lnTo>
                  <a:lnTo>
                    <a:pt x="25908" y="19812"/>
                  </a:lnTo>
                  <a:lnTo>
                    <a:pt x="30759" y="19497"/>
                  </a:lnTo>
                  <a:close/>
                </a:path>
                <a:path w="344805" h="1315720">
                  <a:moveTo>
                    <a:pt x="94488" y="990600"/>
                  </a:moveTo>
                  <a:lnTo>
                    <a:pt x="30759" y="19497"/>
                  </a:lnTo>
                  <a:lnTo>
                    <a:pt x="25908" y="19812"/>
                  </a:lnTo>
                  <a:lnTo>
                    <a:pt x="25908" y="101399"/>
                  </a:lnTo>
                  <a:lnTo>
                    <a:pt x="85058" y="981785"/>
                  </a:lnTo>
                  <a:lnTo>
                    <a:pt x="89916" y="981456"/>
                  </a:lnTo>
                  <a:lnTo>
                    <a:pt x="89916" y="990920"/>
                  </a:lnTo>
                  <a:lnTo>
                    <a:pt x="94488" y="990600"/>
                  </a:lnTo>
                  <a:close/>
                </a:path>
                <a:path w="344805" h="1315720">
                  <a:moveTo>
                    <a:pt x="89916" y="981456"/>
                  </a:moveTo>
                  <a:lnTo>
                    <a:pt x="85058" y="981785"/>
                  </a:lnTo>
                  <a:lnTo>
                    <a:pt x="85344" y="986028"/>
                  </a:lnTo>
                  <a:lnTo>
                    <a:pt x="89916" y="981456"/>
                  </a:lnTo>
                  <a:close/>
                </a:path>
                <a:path w="344805" h="1315720">
                  <a:moveTo>
                    <a:pt x="190500" y="9144"/>
                  </a:moveTo>
                  <a:lnTo>
                    <a:pt x="185928" y="4572"/>
                  </a:lnTo>
                  <a:lnTo>
                    <a:pt x="186246" y="9419"/>
                  </a:lnTo>
                  <a:lnTo>
                    <a:pt x="190500" y="9144"/>
                  </a:lnTo>
                  <a:close/>
                </a:path>
                <a:path w="344805" h="1315720">
                  <a:moveTo>
                    <a:pt x="186246" y="9419"/>
                  </a:moveTo>
                  <a:lnTo>
                    <a:pt x="185928" y="4572"/>
                  </a:lnTo>
                  <a:lnTo>
                    <a:pt x="185928" y="9440"/>
                  </a:lnTo>
                  <a:lnTo>
                    <a:pt x="186246" y="9419"/>
                  </a:lnTo>
                  <a:close/>
                </a:path>
                <a:path w="344805" h="1315720">
                  <a:moveTo>
                    <a:pt x="190500" y="74240"/>
                  </a:moveTo>
                  <a:lnTo>
                    <a:pt x="190500" y="9144"/>
                  </a:lnTo>
                  <a:lnTo>
                    <a:pt x="186246" y="9419"/>
                  </a:lnTo>
                  <a:lnTo>
                    <a:pt x="190500" y="74240"/>
                  </a:lnTo>
                  <a:close/>
                </a:path>
                <a:path w="344805" h="1315720">
                  <a:moveTo>
                    <a:pt x="198120" y="1301496"/>
                  </a:moveTo>
                  <a:lnTo>
                    <a:pt x="192807" y="1292569"/>
                  </a:lnTo>
                  <a:lnTo>
                    <a:pt x="188976" y="1301496"/>
                  </a:lnTo>
                  <a:lnTo>
                    <a:pt x="198120" y="1301496"/>
                  </a:lnTo>
                  <a:close/>
                </a:path>
                <a:path w="344805" h="1315720">
                  <a:moveTo>
                    <a:pt x="198120" y="1304590"/>
                  </a:moveTo>
                  <a:lnTo>
                    <a:pt x="198120" y="1301496"/>
                  </a:lnTo>
                  <a:lnTo>
                    <a:pt x="188976" y="1301496"/>
                  </a:lnTo>
                  <a:lnTo>
                    <a:pt x="188976" y="1307472"/>
                  </a:lnTo>
                  <a:lnTo>
                    <a:pt x="193548" y="1315212"/>
                  </a:lnTo>
                  <a:lnTo>
                    <a:pt x="198120" y="1304590"/>
                  </a:lnTo>
                  <a:close/>
                </a:path>
                <a:path w="344805" h="1315720">
                  <a:moveTo>
                    <a:pt x="336804" y="982395"/>
                  </a:moveTo>
                  <a:lnTo>
                    <a:pt x="336804" y="973836"/>
                  </a:lnTo>
                  <a:lnTo>
                    <a:pt x="329392" y="974356"/>
                  </a:lnTo>
                  <a:lnTo>
                    <a:pt x="192807" y="1292569"/>
                  </a:lnTo>
                  <a:lnTo>
                    <a:pt x="198120" y="1301496"/>
                  </a:lnTo>
                  <a:lnTo>
                    <a:pt x="198120" y="1304590"/>
                  </a:lnTo>
                  <a:lnTo>
                    <a:pt x="336804" y="982395"/>
                  </a:lnTo>
                  <a:close/>
                </a:path>
                <a:path w="344805" h="1315720">
                  <a:moveTo>
                    <a:pt x="259080" y="975360"/>
                  </a:moveTo>
                  <a:lnTo>
                    <a:pt x="258761" y="970499"/>
                  </a:lnTo>
                  <a:lnTo>
                    <a:pt x="254508" y="970788"/>
                  </a:lnTo>
                  <a:lnTo>
                    <a:pt x="259080" y="975360"/>
                  </a:lnTo>
                  <a:close/>
                </a:path>
                <a:path w="344805" h="1315720">
                  <a:moveTo>
                    <a:pt x="259080" y="979290"/>
                  </a:moveTo>
                  <a:lnTo>
                    <a:pt x="259080" y="975360"/>
                  </a:lnTo>
                  <a:lnTo>
                    <a:pt x="254508" y="970788"/>
                  </a:lnTo>
                  <a:lnTo>
                    <a:pt x="254508" y="979611"/>
                  </a:lnTo>
                  <a:lnTo>
                    <a:pt x="259080" y="979290"/>
                  </a:lnTo>
                  <a:close/>
                </a:path>
                <a:path w="344805" h="1315720">
                  <a:moveTo>
                    <a:pt x="344424" y="964692"/>
                  </a:moveTo>
                  <a:lnTo>
                    <a:pt x="258761" y="970499"/>
                  </a:lnTo>
                  <a:lnTo>
                    <a:pt x="259080" y="975360"/>
                  </a:lnTo>
                  <a:lnTo>
                    <a:pt x="259080" y="979290"/>
                  </a:lnTo>
                  <a:lnTo>
                    <a:pt x="329392" y="974356"/>
                  </a:lnTo>
                  <a:lnTo>
                    <a:pt x="332232" y="967740"/>
                  </a:lnTo>
                  <a:lnTo>
                    <a:pt x="336804" y="973836"/>
                  </a:lnTo>
                  <a:lnTo>
                    <a:pt x="336804" y="982395"/>
                  </a:lnTo>
                  <a:lnTo>
                    <a:pt x="344424" y="964692"/>
                  </a:lnTo>
                  <a:close/>
                </a:path>
                <a:path w="344805" h="1315720">
                  <a:moveTo>
                    <a:pt x="336804" y="973836"/>
                  </a:moveTo>
                  <a:lnTo>
                    <a:pt x="332232" y="967740"/>
                  </a:lnTo>
                  <a:lnTo>
                    <a:pt x="329392" y="974356"/>
                  </a:lnTo>
                  <a:lnTo>
                    <a:pt x="336804" y="973836"/>
                  </a:lnTo>
                  <a:close/>
                </a:path>
              </a:pathLst>
            </a:custGeom>
            <a:solidFill>
              <a:srgbClr val="000000"/>
            </a:solidFill>
          </p:spPr>
          <p:txBody>
            <a:bodyPr wrap="square" lIns="0" tIns="0" rIns="0" bIns="0" rtlCol="0"/>
            <a:lstStyle/>
            <a:p>
              <a:endParaRPr/>
            </a:p>
          </p:txBody>
        </p:sp>
      </p:grpSp>
      <p:grpSp>
        <p:nvGrpSpPr>
          <p:cNvPr id="27" name="object 25"/>
          <p:cNvGrpSpPr/>
          <p:nvPr/>
        </p:nvGrpSpPr>
        <p:grpSpPr>
          <a:xfrm>
            <a:off x="2569417" y="5301115"/>
            <a:ext cx="483234" cy="923925"/>
            <a:chOff x="2023872" y="5716524"/>
            <a:chExt cx="483234" cy="923925"/>
          </a:xfrm>
        </p:grpSpPr>
        <p:sp>
          <p:nvSpPr>
            <p:cNvPr id="28" name="object 26"/>
            <p:cNvSpPr/>
            <p:nvPr/>
          </p:nvSpPr>
          <p:spPr>
            <a:xfrm>
              <a:off x="2031491" y="5722620"/>
              <a:ext cx="469900" cy="909955"/>
            </a:xfrm>
            <a:custGeom>
              <a:avLst/>
              <a:gdLst/>
              <a:ahLst/>
              <a:cxnLst/>
              <a:rect l="l" t="t" r="r" b="b"/>
              <a:pathLst>
                <a:path w="469900" h="909954">
                  <a:moveTo>
                    <a:pt x="469391" y="56387"/>
                  </a:moveTo>
                  <a:lnTo>
                    <a:pt x="313943" y="0"/>
                  </a:lnTo>
                  <a:lnTo>
                    <a:pt x="77723" y="661415"/>
                  </a:lnTo>
                  <a:lnTo>
                    <a:pt x="0" y="633983"/>
                  </a:lnTo>
                  <a:lnTo>
                    <a:pt x="76199" y="909827"/>
                  </a:lnTo>
                  <a:lnTo>
                    <a:pt x="310895" y="745235"/>
                  </a:lnTo>
                  <a:lnTo>
                    <a:pt x="233171" y="717803"/>
                  </a:lnTo>
                  <a:lnTo>
                    <a:pt x="469391" y="56387"/>
                  </a:lnTo>
                  <a:close/>
                </a:path>
              </a:pathLst>
            </a:custGeom>
            <a:solidFill>
              <a:srgbClr val="CFCFCF"/>
            </a:solidFill>
          </p:spPr>
          <p:txBody>
            <a:bodyPr wrap="square" lIns="0" tIns="0" rIns="0" bIns="0" rtlCol="0"/>
            <a:lstStyle/>
            <a:p>
              <a:endParaRPr/>
            </a:p>
          </p:txBody>
        </p:sp>
        <p:sp>
          <p:nvSpPr>
            <p:cNvPr id="29" name="object 27"/>
            <p:cNvSpPr/>
            <p:nvPr/>
          </p:nvSpPr>
          <p:spPr>
            <a:xfrm>
              <a:off x="2023872" y="5716524"/>
              <a:ext cx="483234" cy="923925"/>
            </a:xfrm>
            <a:custGeom>
              <a:avLst/>
              <a:gdLst/>
              <a:ahLst/>
              <a:cxnLst/>
              <a:rect l="l" t="t" r="r" b="b"/>
              <a:pathLst>
                <a:path w="483235" h="923925">
                  <a:moveTo>
                    <a:pt x="82417" y="661378"/>
                  </a:moveTo>
                  <a:lnTo>
                    <a:pt x="0" y="632460"/>
                  </a:lnTo>
                  <a:lnTo>
                    <a:pt x="6096" y="654021"/>
                  </a:lnTo>
                  <a:lnTo>
                    <a:pt x="6096" y="644652"/>
                  </a:lnTo>
                  <a:lnTo>
                    <a:pt x="12192" y="638556"/>
                  </a:lnTo>
                  <a:lnTo>
                    <a:pt x="14713" y="647684"/>
                  </a:lnTo>
                  <a:lnTo>
                    <a:pt x="80772" y="670926"/>
                  </a:lnTo>
                  <a:lnTo>
                    <a:pt x="80772" y="665988"/>
                  </a:lnTo>
                  <a:lnTo>
                    <a:pt x="82417" y="661378"/>
                  </a:lnTo>
                  <a:close/>
                </a:path>
                <a:path w="483235" h="923925">
                  <a:moveTo>
                    <a:pt x="14713" y="647684"/>
                  </a:moveTo>
                  <a:lnTo>
                    <a:pt x="12192" y="638556"/>
                  </a:lnTo>
                  <a:lnTo>
                    <a:pt x="6096" y="644652"/>
                  </a:lnTo>
                  <a:lnTo>
                    <a:pt x="14713" y="647684"/>
                  </a:lnTo>
                  <a:close/>
                </a:path>
                <a:path w="483235" h="923925">
                  <a:moveTo>
                    <a:pt x="87037" y="909497"/>
                  </a:moveTo>
                  <a:lnTo>
                    <a:pt x="14713" y="647684"/>
                  </a:lnTo>
                  <a:lnTo>
                    <a:pt x="6096" y="644652"/>
                  </a:lnTo>
                  <a:lnTo>
                    <a:pt x="6096" y="654021"/>
                  </a:lnTo>
                  <a:lnTo>
                    <a:pt x="82296" y="923544"/>
                  </a:lnTo>
                  <a:lnTo>
                    <a:pt x="82296" y="912876"/>
                  </a:lnTo>
                  <a:lnTo>
                    <a:pt x="87037" y="909497"/>
                  </a:lnTo>
                  <a:close/>
                </a:path>
                <a:path w="483235" h="923925">
                  <a:moveTo>
                    <a:pt x="86868" y="662940"/>
                  </a:moveTo>
                  <a:lnTo>
                    <a:pt x="82417" y="661378"/>
                  </a:lnTo>
                  <a:lnTo>
                    <a:pt x="80772" y="665988"/>
                  </a:lnTo>
                  <a:lnTo>
                    <a:pt x="86868" y="662940"/>
                  </a:lnTo>
                  <a:close/>
                </a:path>
                <a:path w="483235" h="923925">
                  <a:moveTo>
                    <a:pt x="86868" y="673071"/>
                  </a:moveTo>
                  <a:lnTo>
                    <a:pt x="86868" y="662940"/>
                  </a:lnTo>
                  <a:lnTo>
                    <a:pt x="80772" y="665988"/>
                  </a:lnTo>
                  <a:lnTo>
                    <a:pt x="80772" y="670926"/>
                  </a:lnTo>
                  <a:lnTo>
                    <a:pt x="86868" y="673071"/>
                  </a:lnTo>
                  <a:close/>
                </a:path>
                <a:path w="483235" h="923925">
                  <a:moveTo>
                    <a:pt x="88392" y="914400"/>
                  </a:moveTo>
                  <a:lnTo>
                    <a:pt x="87037" y="909497"/>
                  </a:lnTo>
                  <a:lnTo>
                    <a:pt x="82296" y="912876"/>
                  </a:lnTo>
                  <a:lnTo>
                    <a:pt x="88392" y="914400"/>
                  </a:lnTo>
                  <a:close/>
                </a:path>
                <a:path w="483235" h="923925">
                  <a:moveTo>
                    <a:pt x="88392" y="919254"/>
                  </a:moveTo>
                  <a:lnTo>
                    <a:pt x="88392" y="914400"/>
                  </a:lnTo>
                  <a:lnTo>
                    <a:pt x="82296" y="912876"/>
                  </a:lnTo>
                  <a:lnTo>
                    <a:pt x="82296" y="923544"/>
                  </a:lnTo>
                  <a:lnTo>
                    <a:pt x="88392" y="919254"/>
                  </a:lnTo>
                  <a:close/>
                </a:path>
                <a:path w="483235" h="923925">
                  <a:moveTo>
                    <a:pt x="483108" y="59436"/>
                  </a:moveTo>
                  <a:lnTo>
                    <a:pt x="318516" y="0"/>
                  </a:lnTo>
                  <a:lnTo>
                    <a:pt x="82417" y="661378"/>
                  </a:lnTo>
                  <a:lnTo>
                    <a:pt x="86868" y="662940"/>
                  </a:lnTo>
                  <a:lnTo>
                    <a:pt x="86868" y="673071"/>
                  </a:lnTo>
                  <a:lnTo>
                    <a:pt x="88392" y="673608"/>
                  </a:lnTo>
                  <a:lnTo>
                    <a:pt x="320040" y="24696"/>
                  </a:lnTo>
                  <a:lnTo>
                    <a:pt x="320040" y="10668"/>
                  </a:lnTo>
                  <a:lnTo>
                    <a:pt x="326136" y="7620"/>
                  </a:lnTo>
                  <a:lnTo>
                    <a:pt x="326136" y="12879"/>
                  </a:lnTo>
                  <a:lnTo>
                    <a:pt x="470862" y="65378"/>
                  </a:lnTo>
                  <a:lnTo>
                    <a:pt x="472440" y="60960"/>
                  </a:lnTo>
                  <a:lnTo>
                    <a:pt x="475488" y="67056"/>
                  </a:lnTo>
                  <a:lnTo>
                    <a:pt x="475488" y="80781"/>
                  </a:lnTo>
                  <a:lnTo>
                    <a:pt x="483108" y="59436"/>
                  </a:lnTo>
                  <a:close/>
                </a:path>
                <a:path w="483235" h="923925">
                  <a:moveTo>
                    <a:pt x="316992" y="758387"/>
                  </a:moveTo>
                  <a:lnTo>
                    <a:pt x="316992" y="755904"/>
                  </a:lnTo>
                  <a:lnTo>
                    <a:pt x="307380" y="752522"/>
                  </a:lnTo>
                  <a:lnTo>
                    <a:pt x="87037" y="909497"/>
                  </a:lnTo>
                  <a:lnTo>
                    <a:pt x="88392" y="914400"/>
                  </a:lnTo>
                  <a:lnTo>
                    <a:pt x="88392" y="919254"/>
                  </a:lnTo>
                  <a:lnTo>
                    <a:pt x="316992" y="758387"/>
                  </a:lnTo>
                  <a:close/>
                </a:path>
                <a:path w="483235" h="923925">
                  <a:moveTo>
                    <a:pt x="475488" y="80781"/>
                  </a:moveTo>
                  <a:lnTo>
                    <a:pt x="475488" y="67056"/>
                  </a:lnTo>
                  <a:lnTo>
                    <a:pt x="470862" y="65378"/>
                  </a:lnTo>
                  <a:lnTo>
                    <a:pt x="234696" y="726948"/>
                  </a:lnTo>
                  <a:lnTo>
                    <a:pt x="242316" y="729629"/>
                  </a:lnTo>
                  <a:lnTo>
                    <a:pt x="242316" y="719328"/>
                  </a:lnTo>
                  <a:lnTo>
                    <a:pt x="246958" y="720957"/>
                  </a:lnTo>
                  <a:lnTo>
                    <a:pt x="475488" y="80781"/>
                  </a:lnTo>
                  <a:close/>
                </a:path>
                <a:path w="483235" h="923925">
                  <a:moveTo>
                    <a:pt x="246958" y="720957"/>
                  </a:moveTo>
                  <a:lnTo>
                    <a:pt x="242316" y="719328"/>
                  </a:lnTo>
                  <a:lnTo>
                    <a:pt x="245364" y="725424"/>
                  </a:lnTo>
                  <a:lnTo>
                    <a:pt x="246958" y="720957"/>
                  </a:lnTo>
                  <a:close/>
                </a:path>
                <a:path w="483235" h="923925">
                  <a:moveTo>
                    <a:pt x="329184" y="749808"/>
                  </a:moveTo>
                  <a:lnTo>
                    <a:pt x="246958" y="720957"/>
                  </a:lnTo>
                  <a:lnTo>
                    <a:pt x="245364" y="725424"/>
                  </a:lnTo>
                  <a:lnTo>
                    <a:pt x="242316" y="719328"/>
                  </a:lnTo>
                  <a:lnTo>
                    <a:pt x="242316" y="729629"/>
                  </a:lnTo>
                  <a:lnTo>
                    <a:pt x="307380" y="752522"/>
                  </a:lnTo>
                  <a:lnTo>
                    <a:pt x="315468" y="746760"/>
                  </a:lnTo>
                  <a:lnTo>
                    <a:pt x="316992" y="755904"/>
                  </a:lnTo>
                  <a:lnTo>
                    <a:pt x="316992" y="758387"/>
                  </a:lnTo>
                  <a:lnTo>
                    <a:pt x="329184" y="749808"/>
                  </a:lnTo>
                  <a:close/>
                </a:path>
                <a:path w="483235" h="923925">
                  <a:moveTo>
                    <a:pt x="316992" y="755904"/>
                  </a:moveTo>
                  <a:lnTo>
                    <a:pt x="315468" y="746760"/>
                  </a:lnTo>
                  <a:lnTo>
                    <a:pt x="307380" y="752522"/>
                  </a:lnTo>
                  <a:lnTo>
                    <a:pt x="316992" y="755904"/>
                  </a:lnTo>
                  <a:close/>
                </a:path>
                <a:path w="483235" h="923925">
                  <a:moveTo>
                    <a:pt x="326136" y="7620"/>
                  </a:moveTo>
                  <a:lnTo>
                    <a:pt x="320040" y="10668"/>
                  </a:lnTo>
                  <a:lnTo>
                    <a:pt x="324473" y="12276"/>
                  </a:lnTo>
                  <a:lnTo>
                    <a:pt x="326136" y="7620"/>
                  </a:lnTo>
                  <a:close/>
                </a:path>
                <a:path w="483235" h="923925">
                  <a:moveTo>
                    <a:pt x="324473" y="12276"/>
                  </a:moveTo>
                  <a:lnTo>
                    <a:pt x="320040" y="10668"/>
                  </a:lnTo>
                  <a:lnTo>
                    <a:pt x="320040" y="24696"/>
                  </a:lnTo>
                  <a:lnTo>
                    <a:pt x="324473" y="12276"/>
                  </a:lnTo>
                  <a:close/>
                </a:path>
                <a:path w="483235" h="923925">
                  <a:moveTo>
                    <a:pt x="326136" y="12879"/>
                  </a:moveTo>
                  <a:lnTo>
                    <a:pt x="326136" y="7620"/>
                  </a:lnTo>
                  <a:lnTo>
                    <a:pt x="324473" y="12276"/>
                  </a:lnTo>
                  <a:lnTo>
                    <a:pt x="326136" y="12879"/>
                  </a:lnTo>
                  <a:close/>
                </a:path>
                <a:path w="483235" h="923925">
                  <a:moveTo>
                    <a:pt x="475488" y="67056"/>
                  </a:moveTo>
                  <a:lnTo>
                    <a:pt x="472440" y="60960"/>
                  </a:lnTo>
                  <a:lnTo>
                    <a:pt x="470862" y="65378"/>
                  </a:lnTo>
                  <a:lnTo>
                    <a:pt x="475488" y="67056"/>
                  </a:lnTo>
                  <a:close/>
                </a:path>
              </a:pathLst>
            </a:custGeom>
            <a:solidFill>
              <a:srgbClr val="000000"/>
            </a:solidFill>
          </p:spPr>
          <p:txBody>
            <a:bodyPr wrap="square" lIns="0" tIns="0" rIns="0" bIns="0" rtlCol="0"/>
            <a:lstStyle/>
            <a:p>
              <a:endParaRPr/>
            </a:p>
          </p:txBody>
        </p:sp>
      </p:grpSp>
      <p:grpSp>
        <p:nvGrpSpPr>
          <p:cNvPr id="30" name="object 28"/>
          <p:cNvGrpSpPr/>
          <p:nvPr/>
        </p:nvGrpSpPr>
        <p:grpSpPr>
          <a:xfrm>
            <a:off x="3593513" y="1538515"/>
            <a:ext cx="350520" cy="855344"/>
            <a:chOff x="2479548" y="1994916"/>
            <a:chExt cx="350520" cy="855344"/>
          </a:xfrm>
        </p:grpSpPr>
        <p:sp>
          <p:nvSpPr>
            <p:cNvPr id="31" name="object 29"/>
            <p:cNvSpPr/>
            <p:nvPr/>
          </p:nvSpPr>
          <p:spPr>
            <a:xfrm>
              <a:off x="2490215" y="1999487"/>
              <a:ext cx="329565" cy="843280"/>
            </a:xfrm>
            <a:custGeom>
              <a:avLst/>
              <a:gdLst/>
              <a:ahLst/>
              <a:cxnLst/>
              <a:rect l="l" t="t" r="r" b="b"/>
              <a:pathLst>
                <a:path w="329564" h="843280">
                  <a:moveTo>
                    <a:pt x="329183" y="632459"/>
                  </a:moveTo>
                  <a:lnTo>
                    <a:pt x="246887" y="632459"/>
                  </a:lnTo>
                  <a:lnTo>
                    <a:pt x="246887" y="0"/>
                  </a:lnTo>
                  <a:lnTo>
                    <a:pt x="82295" y="0"/>
                  </a:lnTo>
                  <a:lnTo>
                    <a:pt x="82295" y="632459"/>
                  </a:lnTo>
                  <a:lnTo>
                    <a:pt x="0" y="632459"/>
                  </a:lnTo>
                  <a:lnTo>
                    <a:pt x="164591" y="842771"/>
                  </a:lnTo>
                  <a:lnTo>
                    <a:pt x="329183" y="632459"/>
                  </a:lnTo>
                  <a:close/>
                </a:path>
              </a:pathLst>
            </a:custGeom>
            <a:solidFill>
              <a:srgbClr val="0070C0"/>
            </a:solidFill>
          </p:spPr>
          <p:txBody>
            <a:bodyPr wrap="square" lIns="0" tIns="0" rIns="0" bIns="0" rtlCol="0"/>
            <a:lstStyle/>
            <a:p>
              <a:endParaRPr dirty="0"/>
            </a:p>
          </p:txBody>
        </p:sp>
        <p:sp>
          <p:nvSpPr>
            <p:cNvPr id="32" name="object 30"/>
            <p:cNvSpPr/>
            <p:nvPr/>
          </p:nvSpPr>
          <p:spPr>
            <a:xfrm>
              <a:off x="2479548" y="1994916"/>
              <a:ext cx="350520" cy="855344"/>
            </a:xfrm>
            <a:custGeom>
              <a:avLst/>
              <a:gdLst/>
              <a:ahLst/>
              <a:cxnLst/>
              <a:rect l="l" t="t" r="r" b="b"/>
              <a:pathLst>
                <a:path w="350519" h="855344">
                  <a:moveTo>
                    <a:pt x="92964" y="630936"/>
                  </a:moveTo>
                  <a:lnTo>
                    <a:pt x="0" y="630936"/>
                  </a:lnTo>
                  <a:lnTo>
                    <a:pt x="10668" y="644572"/>
                  </a:lnTo>
                  <a:lnTo>
                    <a:pt x="10668" y="641604"/>
                  </a:lnTo>
                  <a:lnTo>
                    <a:pt x="13716" y="633984"/>
                  </a:lnTo>
                  <a:lnTo>
                    <a:pt x="19679" y="641604"/>
                  </a:lnTo>
                  <a:lnTo>
                    <a:pt x="88392" y="641604"/>
                  </a:lnTo>
                  <a:lnTo>
                    <a:pt x="88392" y="637032"/>
                  </a:lnTo>
                  <a:lnTo>
                    <a:pt x="92964" y="630936"/>
                  </a:lnTo>
                  <a:close/>
                </a:path>
                <a:path w="350519" h="855344">
                  <a:moveTo>
                    <a:pt x="19679" y="641604"/>
                  </a:moveTo>
                  <a:lnTo>
                    <a:pt x="13716" y="633984"/>
                  </a:lnTo>
                  <a:lnTo>
                    <a:pt x="10668" y="641604"/>
                  </a:lnTo>
                  <a:lnTo>
                    <a:pt x="19679" y="641604"/>
                  </a:lnTo>
                  <a:close/>
                </a:path>
                <a:path w="350519" h="855344">
                  <a:moveTo>
                    <a:pt x="175260" y="840401"/>
                  </a:moveTo>
                  <a:lnTo>
                    <a:pt x="19679" y="641604"/>
                  </a:lnTo>
                  <a:lnTo>
                    <a:pt x="10668" y="641604"/>
                  </a:lnTo>
                  <a:lnTo>
                    <a:pt x="10668" y="644572"/>
                  </a:lnTo>
                  <a:lnTo>
                    <a:pt x="172212" y="851067"/>
                  </a:lnTo>
                  <a:lnTo>
                    <a:pt x="172212" y="844296"/>
                  </a:lnTo>
                  <a:lnTo>
                    <a:pt x="175260" y="840401"/>
                  </a:lnTo>
                  <a:close/>
                </a:path>
                <a:path w="350519" h="855344">
                  <a:moveTo>
                    <a:pt x="262128" y="630936"/>
                  </a:moveTo>
                  <a:lnTo>
                    <a:pt x="262128" y="0"/>
                  </a:lnTo>
                  <a:lnTo>
                    <a:pt x="88392" y="0"/>
                  </a:lnTo>
                  <a:lnTo>
                    <a:pt x="88392" y="630936"/>
                  </a:lnTo>
                  <a:lnTo>
                    <a:pt x="92964" y="630936"/>
                  </a:lnTo>
                  <a:lnTo>
                    <a:pt x="92964" y="9144"/>
                  </a:lnTo>
                  <a:lnTo>
                    <a:pt x="97536" y="4572"/>
                  </a:lnTo>
                  <a:lnTo>
                    <a:pt x="97536" y="9144"/>
                  </a:lnTo>
                  <a:lnTo>
                    <a:pt x="252984" y="9144"/>
                  </a:lnTo>
                  <a:lnTo>
                    <a:pt x="252984" y="4572"/>
                  </a:lnTo>
                  <a:lnTo>
                    <a:pt x="257556" y="9144"/>
                  </a:lnTo>
                  <a:lnTo>
                    <a:pt x="257556" y="630936"/>
                  </a:lnTo>
                  <a:lnTo>
                    <a:pt x="262128" y="630936"/>
                  </a:lnTo>
                  <a:close/>
                </a:path>
                <a:path w="350519" h="855344">
                  <a:moveTo>
                    <a:pt x="97536" y="641604"/>
                  </a:moveTo>
                  <a:lnTo>
                    <a:pt x="97536" y="9144"/>
                  </a:lnTo>
                  <a:lnTo>
                    <a:pt x="92964" y="9144"/>
                  </a:lnTo>
                  <a:lnTo>
                    <a:pt x="92964" y="630936"/>
                  </a:lnTo>
                  <a:lnTo>
                    <a:pt x="88392" y="637032"/>
                  </a:lnTo>
                  <a:lnTo>
                    <a:pt x="88392" y="641604"/>
                  </a:lnTo>
                  <a:lnTo>
                    <a:pt x="97536" y="641604"/>
                  </a:lnTo>
                  <a:close/>
                </a:path>
                <a:path w="350519" h="855344">
                  <a:moveTo>
                    <a:pt x="97536" y="9144"/>
                  </a:moveTo>
                  <a:lnTo>
                    <a:pt x="97536" y="4572"/>
                  </a:lnTo>
                  <a:lnTo>
                    <a:pt x="92964" y="9144"/>
                  </a:lnTo>
                  <a:lnTo>
                    <a:pt x="97536" y="9144"/>
                  </a:lnTo>
                  <a:close/>
                </a:path>
                <a:path w="350519" h="855344">
                  <a:moveTo>
                    <a:pt x="178308" y="844296"/>
                  </a:moveTo>
                  <a:lnTo>
                    <a:pt x="175260" y="840401"/>
                  </a:lnTo>
                  <a:lnTo>
                    <a:pt x="172212" y="844296"/>
                  </a:lnTo>
                  <a:lnTo>
                    <a:pt x="178308" y="844296"/>
                  </a:lnTo>
                  <a:close/>
                </a:path>
                <a:path w="350519" h="855344">
                  <a:moveTo>
                    <a:pt x="178308" y="851067"/>
                  </a:moveTo>
                  <a:lnTo>
                    <a:pt x="178308" y="844296"/>
                  </a:lnTo>
                  <a:lnTo>
                    <a:pt x="172212" y="844296"/>
                  </a:lnTo>
                  <a:lnTo>
                    <a:pt x="172212" y="851067"/>
                  </a:lnTo>
                  <a:lnTo>
                    <a:pt x="175260" y="854964"/>
                  </a:lnTo>
                  <a:lnTo>
                    <a:pt x="178308" y="851067"/>
                  </a:lnTo>
                  <a:close/>
                </a:path>
                <a:path w="350519" h="855344">
                  <a:moveTo>
                    <a:pt x="339852" y="644572"/>
                  </a:moveTo>
                  <a:lnTo>
                    <a:pt x="339852" y="641604"/>
                  </a:lnTo>
                  <a:lnTo>
                    <a:pt x="330840" y="641604"/>
                  </a:lnTo>
                  <a:lnTo>
                    <a:pt x="175260" y="840401"/>
                  </a:lnTo>
                  <a:lnTo>
                    <a:pt x="178308" y="844296"/>
                  </a:lnTo>
                  <a:lnTo>
                    <a:pt x="178308" y="851067"/>
                  </a:lnTo>
                  <a:lnTo>
                    <a:pt x="339852" y="644572"/>
                  </a:lnTo>
                  <a:close/>
                </a:path>
                <a:path w="350519" h="855344">
                  <a:moveTo>
                    <a:pt x="257556" y="9144"/>
                  </a:moveTo>
                  <a:lnTo>
                    <a:pt x="252984" y="4572"/>
                  </a:lnTo>
                  <a:lnTo>
                    <a:pt x="252984" y="9144"/>
                  </a:lnTo>
                  <a:lnTo>
                    <a:pt x="257556" y="9144"/>
                  </a:lnTo>
                  <a:close/>
                </a:path>
                <a:path w="350519" h="855344">
                  <a:moveTo>
                    <a:pt x="262128" y="641604"/>
                  </a:moveTo>
                  <a:lnTo>
                    <a:pt x="262128" y="637032"/>
                  </a:lnTo>
                  <a:lnTo>
                    <a:pt x="257556" y="630936"/>
                  </a:lnTo>
                  <a:lnTo>
                    <a:pt x="257556" y="9144"/>
                  </a:lnTo>
                  <a:lnTo>
                    <a:pt x="252984" y="9144"/>
                  </a:lnTo>
                  <a:lnTo>
                    <a:pt x="252984" y="641604"/>
                  </a:lnTo>
                  <a:lnTo>
                    <a:pt x="262128" y="641604"/>
                  </a:lnTo>
                  <a:close/>
                </a:path>
                <a:path w="350519" h="855344">
                  <a:moveTo>
                    <a:pt x="350520" y="630936"/>
                  </a:moveTo>
                  <a:lnTo>
                    <a:pt x="257556" y="630936"/>
                  </a:lnTo>
                  <a:lnTo>
                    <a:pt x="262128" y="637032"/>
                  </a:lnTo>
                  <a:lnTo>
                    <a:pt x="262128" y="641604"/>
                  </a:lnTo>
                  <a:lnTo>
                    <a:pt x="330840" y="641604"/>
                  </a:lnTo>
                  <a:lnTo>
                    <a:pt x="336804" y="633984"/>
                  </a:lnTo>
                  <a:lnTo>
                    <a:pt x="339852" y="641604"/>
                  </a:lnTo>
                  <a:lnTo>
                    <a:pt x="339852" y="644572"/>
                  </a:lnTo>
                  <a:lnTo>
                    <a:pt x="350520" y="630936"/>
                  </a:lnTo>
                  <a:close/>
                </a:path>
                <a:path w="350519" h="855344">
                  <a:moveTo>
                    <a:pt x="339852" y="641604"/>
                  </a:moveTo>
                  <a:lnTo>
                    <a:pt x="336804" y="633984"/>
                  </a:lnTo>
                  <a:lnTo>
                    <a:pt x="330840" y="641604"/>
                  </a:lnTo>
                  <a:lnTo>
                    <a:pt x="339852" y="641604"/>
                  </a:lnTo>
                  <a:close/>
                </a:path>
              </a:pathLst>
            </a:custGeom>
            <a:solidFill>
              <a:srgbClr val="000000"/>
            </a:solidFill>
          </p:spPr>
          <p:txBody>
            <a:bodyPr wrap="square" lIns="0" tIns="0" rIns="0" bIns="0" rtlCol="0"/>
            <a:lstStyle/>
            <a:p>
              <a:endParaRPr/>
            </a:p>
          </p:txBody>
        </p:sp>
      </p:grpSp>
      <p:grpSp>
        <p:nvGrpSpPr>
          <p:cNvPr id="36" name="object 34"/>
          <p:cNvGrpSpPr/>
          <p:nvPr/>
        </p:nvGrpSpPr>
        <p:grpSpPr>
          <a:xfrm>
            <a:off x="4105563" y="3061601"/>
            <a:ext cx="574676" cy="591838"/>
            <a:chOff x="3401567" y="3698748"/>
            <a:chExt cx="588645" cy="571500"/>
          </a:xfrm>
        </p:grpSpPr>
        <p:sp>
          <p:nvSpPr>
            <p:cNvPr id="37" name="object 35"/>
            <p:cNvSpPr/>
            <p:nvPr/>
          </p:nvSpPr>
          <p:spPr>
            <a:xfrm>
              <a:off x="3407663" y="3706368"/>
              <a:ext cx="576580" cy="559435"/>
            </a:xfrm>
            <a:custGeom>
              <a:avLst/>
              <a:gdLst/>
              <a:ahLst/>
              <a:cxnLst/>
              <a:rect l="l" t="t" r="r" b="b"/>
              <a:pathLst>
                <a:path w="576579" h="559435">
                  <a:moveTo>
                    <a:pt x="576071" y="559307"/>
                  </a:moveTo>
                  <a:lnTo>
                    <a:pt x="560831" y="315467"/>
                  </a:lnTo>
                  <a:lnTo>
                    <a:pt x="504443" y="374903"/>
                  </a:lnTo>
                  <a:lnTo>
                    <a:pt x="114299" y="0"/>
                  </a:lnTo>
                  <a:lnTo>
                    <a:pt x="0" y="118871"/>
                  </a:lnTo>
                  <a:lnTo>
                    <a:pt x="390143" y="493775"/>
                  </a:lnTo>
                  <a:lnTo>
                    <a:pt x="332231" y="553211"/>
                  </a:lnTo>
                  <a:lnTo>
                    <a:pt x="576071" y="559307"/>
                  </a:lnTo>
                  <a:close/>
                </a:path>
              </a:pathLst>
            </a:custGeom>
            <a:solidFill>
              <a:srgbClr val="0070C0"/>
            </a:solidFill>
          </p:spPr>
          <p:txBody>
            <a:bodyPr wrap="square" lIns="0" tIns="0" rIns="0" bIns="0" rtlCol="0"/>
            <a:lstStyle/>
            <a:p>
              <a:endParaRPr dirty="0"/>
            </a:p>
          </p:txBody>
        </p:sp>
        <p:sp>
          <p:nvSpPr>
            <p:cNvPr id="38" name="object 36"/>
            <p:cNvSpPr/>
            <p:nvPr/>
          </p:nvSpPr>
          <p:spPr>
            <a:xfrm>
              <a:off x="3401567" y="3698748"/>
              <a:ext cx="588645" cy="571500"/>
            </a:xfrm>
            <a:custGeom>
              <a:avLst/>
              <a:gdLst/>
              <a:ahLst/>
              <a:cxnLst/>
              <a:rect l="l" t="t" r="r" b="b"/>
              <a:pathLst>
                <a:path w="588645" h="571500">
                  <a:moveTo>
                    <a:pt x="511124" y="375584"/>
                  </a:moveTo>
                  <a:lnTo>
                    <a:pt x="120396" y="0"/>
                  </a:lnTo>
                  <a:lnTo>
                    <a:pt x="0" y="126492"/>
                  </a:lnTo>
                  <a:lnTo>
                    <a:pt x="9144" y="135315"/>
                  </a:lnTo>
                  <a:lnTo>
                    <a:pt x="9144" y="121920"/>
                  </a:lnTo>
                  <a:lnTo>
                    <a:pt x="12970" y="125612"/>
                  </a:lnTo>
                  <a:lnTo>
                    <a:pt x="117348" y="18488"/>
                  </a:lnTo>
                  <a:lnTo>
                    <a:pt x="117348" y="10668"/>
                  </a:lnTo>
                  <a:lnTo>
                    <a:pt x="124968" y="10668"/>
                  </a:lnTo>
                  <a:lnTo>
                    <a:pt x="124968" y="17992"/>
                  </a:lnTo>
                  <a:lnTo>
                    <a:pt x="507492" y="385690"/>
                  </a:lnTo>
                  <a:lnTo>
                    <a:pt x="507492" y="379476"/>
                  </a:lnTo>
                  <a:lnTo>
                    <a:pt x="511124" y="375584"/>
                  </a:lnTo>
                  <a:close/>
                </a:path>
                <a:path w="588645" h="571500">
                  <a:moveTo>
                    <a:pt x="12970" y="125612"/>
                  </a:moveTo>
                  <a:lnTo>
                    <a:pt x="9144" y="121920"/>
                  </a:lnTo>
                  <a:lnTo>
                    <a:pt x="9144" y="129540"/>
                  </a:lnTo>
                  <a:lnTo>
                    <a:pt x="12970" y="125612"/>
                  </a:lnTo>
                  <a:close/>
                </a:path>
                <a:path w="588645" h="571500">
                  <a:moveTo>
                    <a:pt x="402336" y="501396"/>
                  </a:moveTo>
                  <a:lnTo>
                    <a:pt x="12970" y="125612"/>
                  </a:lnTo>
                  <a:lnTo>
                    <a:pt x="9144" y="129540"/>
                  </a:lnTo>
                  <a:lnTo>
                    <a:pt x="9144" y="135315"/>
                  </a:lnTo>
                  <a:lnTo>
                    <a:pt x="388639" y="501521"/>
                  </a:lnTo>
                  <a:lnTo>
                    <a:pt x="391668" y="498348"/>
                  </a:lnTo>
                  <a:lnTo>
                    <a:pt x="391668" y="512330"/>
                  </a:lnTo>
                  <a:lnTo>
                    <a:pt x="402336" y="501396"/>
                  </a:lnTo>
                  <a:close/>
                </a:path>
                <a:path w="588645" h="571500">
                  <a:moveTo>
                    <a:pt x="124968" y="10668"/>
                  </a:moveTo>
                  <a:lnTo>
                    <a:pt x="117348" y="10668"/>
                  </a:lnTo>
                  <a:lnTo>
                    <a:pt x="121282" y="14450"/>
                  </a:lnTo>
                  <a:lnTo>
                    <a:pt x="124968" y="10668"/>
                  </a:lnTo>
                  <a:close/>
                </a:path>
                <a:path w="588645" h="571500">
                  <a:moveTo>
                    <a:pt x="121282" y="14450"/>
                  </a:moveTo>
                  <a:lnTo>
                    <a:pt x="117348" y="10668"/>
                  </a:lnTo>
                  <a:lnTo>
                    <a:pt x="117348" y="18488"/>
                  </a:lnTo>
                  <a:lnTo>
                    <a:pt x="121282" y="14450"/>
                  </a:lnTo>
                  <a:close/>
                </a:path>
                <a:path w="588645" h="571500">
                  <a:moveTo>
                    <a:pt x="124968" y="17992"/>
                  </a:moveTo>
                  <a:lnTo>
                    <a:pt x="124968" y="10668"/>
                  </a:lnTo>
                  <a:lnTo>
                    <a:pt x="121282" y="14450"/>
                  </a:lnTo>
                  <a:lnTo>
                    <a:pt x="124968" y="17992"/>
                  </a:lnTo>
                  <a:close/>
                </a:path>
                <a:path w="588645" h="571500">
                  <a:moveTo>
                    <a:pt x="391668" y="512330"/>
                  </a:moveTo>
                  <a:lnTo>
                    <a:pt x="391668" y="504444"/>
                  </a:lnTo>
                  <a:lnTo>
                    <a:pt x="388639" y="501521"/>
                  </a:lnTo>
                  <a:lnTo>
                    <a:pt x="327660" y="565404"/>
                  </a:lnTo>
                  <a:lnTo>
                    <a:pt x="338328" y="565653"/>
                  </a:lnTo>
                  <a:lnTo>
                    <a:pt x="338328" y="556260"/>
                  </a:lnTo>
                  <a:lnTo>
                    <a:pt x="348560" y="556515"/>
                  </a:lnTo>
                  <a:lnTo>
                    <a:pt x="391668" y="512330"/>
                  </a:lnTo>
                  <a:close/>
                </a:path>
                <a:path w="588645" h="571500">
                  <a:moveTo>
                    <a:pt x="348560" y="556515"/>
                  </a:moveTo>
                  <a:lnTo>
                    <a:pt x="338328" y="556260"/>
                  </a:lnTo>
                  <a:lnTo>
                    <a:pt x="341376" y="563880"/>
                  </a:lnTo>
                  <a:lnTo>
                    <a:pt x="348560" y="556515"/>
                  </a:lnTo>
                  <a:close/>
                </a:path>
                <a:path w="588645" h="571500">
                  <a:moveTo>
                    <a:pt x="582168" y="571357"/>
                  </a:moveTo>
                  <a:lnTo>
                    <a:pt x="582168" y="562356"/>
                  </a:lnTo>
                  <a:lnTo>
                    <a:pt x="577596" y="566928"/>
                  </a:lnTo>
                  <a:lnTo>
                    <a:pt x="577302" y="562234"/>
                  </a:lnTo>
                  <a:lnTo>
                    <a:pt x="348560" y="556515"/>
                  </a:lnTo>
                  <a:lnTo>
                    <a:pt x="341376" y="563880"/>
                  </a:lnTo>
                  <a:lnTo>
                    <a:pt x="338328" y="556260"/>
                  </a:lnTo>
                  <a:lnTo>
                    <a:pt x="338328" y="565653"/>
                  </a:lnTo>
                  <a:lnTo>
                    <a:pt x="582168" y="571357"/>
                  </a:lnTo>
                  <a:close/>
                </a:path>
                <a:path w="588645" h="571500">
                  <a:moveTo>
                    <a:pt x="391668" y="504444"/>
                  </a:moveTo>
                  <a:lnTo>
                    <a:pt x="391668" y="498348"/>
                  </a:lnTo>
                  <a:lnTo>
                    <a:pt x="388639" y="501521"/>
                  </a:lnTo>
                  <a:lnTo>
                    <a:pt x="391668" y="504444"/>
                  </a:lnTo>
                  <a:close/>
                </a:path>
                <a:path w="588645" h="571500">
                  <a:moveTo>
                    <a:pt x="513588" y="377952"/>
                  </a:moveTo>
                  <a:lnTo>
                    <a:pt x="511124" y="375584"/>
                  </a:lnTo>
                  <a:lnTo>
                    <a:pt x="507492" y="379476"/>
                  </a:lnTo>
                  <a:lnTo>
                    <a:pt x="513588" y="377952"/>
                  </a:lnTo>
                  <a:close/>
                </a:path>
                <a:path w="588645" h="571500">
                  <a:moveTo>
                    <a:pt x="513588" y="385495"/>
                  </a:moveTo>
                  <a:lnTo>
                    <a:pt x="513588" y="377952"/>
                  </a:lnTo>
                  <a:lnTo>
                    <a:pt x="507492" y="379476"/>
                  </a:lnTo>
                  <a:lnTo>
                    <a:pt x="507492" y="385690"/>
                  </a:lnTo>
                  <a:lnTo>
                    <a:pt x="510540" y="388620"/>
                  </a:lnTo>
                  <a:lnTo>
                    <a:pt x="513588" y="385495"/>
                  </a:lnTo>
                  <a:close/>
                </a:path>
                <a:path w="588645" h="571500">
                  <a:moveTo>
                    <a:pt x="588264" y="571500"/>
                  </a:moveTo>
                  <a:lnTo>
                    <a:pt x="571500" y="310896"/>
                  </a:lnTo>
                  <a:lnTo>
                    <a:pt x="511124" y="375584"/>
                  </a:lnTo>
                  <a:lnTo>
                    <a:pt x="513588" y="377952"/>
                  </a:lnTo>
                  <a:lnTo>
                    <a:pt x="513588" y="385495"/>
                  </a:lnTo>
                  <a:lnTo>
                    <a:pt x="562356" y="335508"/>
                  </a:lnTo>
                  <a:lnTo>
                    <a:pt x="562356" y="323088"/>
                  </a:lnTo>
                  <a:lnTo>
                    <a:pt x="571500" y="326136"/>
                  </a:lnTo>
                  <a:lnTo>
                    <a:pt x="571500" y="469392"/>
                  </a:lnTo>
                  <a:lnTo>
                    <a:pt x="577302" y="562234"/>
                  </a:lnTo>
                  <a:lnTo>
                    <a:pt x="582168" y="562356"/>
                  </a:lnTo>
                  <a:lnTo>
                    <a:pt x="582168" y="571357"/>
                  </a:lnTo>
                  <a:lnTo>
                    <a:pt x="588264" y="571500"/>
                  </a:lnTo>
                  <a:close/>
                </a:path>
                <a:path w="588645" h="571500">
                  <a:moveTo>
                    <a:pt x="571500" y="326136"/>
                  </a:moveTo>
                  <a:lnTo>
                    <a:pt x="562356" y="323088"/>
                  </a:lnTo>
                  <a:lnTo>
                    <a:pt x="563085" y="334760"/>
                  </a:lnTo>
                  <a:lnTo>
                    <a:pt x="571500" y="326136"/>
                  </a:lnTo>
                  <a:close/>
                </a:path>
                <a:path w="588645" h="571500">
                  <a:moveTo>
                    <a:pt x="563085" y="334760"/>
                  </a:moveTo>
                  <a:lnTo>
                    <a:pt x="562356" y="323088"/>
                  </a:lnTo>
                  <a:lnTo>
                    <a:pt x="562356" y="335508"/>
                  </a:lnTo>
                  <a:lnTo>
                    <a:pt x="563085" y="334760"/>
                  </a:lnTo>
                  <a:close/>
                </a:path>
                <a:path w="588645" h="571500">
                  <a:moveTo>
                    <a:pt x="571500" y="469392"/>
                  </a:moveTo>
                  <a:lnTo>
                    <a:pt x="571500" y="326136"/>
                  </a:lnTo>
                  <a:lnTo>
                    <a:pt x="563085" y="334760"/>
                  </a:lnTo>
                  <a:lnTo>
                    <a:pt x="571500" y="469392"/>
                  </a:lnTo>
                  <a:close/>
                </a:path>
                <a:path w="588645" h="571500">
                  <a:moveTo>
                    <a:pt x="582168" y="562356"/>
                  </a:moveTo>
                  <a:lnTo>
                    <a:pt x="577302" y="562234"/>
                  </a:lnTo>
                  <a:lnTo>
                    <a:pt x="577596" y="566928"/>
                  </a:lnTo>
                  <a:lnTo>
                    <a:pt x="582168" y="562356"/>
                  </a:lnTo>
                  <a:close/>
                </a:path>
              </a:pathLst>
            </a:custGeom>
            <a:solidFill>
              <a:srgbClr val="000000"/>
            </a:solidFill>
          </p:spPr>
          <p:txBody>
            <a:bodyPr wrap="square" lIns="0" tIns="0" rIns="0" bIns="0" rtlCol="0"/>
            <a:lstStyle/>
            <a:p>
              <a:endParaRPr/>
            </a:p>
          </p:txBody>
        </p:sp>
      </p:grpSp>
      <p:grpSp>
        <p:nvGrpSpPr>
          <p:cNvPr id="39" name="object 37"/>
          <p:cNvGrpSpPr/>
          <p:nvPr/>
        </p:nvGrpSpPr>
        <p:grpSpPr>
          <a:xfrm>
            <a:off x="7470621" y="3052699"/>
            <a:ext cx="683260" cy="1019810"/>
            <a:chOff x="6356604" y="3506723"/>
            <a:chExt cx="683260" cy="1019810"/>
          </a:xfrm>
        </p:grpSpPr>
        <p:sp>
          <p:nvSpPr>
            <p:cNvPr id="40" name="object 38"/>
            <p:cNvSpPr/>
            <p:nvPr/>
          </p:nvSpPr>
          <p:spPr>
            <a:xfrm>
              <a:off x="6362699" y="3512819"/>
              <a:ext cx="672465" cy="1007744"/>
            </a:xfrm>
            <a:custGeom>
              <a:avLst/>
              <a:gdLst/>
              <a:ahLst/>
              <a:cxnLst/>
              <a:rect l="l" t="t" r="r" b="b"/>
              <a:pathLst>
                <a:path w="672465" h="1007745">
                  <a:moveTo>
                    <a:pt x="672083" y="672083"/>
                  </a:moveTo>
                  <a:lnTo>
                    <a:pt x="594359" y="719327"/>
                  </a:lnTo>
                  <a:lnTo>
                    <a:pt x="153923" y="0"/>
                  </a:lnTo>
                  <a:lnTo>
                    <a:pt x="0" y="94487"/>
                  </a:lnTo>
                  <a:lnTo>
                    <a:pt x="441959" y="813815"/>
                  </a:lnTo>
                  <a:lnTo>
                    <a:pt x="364235" y="861059"/>
                  </a:lnTo>
                  <a:lnTo>
                    <a:pt x="665987" y="1007363"/>
                  </a:lnTo>
                  <a:lnTo>
                    <a:pt x="672083" y="672083"/>
                  </a:lnTo>
                  <a:close/>
                </a:path>
              </a:pathLst>
            </a:custGeom>
            <a:solidFill>
              <a:srgbClr val="FF0000"/>
            </a:solidFill>
          </p:spPr>
          <p:txBody>
            <a:bodyPr wrap="square" lIns="0" tIns="0" rIns="0" bIns="0" rtlCol="0"/>
            <a:lstStyle/>
            <a:p>
              <a:endParaRPr dirty="0"/>
            </a:p>
          </p:txBody>
        </p:sp>
        <p:sp>
          <p:nvSpPr>
            <p:cNvPr id="41" name="object 39"/>
            <p:cNvSpPr/>
            <p:nvPr/>
          </p:nvSpPr>
          <p:spPr>
            <a:xfrm>
              <a:off x="6356604" y="3506723"/>
              <a:ext cx="683260" cy="1019810"/>
            </a:xfrm>
            <a:custGeom>
              <a:avLst/>
              <a:gdLst/>
              <a:ahLst/>
              <a:cxnLst/>
              <a:rect l="l" t="t" r="r" b="b"/>
              <a:pathLst>
                <a:path w="683259" h="1019810">
                  <a:moveTo>
                    <a:pt x="602676" y="720061"/>
                  </a:moveTo>
                  <a:lnTo>
                    <a:pt x="161544" y="0"/>
                  </a:lnTo>
                  <a:lnTo>
                    <a:pt x="0" y="99060"/>
                  </a:lnTo>
                  <a:lnTo>
                    <a:pt x="9144" y="113985"/>
                  </a:lnTo>
                  <a:lnTo>
                    <a:pt x="9144" y="105156"/>
                  </a:lnTo>
                  <a:lnTo>
                    <a:pt x="10668" y="97536"/>
                  </a:lnTo>
                  <a:lnTo>
                    <a:pt x="13631" y="102373"/>
                  </a:lnTo>
                  <a:lnTo>
                    <a:pt x="155448" y="14447"/>
                  </a:lnTo>
                  <a:lnTo>
                    <a:pt x="155448" y="9144"/>
                  </a:lnTo>
                  <a:lnTo>
                    <a:pt x="161544" y="10668"/>
                  </a:lnTo>
                  <a:lnTo>
                    <a:pt x="161544" y="19094"/>
                  </a:lnTo>
                  <a:lnTo>
                    <a:pt x="598932" y="733044"/>
                  </a:lnTo>
                  <a:lnTo>
                    <a:pt x="598932" y="722376"/>
                  </a:lnTo>
                  <a:lnTo>
                    <a:pt x="602676" y="720061"/>
                  </a:lnTo>
                  <a:close/>
                </a:path>
                <a:path w="683259" h="1019810">
                  <a:moveTo>
                    <a:pt x="13631" y="102373"/>
                  </a:moveTo>
                  <a:lnTo>
                    <a:pt x="10668" y="97536"/>
                  </a:lnTo>
                  <a:lnTo>
                    <a:pt x="9144" y="105156"/>
                  </a:lnTo>
                  <a:lnTo>
                    <a:pt x="13631" y="102373"/>
                  </a:lnTo>
                  <a:close/>
                </a:path>
                <a:path w="683259" h="1019810">
                  <a:moveTo>
                    <a:pt x="454152" y="821436"/>
                  </a:moveTo>
                  <a:lnTo>
                    <a:pt x="13631" y="102373"/>
                  </a:lnTo>
                  <a:lnTo>
                    <a:pt x="9144" y="105156"/>
                  </a:lnTo>
                  <a:lnTo>
                    <a:pt x="9144" y="113985"/>
                  </a:lnTo>
                  <a:lnTo>
                    <a:pt x="440516" y="818116"/>
                  </a:lnTo>
                  <a:lnTo>
                    <a:pt x="445008" y="815340"/>
                  </a:lnTo>
                  <a:lnTo>
                    <a:pt x="445008" y="827129"/>
                  </a:lnTo>
                  <a:lnTo>
                    <a:pt x="454152" y="821436"/>
                  </a:lnTo>
                  <a:close/>
                </a:path>
                <a:path w="683259" h="1019810">
                  <a:moveTo>
                    <a:pt x="161544" y="10668"/>
                  </a:moveTo>
                  <a:lnTo>
                    <a:pt x="155448" y="9144"/>
                  </a:lnTo>
                  <a:lnTo>
                    <a:pt x="157802" y="12987"/>
                  </a:lnTo>
                  <a:lnTo>
                    <a:pt x="161544" y="10668"/>
                  </a:lnTo>
                  <a:close/>
                </a:path>
                <a:path w="683259" h="1019810">
                  <a:moveTo>
                    <a:pt x="157802" y="12987"/>
                  </a:moveTo>
                  <a:lnTo>
                    <a:pt x="155448" y="9144"/>
                  </a:lnTo>
                  <a:lnTo>
                    <a:pt x="155448" y="14447"/>
                  </a:lnTo>
                  <a:lnTo>
                    <a:pt x="157802" y="12987"/>
                  </a:lnTo>
                  <a:close/>
                </a:path>
                <a:path w="683259" h="1019810">
                  <a:moveTo>
                    <a:pt x="161544" y="19094"/>
                  </a:moveTo>
                  <a:lnTo>
                    <a:pt x="161544" y="10668"/>
                  </a:lnTo>
                  <a:lnTo>
                    <a:pt x="157802" y="12987"/>
                  </a:lnTo>
                  <a:lnTo>
                    <a:pt x="161544" y="19094"/>
                  </a:lnTo>
                  <a:close/>
                </a:path>
                <a:path w="683259" h="1019810">
                  <a:moveTo>
                    <a:pt x="445008" y="827129"/>
                  </a:moveTo>
                  <a:lnTo>
                    <a:pt x="445008" y="815340"/>
                  </a:lnTo>
                  <a:lnTo>
                    <a:pt x="443484" y="822960"/>
                  </a:lnTo>
                  <a:lnTo>
                    <a:pt x="440516" y="818116"/>
                  </a:lnTo>
                  <a:lnTo>
                    <a:pt x="361188" y="867156"/>
                  </a:lnTo>
                  <a:lnTo>
                    <a:pt x="373380" y="873045"/>
                  </a:lnTo>
                  <a:lnTo>
                    <a:pt x="373380" y="862584"/>
                  </a:lnTo>
                  <a:lnTo>
                    <a:pt x="381618" y="866598"/>
                  </a:lnTo>
                  <a:lnTo>
                    <a:pt x="445008" y="827129"/>
                  </a:lnTo>
                  <a:close/>
                </a:path>
                <a:path w="683259" h="1019810">
                  <a:moveTo>
                    <a:pt x="381618" y="866598"/>
                  </a:moveTo>
                  <a:lnTo>
                    <a:pt x="373380" y="862584"/>
                  </a:lnTo>
                  <a:lnTo>
                    <a:pt x="373380" y="871728"/>
                  </a:lnTo>
                  <a:lnTo>
                    <a:pt x="381618" y="866598"/>
                  </a:lnTo>
                  <a:close/>
                </a:path>
                <a:path w="683259" h="1019810">
                  <a:moveTo>
                    <a:pt x="673608" y="1018083"/>
                  </a:moveTo>
                  <a:lnTo>
                    <a:pt x="673608" y="1008888"/>
                  </a:lnTo>
                  <a:lnTo>
                    <a:pt x="667512" y="1011936"/>
                  </a:lnTo>
                  <a:lnTo>
                    <a:pt x="667512" y="1005917"/>
                  </a:lnTo>
                  <a:lnTo>
                    <a:pt x="381618" y="866598"/>
                  </a:lnTo>
                  <a:lnTo>
                    <a:pt x="373380" y="871728"/>
                  </a:lnTo>
                  <a:lnTo>
                    <a:pt x="373380" y="873045"/>
                  </a:lnTo>
                  <a:lnTo>
                    <a:pt x="667512" y="1015138"/>
                  </a:lnTo>
                  <a:lnTo>
                    <a:pt x="667512" y="1011936"/>
                  </a:lnTo>
                  <a:lnTo>
                    <a:pt x="667620" y="1005970"/>
                  </a:lnTo>
                  <a:lnTo>
                    <a:pt x="667620" y="1015191"/>
                  </a:lnTo>
                  <a:lnTo>
                    <a:pt x="673608" y="1018083"/>
                  </a:lnTo>
                  <a:close/>
                </a:path>
                <a:path w="683259" h="1019810">
                  <a:moveTo>
                    <a:pt x="445008" y="815340"/>
                  </a:moveTo>
                  <a:lnTo>
                    <a:pt x="440516" y="818116"/>
                  </a:lnTo>
                  <a:lnTo>
                    <a:pt x="443484" y="822960"/>
                  </a:lnTo>
                  <a:lnTo>
                    <a:pt x="445008" y="815340"/>
                  </a:lnTo>
                  <a:close/>
                </a:path>
                <a:path w="683259" h="1019810">
                  <a:moveTo>
                    <a:pt x="605028" y="723900"/>
                  </a:moveTo>
                  <a:lnTo>
                    <a:pt x="602676" y="720061"/>
                  </a:lnTo>
                  <a:lnTo>
                    <a:pt x="598932" y="722376"/>
                  </a:lnTo>
                  <a:lnTo>
                    <a:pt x="605028" y="723900"/>
                  </a:lnTo>
                  <a:close/>
                </a:path>
                <a:path w="683259" h="1019810">
                  <a:moveTo>
                    <a:pt x="605028" y="729318"/>
                  </a:moveTo>
                  <a:lnTo>
                    <a:pt x="605028" y="723900"/>
                  </a:lnTo>
                  <a:lnTo>
                    <a:pt x="598932" y="722376"/>
                  </a:lnTo>
                  <a:lnTo>
                    <a:pt x="598932" y="733044"/>
                  </a:lnTo>
                  <a:lnTo>
                    <a:pt x="605028" y="729318"/>
                  </a:lnTo>
                  <a:close/>
                </a:path>
                <a:path w="683259" h="1019810">
                  <a:moveTo>
                    <a:pt x="682752" y="670560"/>
                  </a:moveTo>
                  <a:lnTo>
                    <a:pt x="602676" y="720061"/>
                  </a:lnTo>
                  <a:lnTo>
                    <a:pt x="605028" y="723900"/>
                  </a:lnTo>
                  <a:lnTo>
                    <a:pt x="605028" y="729318"/>
                  </a:lnTo>
                  <a:lnTo>
                    <a:pt x="673437" y="687512"/>
                  </a:lnTo>
                  <a:lnTo>
                    <a:pt x="673608" y="678180"/>
                  </a:lnTo>
                  <a:lnTo>
                    <a:pt x="681228" y="682752"/>
                  </a:lnTo>
                  <a:lnTo>
                    <a:pt x="681228" y="757809"/>
                  </a:lnTo>
                  <a:lnTo>
                    <a:pt x="682752" y="670560"/>
                  </a:lnTo>
                  <a:close/>
                </a:path>
                <a:path w="683259" h="1019810">
                  <a:moveTo>
                    <a:pt x="673608" y="1008888"/>
                  </a:moveTo>
                  <a:lnTo>
                    <a:pt x="667620" y="1005970"/>
                  </a:lnTo>
                  <a:lnTo>
                    <a:pt x="667512" y="1011936"/>
                  </a:lnTo>
                  <a:lnTo>
                    <a:pt x="673608" y="1008888"/>
                  </a:lnTo>
                  <a:close/>
                </a:path>
                <a:path w="683259" h="1019810">
                  <a:moveTo>
                    <a:pt x="681228" y="757809"/>
                  </a:moveTo>
                  <a:lnTo>
                    <a:pt x="681228" y="682752"/>
                  </a:lnTo>
                  <a:lnTo>
                    <a:pt x="673437" y="687512"/>
                  </a:lnTo>
                  <a:lnTo>
                    <a:pt x="667620" y="1005970"/>
                  </a:lnTo>
                  <a:lnTo>
                    <a:pt x="673608" y="1008888"/>
                  </a:lnTo>
                  <a:lnTo>
                    <a:pt x="673608" y="1018083"/>
                  </a:lnTo>
                  <a:lnTo>
                    <a:pt x="676656" y="1019556"/>
                  </a:lnTo>
                  <a:lnTo>
                    <a:pt x="681228" y="757809"/>
                  </a:lnTo>
                  <a:close/>
                </a:path>
                <a:path w="683259" h="1019810">
                  <a:moveTo>
                    <a:pt x="681228" y="682752"/>
                  </a:moveTo>
                  <a:lnTo>
                    <a:pt x="673608" y="678180"/>
                  </a:lnTo>
                  <a:lnTo>
                    <a:pt x="673437" y="687512"/>
                  </a:lnTo>
                  <a:lnTo>
                    <a:pt x="681228" y="682752"/>
                  </a:lnTo>
                  <a:close/>
                </a:path>
              </a:pathLst>
            </a:custGeom>
            <a:solidFill>
              <a:srgbClr val="000000"/>
            </a:solidFill>
          </p:spPr>
          <p:txBody>
            <a:bodyPr wrap="square" lIns="0" tIns="0" rIns="0" bIns="0" rtlCol="0"/>
            <a:lstStyle/>
            <a:p>
              <a:endParaRPr/>
            </a:p>
          </p:txBody>
        </p:sp>
      </p:grpSp>
      <p:grpSp>
        <p:nvGrpSpPr>
          <p:cNvPr id="43" name="object 41"/>
          <p:cNvGrpSpPr/>
          <p:nvPr/>
        </p:nvGrpSpPr>
        <p:grpSpPr>
          <a:xfrm>
            <a:off x="6785356" y="3091181"/>
            <a:ext cx="381000" cy="970915"/>
            <a:chOff x="5667756" y="3547872"/>
            <a:chExt cx="381000" cy="970915"/>
          </a:xfrm>
        </p:grpSpPr>
        <p:sp>
          <p:nvSpPr>
            <p:cNvPr id="44" name="object 42"/>
            <p:cNvSpPr/>
            <p:nvPr/>
          </p:nvSpPr>
          <p:spPr>
            <a:xfrm>
              <a:off x="5675376" y="3553968"/>
              <a:ext cx="367665" cy="957580"/>
            </a:xfrm>
            <a:custGeom>
              <a:avLst/>
              <a:gdLst/>
              <a:ahLst/>
              <a:cxnLst/>
              <a:rect l="l" t="t" r="r" b="b"/>
              <a:pathLst>
                <a:path w="367664" h="957579">
                  <a:moveTo>
                    <a:pt x="367283" y="24383"/>
                  </a:moveTo>
                  <a:lnTo>
                    <a:pt x="188975" y="0"/>
                  </a:lnTo>
                  <a:lnTo>
                    <a:pt x="89915" y="708659"/>
                  </a:lnTo>
                  <a:lnTo>
                    <a:pt x="0" y="694943"/>
                  </a:lnTo>
                  <a:lnTo>
                    <a:pt x="146303" y="957071"/>
                  </a:lnTo>
                  <a:lnTo>
                    <a:pt x="358139" y="745235"/>
                  </a:lnTo>
                  <a:lnTo>
                    <a:pt x="268223" y="733043"/>
                  </a:lnTo>
                  <a:lnTo>
                    <a:pt x="367283" y="24383"/>
                  </a:lnTo>
                  <a:close/>
                </a:path>
              </a:pathLst>
            </a:custGeom>
            <a:solidFill>
              <a:srgbClr val="CFCFCF"/>
            </a:solidFill>
          </p:spPr>
          <p:txBody>
            <a:bodyPr wrap="square" lIns="0" tIns="0" rIns="0" bIns="0" rtlCol="0"/>
            <a:lstStyle/>
            <a:p>
              <a:endParaRPr/>
            </a:p>
          </p:txBody>
        </p:sp>
        <p:sp>
          <p:nvSpPr>
            <p:cNvPr id="45" name="object 43"/>
            <p:cNvSpPr/>
            <p:nvPr/>
          </p:nvSpPr>
          <p:spPr>
            <a:xfrm>
              <a:off x="5667756" y="3547872"/>
              <a:ext cx="381000" cy="970915"/>
            </a:xfrm>
            <a:custGeom>
              <a:avLst/>
              <a:gdLst/>
              <a:ahLst/>
              <a:cxnLst/>
              <a:rect l="l" t="t" r="r" b="b"/>
              <a:pathLst>
                <a:path w="381000" h="970914">
                  <a:moveTo>
                    <a:pt x="97536" y="718664"/>
                  </a:moveTo>
                  <a:lnTo>
                    <a:pt x="97536" y="708660"/>
                  </a:lnTo>
                  <a:lnTo>
                    <a:pt x="92964" y="713232"/>
                  </a:lnTo>
                  <a:lnTo>
                    <a:pt x="92964" y="708017"/>
                  </a:lnTo>
                  <a:lnTo>
                    <a:pt x="0" y="694944"/>
                  </a:lnTo>
                  <a:lnTo>
                    <a:pt x="7620" y="708736"/>
                  </a:lnTo>
                  <a:lnTo>
                    <a:pt x="7620" y="705612"/>
                  </a:lnTo>
                  <a:lnTo>
                    <a:pt x="12192" y="699516"/>
                  </a:lnTo>
                  <a:lnTo>
                    <a:pt x="16323" y="706875"/>
                  </a:lnTo>
                  <a:lnTo>
                    <a:pt x="92964" y="718000"/>
                  </a:lnTo>
                  <a:lnTo>
                    <a:pt x="92964" y="713232"/>
                  </a:lnTo>
                  <a:lnTo>
                    <a:pt x="93685" y="708118"/>
                  </a:lnTo>
                  <a:lnTo>
                    <a:pt x="93685" y="718105"/>
                  </a:lnTo>
                  <a:lnTo>
                    <a:pt x="97536" y="718664"/>
                  </a:lnTo>
                  <a:close/>
                </a:path>
                <a:path w="381000" h="970914">
                  <a:moveTo>
                    <a:pt x="16323" y="706875"/>
                  </a:moveTo>
                  <a:lnTo>
                    <a:pt x="12192" y="699516"/>
                  </a:lnTo>
                  <a:lnTo>
                    <a:pt x="7620" y="705612"/>
                  </a:lnTo>
                  <a:lnTo>
                    <a:pt x="16323" y="706875"/>
                  </a:lnTo>
                  <a:close/>
                </a:path>
                <a:path w="381000" h="970914">
                  <a:moveTo>
                    <a:pt x="155743" y="955217"/>
                  </a:moveTo>
                  <a:lnTo>
                    <a:pt x="16323" y="706875"/>
                  </a:lnTo>
                  <a:lnTo>
                    <a:pt x="7620" y="705612"/>
                  </a:lnTo>
                  <a:lnTo>
                    <a:pt x="7620" y="708736"/>
                  </a:lnTo>
                  <a:lnTo>
                    <a:pt x="150876" y="968029"/>
                  </a:lnTo>
                  <a:lnTo>
                    <a:pt x="150876" y="960120"/>
                  </a:lnTo>
                  <a:lnTo>
                    <a:pt x="155743" y="955217"/>
                  </a:lnTo>
                  <a:close/>
                </a:path>
                <a:path w="381000" h="970914">
                  <a:moveTo>
                    <a:pt x="97536" y="708660"/>
                  </a:moveTo>
                  <a:lnTo>
                    <a:pt x="93685" y="708118"/>
                  </a:lnTo>
                  <a:lnTo>
                    <a:pt x="92964" y="713232"/>
                  </a:lnTo>
                  <a:lnTo>
                    <a:pt x="97536" y="708660"/>
                  </a:lnTo>
                  <a:close/>
                </a:path>
                <a:path w="381000" h="970914">
                  <a:moveTo>
                    <a:pt x="381000" y="25908"/>
                  </a:moveTo>
                  <a:lnTo>
                    <a:pt x="193548" y="0"/>
                  </a:lnTo>
                  <a:lnTo>
                    <a:pt x="93685" y="708118"/>
                  </a:lnTo>
                  <a:lnTo>
                    <a:pt x="97536" y="708660"/>
                  </a:lnTo>
                  <a:lnTo>
                    <a:pt x="97536" y="718664"/>
                  </a:lnTo>
                  <a:lnTo>
                    <a:pt x="102108" y="719328"/>
                  </a:lnTo>
                  <a:lnTo>
                    <a:pt x="196596" y="39014"/>
                  </a:lnTo>
                  <a:lnTo>
                    <a:pt x="196596" y="10668"/>
                  </a:lnTo>
                  <a:lnTo>
                    <a:pt x="201168" y="6096"/>
                  </a:lnTo>
                  <a:lnTo>
                    <a:pt x="201168" y="11293"/>
                  </a:lnTo>
                  <a:lnTo>
                    <a:pt x="369794" y="34353"/>
                  </a:lnTo>
                  <a:lnTo>
                    <a:pt x="370332" y="30480"/>
                  </a:lnTo>
                  <a:lnTo>
                    <a:pt x="374904" y="35052"/>
                  </a:lnTo>
                  <a:lnTo>
                    <a:pt x="374904" y="69134"/>
                  </a:lnTo>
                  <a:lnTo>
                    <a:pt x="381000" y="25908"/>
                  </a:lnTo>
                  <a:close/>
                </a:path>
                <a:path w="381000" h="970914">
                  <a:moveTo>
                    <a:pt x="158496" y="960120"/>
                  </a:moveTo>
                  <a:lnTo>
                    <a:pt x="155743" y="955217"/>
                  </a:lnTo>
                  <a:lnTo>
                    <a:pt x="150876" y="960120"/>
                  </a:lnTo>
                  <a:lnTo>
                    <a:pt x="158496" y="960120"/>
                  </a:lnTo>
                  <a:close/>
                </a:path>
                <a:path w="381000" h="970914">
                  <a:moveTo>
                    <a:pt x="158496" y="964692"/>
                  </a:moveTo>
                  <a:lnTo>
                    <a:pt x="158496" y="960120"/>
                  </a:lnTo>
                  <a:lnTo>
                    <a:pt x="150876" y="960120"/>
                  </a:lnTo>
                  <a:lnTo>
                    <a:pt x="150876" y="968029"/>
                  </a:lnTo>
                  <a:lnTo>
                    <a:pt x="152400" y="970788"/>
                  </a:lnTo>
                  <a:lnTo>
                    <a:pt x="158496" y="964692"/>
                  </a:lnTo>
                  <a:close/>
                </a:path>
                <a:path w="381000" h="970914">
                  <a:moveTo>
                    <a:pt x="364236" y="758952"/>
                  </a:moveTo>
                  <a:lnTo>
                    <a:pt x="364236" y="755904"/>
                  </a:lnTo>
                  <a:lnTo>
                    <a:pt x="354845" y="754672"/>
                  </a:lnTo>
                  <a:lnTo>
                    <a:pt x="155743" y="955217"/>
                  </a:lnTo>
                  <a:lnTo>
                    <a:pt x="158496" y="960120"/>
                  </a:lnTo>
                  <a:lnTo>
                    <a:pt x="158496" y="964692"/>
                  </a:lnTo>
                  <a:lnTo>
                    <a:pt x="364236" y="758952"/>
                  </a:lnTo>
                  <a:close/>
                </a:path>
                <a:path w="381000" h="970914">
                  <a:moveTo>
                    <a:pt x="201168" y="6096"/>
                  </a:moveTo>
                  <a:lnTo>
                    <a:pt x="196596" y="10668"/>
                  </a:lnTo>
                  <a:lnTo>
                    <a:pt x="200459" y="11196"/>
                  </a:lnTo>
                  <a:lnTo>
                    <a:pt x="201168" y="6096"/>
                  </a:lnTo>
                  <a:close/>
                </a:path>
                <a:path w="381000" h="970914">
                  <a:moveTo>
                    <a:pt x="200459" y="11196"/>
                  </a:moveTo>
                  <a:lnTo>
                    <a:pt x="196596" y="10668"/>
                  </a:lnTo>
                  <a:lnTo>
                    <a:pt x="196596" y="39014"/>
                  </a:lnTo>
                  <a:lnTo>
                    <a:pt x="200459" y="11196"/>
                  </a:lnTo>
                  <a:close/>
                </a:path>
                <a:path w="381000" h="970914">
                  <a:moveTo>
                    <a:pt x="201168" y="11293"/>
                  </a:moveTo>
                  <a:lnTo>
                    <a:pt x="201168" y="6096"/>
                  </a:lnTo>
                  <a:lnTo>
                    <a:pt x="200459" y="11196"/>
                  </a:lnTo>
                  <a:lnTo>
                    <a:pt x="201168" y="11293"/>
                  </a:lnTo>
                  <a:close/>
                </a:path>
                <a:path w="381000" h="970914">
                  <a:moveTo>
                    <a:pt x="374904" y="69134"/>
                  </a:moveTo>
                  <a:lnTo>
                    <a:pt x="374904" y="35052"/>
                  </a:lnTo>
                  <a:lnTo>
                    <a:pt x="369794" y="34353"/>
                  </a:lnTo>
                  <a:lnTo>
                    <a:pt x="271272" y="743712"/>
                  </a:lnTo>
                  <a:lnTo>
                    <a:pt x="277368" y="744511"/>
                  </a:lnTo>
                  <a:lnTo>
                    <a:pt x="277368" y="734568"/>
                  </a:lnTo>
                  <a:lnTo>
                    <a:pt x="280988" y="735077"/>
                  </a:lnTo>
                  <a:lnTo>
                    <a:pt x="374904" y="69134"/>
                  </a:lnTo>
                  <a:close/>
                </a:path>
                <a:path w="381000" h="970914">
                  <a:moveTo>
                    <a:pt x="280988" y="735077"/>
                  </a:moveTo>
                  <a:lnTo>
                    <a:pt x="277368" y="734568"/>
                  </a:lnTo>
                  <a:lnTo>
                    <a:pt x="280416" y="739140"/>
                  </a:lnTo>
                  <a:lnTo>
                    <a:pt x="280988" y="735077"/>
                  </a:lnTo>
                  <a:close/>
                </a:path>
                <a:path w="381000" h="970914">
                  <a:moveTo>
                    <a:pt x="374904" y="748284"/>
                  </a:moveTo>
                  <a:lnTo>
                    <a:pt x="280988" y="735077"/>
                  </a:lnTo>
                  <a:lnTo>
                    <a:pt x="280416" y="739140"/>
                  </a:lnTo>
                  <a:lnTo>
                    <a:pt x="277368" y="734568"/>
                  </a:lnTo>
                  <a:lnTo>
                    <a:pt x="277368" y="744511"/>
                  </a:lnTo>
                  <a:lnTo>
                    <a:pt x="354845" y="754672"/>
                  </a:lnTo>
                  <a:lnTo>
                    <a:pt x="361188" y="748284"/>
                  </a:lnTo>
                  <a:lnTo>
                    <a:pt x="364236" y="755904"/>
                  </a:lnTo>
                  <a:lnTo>
                    <a:pt x="364236" y="758952"/>
                  </a:lnTo>
                  <a:lnTo>
                    <a:pt x="374904" y="748284"/>
                  </a:lnTo>
                  <a:close/>
                </a:path>
                <a:path w="381000" h="970914">
                  <a:moveTo>
                    <a:pt x="364236" y="755904"/>
                  </a:moveTo>
                  <a:lnTo>
                    <a:pt x="361188" y="748284"/>
                  </a:lnTo>
                  <a:lnTo>
                    <a:pt x="354845" y="754672"/>
                  </a:lnTo>
                  <a:lnTo>
                    <a:pt x="364236" y="755904"/>
                  </a:lnTo>
                  <a:close/>
                </a:path>
                <a:path w="381000" h="970914">
                  <a:moveTo>
                    <a:pt x="374904" y="35052"/>
                  </a:moveTo>
                  <a:lnTo>
                    <a:pt x="370332" y="30480"/>
                  </a:lnTo>
                  <a:lnTo>
                    <a:pt x="369794" y="34353"/>
                  </a:lnTo>
                  <a:lnTo>
                    <a:pt x="374904" y="35052"/>
                  </a:lnTo>
                  <a:close/>
                </a:path>
              </a:pathLst>
            </a:custGeom>
            <a:solidFill>
              <a:srgbClr val="000000"/>
            </a:solidFill>
          </p:spPr>
          <p:txBody>
            <a:bodyPr wrap="square" lIns="0" tIns="0" rIns="0" bIns="0" rtlCol="0"/>
            <a:lstStyle/>
            <a:p>
              <a:endParaRPr/>
            </a:p>
          </p:txBody>
        </p:sp>
      </p:grpSp>
      <p:grpSp>
        <p:nvGrpSpPr>
          <p:cNvPr id="46" name="object 44"/>
          <p:cNvGrpSpPr/>
          <p:nvPr/>
        </p:nvGrpSpPr>
        <p:grpSpPr>
          <a:xfrm>
            <a:off x="8643111" y="1359917"/>
            <a:ext cx="591820" cy="948055"/>
            <a:chOff x="7525511" y="1816608"/>
            <a:chExt cx="591820" cy="948055"/>
          </a:xfrm>
        </p:grpSpPr>
        <p:sp>
          <p:nvSpPr>
            <p:cNvPr id="47" name="object 45"/>
            <p:cNvSpPr/>
            <p:nvPr/>
          </p:nvSpPr>
          <p:spPr>
            <a:xfrm>
              <a:off x="7531607" y="1822704"/>
              <a:ext cx="577850" cy="934719"/>
            </a:xfrm>
            <a:custGeom>
              <a:avLst/>
              <a:gdLst/>
              <a:ahLst/>
              <a:cxnLst/>
              <a:rect l="l" t="t" r="r" b="b"/>
              <a:pathLst>
                <a:path w="577850" h="934719">
                  <a:moveTo>
                    <a:pt x="577595" y="627887"/>
                  </a:moveTo>
                  <a:lnTo>
                    <a:pt x="478535" y="670559"/>
                  </a:lnTo>
                  <a:lnTo>
                    <a:pt x="199643" y="0"/>
                  </a:lnTo>
                  <a:lnTo>
                    <a:pt x="0" y="83819"/>
                  </a:lnTo>
                  <a:lnTo>
                    <a:pt x="278891" y="752855"/>
                  </a:lnTo>
                  <a:lnTo>
                    <a:pt x="179831" y="794003"/>
                  </a:lnTo>
                  <a:lnTo>
                    <a:pt x="470915" y="934211"/>
                  </a:lnTo>
                  <a:lnTo>
                    <a:pt x="577595" y="627887"/>
                  </a:lnTo>
                  <a:close/>
                </a:path>
              </a:pathLst>
            </a:custGeom>
            <a:solidFill>
              <a:srgbClr val="CFCFCF"/>
            </a:solidFill>
          </p:spPr>
          <p:txBody>
            <a:bodyPr wrap="square" lIns="0" tIns="0" rIns="0" bIns="0" rtlCol="0"/>
            <a:lstStyle/>
            <a:p>
              <a:endParaRPr/>
            </a:p>
          </p:txBody>
        </p:sp>
        <p:sp>
          <p:nvSpPr>
            <p:cNvPr id="48" name="object 46"/>
            <p:cNvSpPr/>
            <p:nvPr/>
          </p:nvSpPr>
          <p:spPr>
            <a:xfrm>
              <a:off x="7525511" y="1816608"/>
              <a:ext cx="591820" cy="948055"/>
            </a:xfrm>
            <a:custGeom>
              <a:avLst/>
              <a:gdLst/>
              <a:ahLst/>
              <a:cxnLst/>
              <a:rect l="l" t="t" r="r" b="b"/>
              <a:pathLst>
                <a:path w="591820" h="948055">
                  <a:moveTo>
                    <a:pt x="487752" y="670121"/>
                  </a:moveTo>
                  <a:lnTo>
                    <a:pt x="208788" y="0"/>
                  </a:lnTo>
                  <a:lnTo>
                    <a:pt x="0" y="86868"/>
                  </a:lnTo>
                  <a:lnTo>
                    <a:pt x="7620" y="105172"/>
                  </a:lnTo>
                  <a:lnTo>
                    <a:pt x="7620" y="94488"/>
                  </a:lnTo>
                  <a:lnTo>
                    <a:pt x="10668" y="88392"/>
                  </a:lnTo>
                  <a:lnTo>
                    <a:pt x="12374" y="92491"/>
                  </a:lnTo>
                  <a:lnTo>
                    <a:pt x="201168" y="13227"/>
                  </a:lnTo>
                  <a:lnTo>
                    <a:pt x="201168" y="9144"/>
                  </a:lnTo>
                  <a:lnTo>
                    <a:pt x="207264" y="10668"/>
                  </a:lnTo>
                  <a:lnTo>
                    <a:pt x="207264" y="23787"/>
                  </a:lnTo>
                  <a:lnTo>
                    <a:pt x="481584" y="682752"/>
                  </a:lnTo>
                  <a:lnTo>
                    <a:pt x="483108" y="682102"/>
                  </a:lnTo>
                  <a:lnTo>
                    <a:pt x="483108" y="672084"/>
                  </a:lnTo>
                  <a:lnTo>
                    <a:pt x="487752" y="670121"/>
                  </a:lnTo>
                  <a:close/>
                </a:path>
                <a:path w="591820" h="948055">
                  <a:moveTo>
                    <a:pt x="12374" y="92491"/>
                  </a:moveTo>
                  <a:lnTo>
                    <a:pt x="10668" y="88392"/>
                  </a:lnTo>
                  <a:lnTo>
                    <a:pt x="7620" y="94488"/>
                  </a:lnTo>
                  <a:lnTo>
                    <a:pt x="12374" y="92491"/>
                  </a:lnTo>
                  <a:close/>
                </a:path>
                <a:path w="591820" h="948055">
                  <a:moveTo>
                    <a:pt x="291084" y="762000"/>
                  </a:moveTo>
                  <a:lnTo>
                    <a:pt x="12374" y="92491"/>
                  </a:lnTo>
                  <a:lnTo>
                    <a:pt x="7620" y="94488"/>
                  </a:lnTo>
                  <a:lnTo>
                    <a:pt x="7620" y="105172"/>
                  </a:lnTo>
                  <a:lnTo>
                    <a:pt x="278703" y="756363"/>
                  </a:lnTo>
                  <a:lnTo>
                    <a:pt x="283464" y="754380"/>
                  </a:lnTo>
                  <a:lnTo>
                    <a:pt x="283464" y="765137"/>
                  </a:lnTo>
                  <a:lnTo>
                    <a:pt x="291084" y="762000"/>
                  </a:lnTo>
                  <a:close/>
                </a:path>
                <a:path w="591820" h="948055">
                  <a:moveTo>
                    <a:pt x="283464" y="765137"/>
                  </a:moveTo>
                  <a:lnTo>
                    <a:pt x="283464" y="754380"/>
                  </a:lnTo>
                  <a:lnTo>
                    <a:pt x="280416" y="760476"/>
                  </a:lnTo>
                  <a:lnTo>
                    <a:pt x="278703" y="756363"/>
                  </a:lnTo>
                  <a:lnTo>
                    <a:pt x="173736" y="800100"/>
                  </a:lnTo>
                  <a:lnTo>
                    <a:pt x="187452" y="806719"/>
                  </a:lnTo>
                  <a:lnTo>
                    <a:pt x="187452" y="795528"/>
                  </a:lnTo>
                  <a:lnTo>
                    <a:pt x="197715" y="800445"/>
                  </a:lnTo>
                  <a:lnTo>
                    <a:pt x="283464" y="765137"/>
                  </a:lnTo>
                  <a:close/>
                </a:path>
                <a:path w="591820" h="948055">
                  <a:moveTo>
                    <a:pt x="197715" y="800445"/>
                  </a:moveTo>
                  <a:lnTo>
                    <a:pt x="187452" y="795528"/>
                  </a:lnTo>
                  <a:lnTo>
                    <a:pt x="187452" y="804672"/>
                  </a:lnTo>
                  <a:lnTo>
                    <a:pt x="197715" y="800445"/>
                  </a:lnTo>
                  <a:close/>
                </a:path>
                <a:path w="591820" h="948055">
                  <a:moveTo>
                    <a:pt x="474439" y="933042"/>
                  </a:moveTo>
                  <a:lnTo>
                    <a:pt x="197715" y="800445"/>
                  </a:lnTo>
                  <a:lnTo>
                    <a:pt x="187452" y="804672"/>
                  </a:lnTo>
                  <a:lnTo>
                    <a:pt x="187452" y="806719"/>
                  </a:lnTo>
                  <a:lnTo>
                    <a:pt x="472440" y="944250"/>
                  </a:lnTo>
                  <a:lnTo>
                    <a:pt x="472440" y="938784"/>
                  </a:lnTo>
                  <a:lnTo>
                    <a:pt x="474439" y="933042"/>
                  </a:lnTo>
                  <a:close/>
                </a:path>
                <a:path w="591820" h="948055">
                  <a:moveTo>
                    <a:pt x="207264" y="10668"/>
                  </a:moveTo>
                  <a:lnTo>
                    <a:pt x="201168" y="9144"/>
                  </a:lnTo>
                  <a:lnTo>
                    <a:pt x="202614" y="12619"/>
                  </a:lnTo>
                  <a:lnTo>
                    <a:pt x="207264" y="10668"/>
                  </a:lnTo>
                  <a:close/>
                </a:path>
                <a:path w="591820" h="948055">
                  <a:moveTo>
                    <a:pt x="202614" y="12619"/>
                  </a:moveTo>
                  <a:lnTo>
                    <a:pt x="201168" y="9144"/>
                  </a:lnTo>
                  <a:lnTo>
                    <a:pt x="201168" y="13227"/>
                  </a:lnTo>
                  <a:lnTo>
                    <a:pt x="202614" y="12619"/>
                  </a:lnTo>
                  <a:close/>
                </a:path>
                <a:path w="591820" h="948055">
                  <a:moveTo>
                    <a:pt x="207264" y="23787"/>
                  </a:moveTo>
                  <a:lnTo>
                    <a:pt x="207264" y="10668"/>
                  </a:lnTo>
                  <a:lnTo>
                    <a:pt x="202614" y="12619"/>
                  </a:lnTo>
                  <a:lnTo>
                    <a:pt x="207264" y="23787"/>
                  </a:lnTo>
                  <a:close/>
                </a:path>
                <a:path w="591820" h="948055">
                  <a:moveTo>
                    <a:pt x="283464" y="754380"/>
                  </a:moveTo>
                  <a:lnTo>
                    <a:pt x="278703" y="756363"/>
                  </a:lnTo>
                  <a:lnTo>
                    <a:pt x="280416" y="760476"/>
                  </a:lnTo>
                  <a:lnTo>
                    <a:pt x="283464" y="754380"/>
                  </a:lnTo>
                  <a:close/>
                </a:path>
                <a:path w="591820" h="948055">
                  <a:moveTo>
                    <a:pt x="480060" y="935736"/>
                  </a:moveTo>
                  <a:lnTo>
                    <a:pt x="474439" y="933042"/>
                  </a:lnTo>
                  <a:lnTo>
                    <a:pt x="472440" y="938784"/>
                  </a:lnTo>
                  <a:lnTo>
                    <a:pt x="480060" y="935736"/>
                  </a:lnTo>
                  <a:close/>
                </a:path>
                <a:path w="591820" h="948055">
                  <a:moveTo>
                    <a:pt x="480060" y="947928"/>
                  </a:moveTo>
                  <a:lnTo>
                    <a:pt x="480060" y="935736"/>
                  </a:lnTo>
                  <a:lnTo>
                    <a:pt x="472440" y="938784"/>
                  </a:lnTo>
                  <a:lnTo>
                    <a:pt x="472440" y="944250"/>
                  </a:lnTo>
                  <a:lnTo>
                    <a:pt x="480060" y="947928"/>
                  </a:lnTo>
                  <a:close/>
                </a:path>
                <a:path w="591820" h="948055">
                  <a:moveTo>
                    <a:pt x="585216" y="643983"/>
                  </a:moveTo>
                  <a:lnTo>
                    <a:pt x="585216" y="638556"/>
                  </a:lnTo>
                  <a:lnTo>
                    <a:pt x="575563" y="642672"/>
                  </a:lnTo>
                  <a:lnTo>
                    <a:pt x="474439" y="933042"/>
                  </a:lnTo>
                  <a:lnTo>
                    <a:pt x="480060" y="935736"/>
                  </a:lnTo>
                  <a:lnTo>
                    <a:pt x="480060" y="947928"/>
                  </a:lnTo>
                  <a:lnTo>
                    <a:pt x="585216" y="643983"/>
                  </a:lnTo>
                  <a:close/>
                </a:path>
                <a:path w="591820" h="948055">
                  <a:moveTo>
                    <a:pt x="489204" y="673608"/>
                  </a:moveTo>
                  <a:lnTo>
                    <a:pt x="487752" y="670121"/>
                  </a:lnTo>
                  <a:lnTo>
                    <a:pt x="483108" y="672084"/>
                  </a:lnTo>
                  <a:lnTo>
                    <a:pt x="489204" y="673608"/>
                  </a:lnTo>
                  <a:close/>
                </a:path>
                <a:path w="591820" h="948055">
                  <a:moveTo>
                    <a:pt x="489204" y="679502"/>
                  </a:moveTo>
                  <a:lnTo>
                    <a:pt x="489204" y="673608"/>
                  </a:lnTo>
                  <a:lnTo>
                    <a:pt x="483108" y="672084"/>
                  </a:lnTo>
                  <a:lnTo>
                    <a:pt x="483108" y="682102"/>
                  </a:lnTo>
                  <a:lnTo>
                    <a:pt x="489204" y="679502"/>
                  </a:lnTo>
                  <a:close/>
                </a:path>
                <a:path w="591820" h="948055">
                  <a:moveTo>
                    <a:pt x="591312" y="626364"/>
                  </a:moveTo>
                  <a:lnTo>
                    <a:pt x="487752" y="670121"/>
                  </a:lnTo>
                  <a:lnTo>
                    <a:pt x="489204" y="673608"/>
                  </a:lnTo>
                  <a:lnTo>
                    <a:pt x="489204" y="679502"/>
                  </a:lnTo>
                  <a:lnTo>
                    <a:pt x="575563" y="642672"/>
                  </a:lnTo>
                  <a:lnTo>
                    <a:pt x="579120" y="632460"/>
                  </a:lnTo>
                  <a:lnTo>
                    <a:pt x="585216" y="638556"/>
                  </a:lnTo>
                  <a:lnTo>
                    <a:pt x="585216" y="643983"/>
                  </a:lnTo>
                  <a:lnTo>
                    <a:pt x="591312" y="626364"/>
                  </a:lnTo>
                  <a:close/>
                </a:path>
                <a:path w="591820" h="948055">
                  <a:moveTo>
                    <a:pt x="585216" y="638556"/>
                  </a:moveTo>
                  <a:lnTo>
                    <a:pt x="579120" y="632460"/>
                  </a:lnTo>
                  <a:lnTo>
                    <a:pt x="575563" y="642672"/>
                  </a:lnTo>
                  <a:lnTo>
                    <a:pt x="585216" y="638556"/>
                  </a:lnTo>
                  <a:close/>
                </a:path>
              </a:pathLst>
            </a:custGeom>
            <a:solidFill>
              <a:srgbClr val="000000"/>
            </a:solidFill>
          </p:spPr>
          <p:txBody>
            <a:bodyPr wrap="square" lIns="0" tIns="0" rIns="0" bIns="0" rtlCol="0"/>
            <a:lstStyle/>
            <a:p>
              <a:endParaRPr/>
            </a:p>
          </p:txBody>
        </p:sp>
        <p:sp>
          <p:nvSpPr>
            <p:cNvPr id="49" name="object 47"/>
            <p:cNvSpPr/>
            <p:nvPr/>
          </p:nvSpPr>
          <p:spPr>
            <a:xfrm>
              <a:off x="7639811" y="2005584"/>
              <a:ext cx="290830" cy="514350"/>
            </a:xfrm>
            <a:custGeom>
              <a:avLst/>
              <a:gdLst/>
              <a:ahLst/>
              <a:cxnLst/>
              <a:rect l="l" t="t" r="r" b="b"/>
              <a:pathLst>
                <a:path w="290829" h="514350">
                  <a:moveTo>
                    <a:pt x="105156" y="18288"/>
                  </a:moveTo>
                  <a:lnTo>
                    <a:pt x="97536" y="0"/>
                  </a:lnTo>
                  <a:lnTo>
                    <a:pt x="0" y="3048"/>
                  </a:lnTo>
                  <a:lnTo>
                    <a:pt x="7620" y="21336"/>
                  </a:lnTo>
                  <a:lnTo>
                    <a:pt x="28956" y="19812"/>
                  </a:lnTo>
                  <a:lnTo>
                    <a:pt x="44196" y="53340"/>
                  </a:lnTo>
                  <a:lnTo>
                    <a:pt x="44196" y="77922"/>
                  </a:lnTo>
                  <a:lnTo>
                    <a:pt x="45720" y="76431"/>
                  </a:lnTo>
                  <a:lnTo>
                    <a:pt x="45720" y="19812"/>
                  </a:lnTo>
                  <a:lnTo>
                    <a:pt x="82296" y="18288"/>
                  </a:lnTo>
                  <a:lnTo>
                    <a:pt x="82296" y="40651"/>
                  </a:lnTo>
                  <a:lnTo>
                    <a:pt x="105156" y="18288"/>
                  </a:lnTo>
                  <a:close/>
                </a:path>
                <a:path w="290829" h="514350">
                  <a:moveTo>
                    <a:pt x="44196" y="77922"/>
                  </a:moveTo>
                  <a:lnTo>
                    <a:pt x="44196" y="53340"/>
                  </a:lnTo>
                  <a:lnTo>
                    <a:pt x="27432" y="68580"/>
                  </a:lnTo>
                  <a:lnTo>
                    <a:pt x="35052" y="86868"/>
                  </a:lnTo>
                  <a:lnTo>
                    <a:pt x="44196" y="77922"/>
                  </a:lnTo>
                  <a:close/>
                </a:path>
                <a:path w="290829" h="514350">
                  <a:moveTo>
                    <a:pt x="82296" y="40651"/>
                  </a:moveTo>
                  <a:lnTo>
                    <a:pt x="82296" y="18288"/>
                  </a:lnTo>
                  <a:lnTo>
                    <a:pt x="54864" y="42672"/>
                  </a:lnTo>
                  <a:lnTo>
                    <a:pt x="45720" y="19812"/>
                  </a:lnTo>
                  <a:lnTo>
                    <a:pt x="45720" y="76431"/>
                  </a:lnTo>
                  <a:lnTo>
                    <a:pt x="82296" y="40651"/>
                  </a:lnTo>
                  <a:close/>
                </a:path>
                <a:path w="290829" h="514350">
                  <a:moveTo>
                    <a:pt x="156019" y="143827"/>
                  </a:moveTo>
                  <a:lnTo>
                    <a:pt x="136969" y="109180"/>
                  </a:lnTo>
                  <a:lnTo>
                    <a:pt x="112395" y="103251"/>
                  </a:lnTo>
                  <a:lnTo>
                    <a:pt x="102965" y="104727"/>
                  </a:lnTo>
                  <a:lnTo>
                    <a:pt x="69818" y="125134"/>
                  </a:lnTo>
                  <a:lnTo>
                    <a:pt x="62103" y="147447"/>
                  </a:lnTo>
                  <a:lnTo>
                    <a:pt x="62960" y="155733"/>
                  </a:lnTo>
                  <a:lnTo>
                    <a:pt x="65532" y="164592"/>
                  </a:lnTo>
                  <a:lnTo>
                    <a:pt x="74676" y="179832"/>
                  </a:lnTo>
                  <a:lnTo>
                    <a:pt x="77724" y="181051"/>
                  </a:lnTo>
                  <a:lnTo>
                    <a:pt x="77724" y="146304"/>
                  </a:lnTo>
                  <a:lnTo>
                    <a:pt x="83820" y="134112"/>
                  </a:lnTo>
                  <a:lnTo>
                    <a:pt x="89916" y="129540"/>
                  </a:lnTo>
                  <a:lnTo>
                    <a:pt x="111252" y="120396"/>
                  </a:lnTo>
                  <a:lnTo>
                    <a:pt x="118872" y="120396"/>
                  </a:lnTo>
                  <a:lnTo>
                    <a:pt x="131064" y="123444"/>
                  </a:lnTo>
                  <a:lnTo>
                    <a:pt x="135636" y="128016"/>
                  </a:lnTo>
                  <a:lnTo>
                    <a:pt x="137160" y="134112"/>
                  </a:lnTo>
                  <a:lnTo>
                    <a:pt x="140208" y="138684"/>
                  </a:lnTo>
                  <a:lnTo>
                    <a:pt x="140208" y="170034"/>
                  </a:lnTo>
                  <a:lnTo>
                    <a:pt x="141732" y="172212"/>
                  </a:lnTo>
                  <a:lnTo>
                    <a:pt x="147828" y="167640"/>
                  </a:lnTo>
                  <a:lnTo>
                    <a:pt x="152400" y="163068"/>
                  </a:lnTo>
                  <a:lnTo>
                    <a:pt x="153924" y="156972"/>
                  </a:lnTo>
                  <a:lnTo>
                    <a:pt x="155614" y="150756"/>
                  </a:lnTo>
                  <a:lnTo>
                    <a:pt x="156019" y="143827"/>
                  </a:lnTo>
                  <a:close/>
                </a:path>
                <a:path w="290829" h="514350">
                  <a:moveTo>
                    <a:pt x="106680" y="187452"/>
                  </a:moveTo>
                  <a:lnTo>
                    <a:pt x="105156" y="169164"/>
                  </a:lnTo>
                  <a:lnTo>
                    <a:pt x="99060" y="170688"/>
                  </a:lnTo>
                  <a:lnTo>
                    <a:pt x="92964" y="169164"/>
                  </a:lnTo>
                  <a:lnTo>
                    <a:pt x="89916" y="167640"/>
                  </a:lnTo>
                  <a:lnTo>
                    <a:pt x="85344" y="166116"/>
                  </a:lnTo>
                  <a:lnTo>
                    <a:pt x="82296" y="161544"/>
                  </a:lnTo>
                  <a:lnTo>
                    <a:pt x="77724" y="152400"/>
                  </a:lnTo>
                  <a:lnTo>
                    <a:pt x="77724" y="181051"/>
                  </a:lnTo>
                  <a:lnTo>
                    <a:pt x="82296" y="182880"/>
                  </a:lnTo>
                  <a:lnTo>
                    <a:pt x="87391" y="185737"/>
                  </a:lnTo>
                  <a:lnTo>
                    <a:pt x="93345" y="187452"/>
                  </a:lnTo>
                  <a:lnTo>
                    <a:pt x="99869" y="188023"/>
                  </a:lnTo>
                  <a:lnTo>
                    <a:pt x="106680" y="187452"/>
                  </a:lnTo>
                  <a:close/>
                </a:path>
                <a:path w="290829" h="514350">
                  <a:moveTo>
                    <a:pt x="140208" y="170034"/>
                  </a:moveTo>
                  <a:lnTo>
                    <a:pt x="140208" y="143256"/>
                  </a:lnTo>
                  <a:lnTo>
                    <a:pt x="138684" y="147828"/>
                  </a:lnTo>
                  <a:lnTo>
                    <a:pt x="137160" y="150876"/>
                  </a:lnTo>
                  <a:lnTo>
                    <a:pt x="135636" y="155448"/>
                  </a:lnTo>
                  <a:lnTo>
                    <a:pt x="131064" y="156972"/>
                  </a:lnTo>
                  <a:lnTo>
                    <a:pt x="140208" y="170034"/>
                  </a:lnTo>
                  <a:close/>
                </a:path>
                <a:path w="290829" h="514350">
                  <a:moveTo>
                    <a:pt x="188976" y="219456"/>
                  </a:moveTo>
                  <a:lnTo>
                    <a:pt x="181356" y="201168"/>
                  </a:lnTo>
                  <a:lnTo>
                    <a:pt x="83820" y="204216"/>
                  </a:lnTo>
                  <a:lnTo>
                    <a:pt x="91440" y="222504"/>
                  </a:lnTo>
                  <a:lnTo>
                    <a:pt x="112776" y="220980"/>
                  </a:lnTo>
                  <a:lnTo>
                    <a:pt x="128016" y="254508"/>
                  </a:lnTo>
                  <a:lnTo>
                    <a:pt x="128016" y="279090"/>
                  </a:lnTo>
                  <a:lnTo>
                    <a:pt x="129540" y="277599"/>
                  </a:lnTo>
                  <a:lnTo>
                    <a:pt x="129540" y="220980"/>
                  </a:lnTo>
                  <a:lnTo>
                    <a:pt x="166116" y="219456"/>
                  </a:lnTo>
                  <a:lnTo>
                    <a:pt x="166116" y="241819"/>
                  </a:lnTo>
                  <a:lnTo>
                    <a:pt x="188976" y="219456"/>
                  </a:lnTo>
                  <a:close/>
                </a:path>
                <a:path w="290829" h="514350">
                  <a:moveTo>
                    <a:pt x="128016" y="279090"/>
                  </a:moveTo>
                  <a:lnTo>
                    <a:pt x="128016" y="254508"/>
                  </a:lnTo>
                  <a:lnTo>
                    <a:pt x="111252" y="269748"/>
                  </a:lnTo>
                  <a:lnTo>
                    <a:pt x="118872" y="288036"/>
                  </a:lnTo>
                  <a:lnTo>
                    <a:pt x="128016" y="279090"/>
                  </a:lnTo>
                  <a:close/>
                </a:path>
                <a:path w="290829" h="514350">
                  <a:moveTo>
                    <a:pt x="211836" y="275844"/>
                  </a:moveTo>
                  <a:lnTo>
                    <a:pt x="204216" y="259080"/>
                  </a:lnTo>
                  <a:lnTo>
                    <a:pt x="121920" y="292608"/>
                  </a:lnTo>
                  <a:lnTo>
                    <a:pt x="141732" y="340899"/>
                  </a:lnTo>
                  <a:lnTo>
                    <a:pt x="141732" y="304800"/>
                  </a:lnTo>
                  <a:lnTo>
                    <a:pt x="211836" y="275844"/>
                  </a:lnTo>
                  <a:close/>
                </a:path>
                <a:path w="290829" h="514350">
                  <a:moveTo>
                    <a:pt x="166116" y="241819"/>
                  </a:moveTo>
                  <a:lnTo>
                    <a:pt x="166116" y="219456"/>
                  </a:lnTo>
                  <a:lnTo>
                    <a:pt x="138684" y="243840"/>
                  </a:lnTo>
                  <a:lnTo>
                    <a:pt x="129540" y="220980"/>
                  </a:lnTo>
                  <a:lnTo>
                    <a:pt x="129540" y="277599"/>
                  </a:lnTo>
                  <a:lnTo>
                    <a:pt x="166116" y="241819"/>
                  </a:lnTo>
                  <a:close/>
                </a:path>
                <a:path w="290829" h="514350">
                  <a:moveTo>
                    <a:pt x="160020" y="345948"/>
                  </a:moveTo>
                  <a:lnTo>
                    <a:pt x="141732" y="304800"/>
                  </a:lnTo>
                  <a:lnTo>
                    <a:pt x="141732" y="340899"/>
                  </a:lnTo>
                  <a:lnTo>
                    <a:pt x="146304" y="352044"/>
                  </a:lnTo>
                  <a:lnTo>
                    <a:pt x="160020" y="345948"/>
                  </a:lnTo>
                  <a:close/>
                </a:path>
                <a:path w="290829" h="514350">
                  <a:moveTo>
                    <a:pt x="252984" y="382524"/>
                  </a:moveTo>
                  <a:lnTo>
                    <a:pt x="252984" y="376428"/>
                  </a:lnTo>
                  <a:lnTo>
                    <a:pt x="251460" y="373380"/>
                  </a:lnTo>
                  <a:lnTo>
                    <a:pt x="249936" y="367284"/>
                  </a:lnTo>
                  <a:lnTo>
                    <a:pt x="246888" y="361188"/>
                  </a:lnTo>
                  <a:lnTo>
                    <a:pt x="234696" y="329184"/>
                  </a:lnTo>
                  <a:lnTo>
                    <a:pt x="150876" y="364236"/>
                  </a:lnTo>
                  <a:lnTo>
                    <a:pt x="164592" y="396240"/>
                  </a:lnTo>
                  <a:lnTo>
                    <a:pt x="166116" y="402336"/>
                  </a:lnTo>
                  <a:lnTo>
                    <a:pt x="169164" y="406908"/>
                  </a:lnTo>
                  <a:lnTo>
                    <a:pt x="172212" y="409956"/>
                  </a:lnTo>
                  <a:lnTo>
                    <a:pt x="172212" y="374904"/>
                  </a:lnTo>
                  <a:lnTo>
                    <a:pt x="227076" y="352044"/>
                  </a:lnTo>
                  <a:lnTo>
                    <a:pt x="233172" y="367284"/>
                  </a:lnTo>
                  <a:lnTo>
                    <a:pt x="234696" y="371856"/>
                  </a:lnTo>
                  <a:lnTo>
                    <a:pt x="236220" y="374904"/>
                  </a:lnTo>
                  <a:lnTo>
                    <a:pt x="236220" y="408940"/>
                  </a:lnTo>
                  <a:lnTo>
                    <a:pt x="239268" y="406908"/>
                  </a:lnTo>
                  <a:lnTo>
                    <a:pt x="248412" y="397764"/>
                  </a:lnTo>
                  <a:lnTo>
                    <a:pt x="251460" y="388620"/>
                  </a:lnTo>
                  <a:lnTo>
                    <a:pt x="252984" y="382524"/>
                  </a:lnTo>
                  <a:close/>
                </a:path>
                <a:path w="290829" h="514350">
                  <a:moveTo>
                    <a:pt x="236220" y="408940"/>
                  </a:moveTo>
                  <a:lnTo>
                    <a:pt x="236220" y="381000"/>
                  </a:lnTo>
                  <a:lnTo>
                    <a:pt x="233172" y="387096"/>
                  </a:lnTo>
                  <a:lnTo>
                    <a:pt x="225552" y="394716"/>
                  </a:lnTo>
                  <a:lnTo>
                    <a:pt x="220980" y="397764"/>
                  </a:lnTo>
                  <a:lnTo>
                    <a:pt x="214884" y="399288"/>
                  </a:lnTo>
                  <a:lnTo>
                    <a:pt x="208788" y="402336"/>
                  </a:lnTo>
                  <a:lnTo>
                    <a:pt x="202692" y="403860"/>
                  </a:lnTo>
                  <a:lnTo>
                    <a:pt x="198120" y="403860"/>
                  </a:lnTo>
                  <a:lnTo>
                    <a:pt x="195072" y="405384"/>
                  </a:lnTo>
                  <a:lnTo>
                    <a:pt x="190500" y="403860"/>
                  </a:lnTo>
                  <a:lnTo>
                    <a:pt x="188976" y="403860"/>
                  </a:lnTo>
                  <a:lnTo>
                    <a:pt x="185928" y="402336"/>
                  </a:lnTo>
                  <a:lnTo>
                    <a:pt x="184404" y="400812"/>
                  </a:lnTo>
                  <a:lnTo>
                    <a:pt x="182880" y="397764"/>
                  </a:lnTo>
                  <a:lnTo>
                    <a:pt x="181356" y="396240"/>
                  </a:lnTo>
                  <a:lnTo>
                    <a:pt x="179832" y="393192"/>
                  </a:lnTo>
                  <a:lnTo>
                    <a:pt x="176784" y="388620"/>
                  </a:lnTo>
                  <a:lnTo>
                    <a:pt x="172212" y="374904"/>
                  </a:lnTo>
                  <a:lnTo>
                    <a:pt x="172212" y="409956"/>
                  </a:lnTo>
                  <a:lnTo>
                    <a:pt x="175260" y="414528"/>
                  </a:lnTo>
                  <a:lnTo>
                    <a:pt x="179832" y="417576"/>
                  </a:lnTo>
                  <a:lnTo>
                    <a:pt x="184404" y="419100"/>
                  </a:lnTo>
                  <a:lnTo>
                    <a:pt x="188976" y="422148"/>
                  </a:lnTo>
                  <a:lnTo>
                    <a:pt x="207264" y="422148"/>
                  </a:lnTo>
                  <a:lnTo>
                    <a:pt x="214884" y="420624"/>
                  </a:lnTo>
                  <a:lnTo>
                    <a:pt x="220980" y="417576"/>
                  </a:lnTo>
                  <a:lnTo>
                    <a:pt x="228600" y="414528"/>
                  </a:lnTo>
                  <a:lnTo>
                    <a:pt x="234696" y="409956"/>
                  </a:lnTo>
                  <a:lnTo>
                    <a:pt x="236220" y="408940"/>
                  </a:lnTo>
                  <a:close/>
                </a:path>
                <a:path w="290829" h="514350">
                  <a:moveTo>
                    <a:pt x="290703" y="468439"/>
                  </a:moveTo>
                  <a:lnTo>
                    <a:pt x="272796" y="431292"/>
                  </a:lnTo>
                  <a:lnTo>
                    <a:pt x="254508" y="423672"/>
                  </a:lnTo>
                  <a:lnTo>
                    <a:pt x="242316" y="423672"/>
                  </a:lnTo>
                  <a:lnTo>
                    <a:pt x="203906" y="445174"/>
                  </a:lnTo>
                  <a:lnTo>
                    <a:pt x="196215" y="468820"/>
                  </a:lnTo>
                  <a:lnTo>
                    <a:pt x="197072" y="477273"/>
                  </a:lnTo>
                  <a:lnTo>
                    <a:pt x="199644" y="486156"/>
                  </a:lnTo>
                  <a:lnTo>
                    <a:pt x="204525" y="495347"/>
                  </a:lnTo>
                  <a:lnTo>
                    <a:pt x="210121" y="502539"/>
                  </a:lnTo>
                  <a:lnTo>
                    <a:pt x="211836" y="503994"/>
                  </a:lnTo>
                  <a:lnTo>
                    <a:pt x="211836" y="467868"/>
                  </a:lnTo>
                  <a:lnTo>
                    <a:pt x="214884" y="461772"/>
                  </a:lnTo>
                  <a:lnTo>
                    <a:pt x="247078" y="441960"/>
                  </a:lnTo>
                  <a:lnTo>
                    <a:pt x="252674" y="442007"/>
                  </a:lnTo>
                  <a:lnTo>
                    <a:pt x="257556" y="443484"/>
                  </a:lnTo>
                  <a:lnTo>
                    <a:pt x="265176" y="445008"/>
                  </a:lnTo>
                  <a:lnTo>
                    <a:pt x="269748" y="449580"/>
                  </a:lnTo>
                  <a:lnTo>
                    <a:pt x="272796" y="457200"/>
                  </a:lnTo>
                  <a:lnTo>
                    <a:pt x="274320" y="463296"/>
                  </a:lnTo>
                  <a:lnTo>
                    <a:pt x="274320" y="501025"/>
                  </a:lnTo>
                  <a:lnTo>
                    <a:pt x="277749" y="498538"/>
                  </a:lnTo>
                  <a:lnTo>
                    <a:pt x="283749" y="492085"/>
                  </a:lnTo>
                  <a:lnTo>
                    <a:pt x="288036" y="484632"/>
                  </a:lnTo>
                  <a:lnTo>
                    <a:pt x="290369" y="476607"/>
                  </a:lnTo>
                  <a:lnTo>
                    <a:pt x="290703" y="468439"/>
                  </a:lnTo>
                  <a:close/>
                </a:path>
                <a:path w="290829" h="514350">
                  <a:moveTo>
                    <a:pt x="274320" y="501025"/>
                  </a:moveTo>
                  <a:lnTo>
                    <a:pt x="274320" y="470916"/>
                  </a:lnTo>
                  <a:lnTo>
                    <a:pt x="272796" y="477012"/>
                  </a:lnTo>
                  <a:lnTo>
                    <a:pt x="269748" y="483108"/>
                  </a:lnTo>
                  <a:lnTo>
                    <a:pt x="233695" y="495252"/>
                  </a:lnTo>
                  <a:lnTo>
                    <a:pt x="228600" y="493776"/>
                  </a:lnTo>
                  <a:lnTo>
                    <a:pt x="222504" y="492252"/>
                  </a:lnTo>
                  <a:lnTo>
                    <a:pt x="217932" y="487680"/>
                  </a:lnTo>
                  <a:lnTo>
                    <a:pt x="214884" y="480060"/>
                  </a:lnTo>
                  <a:lnTo>
                    <a:pt x="211836" y="473964"/>
                  </a:lnTo>
                  <a:lnTo>
                    <a:pt x="211836" y="503994"/>
                  </a:lnTo>
                  <a:lnTo>
                    <a:pt x="216574" y="508015"/>
                  </a:lnTo>
                  <a:lnTo>
                    <a:pt x="224028" y="512064"/>
                  </a:lnTo>
                  <a:lnTo>
                    <a:pt x="232314" y="513730"/>
                  </a:lnTo>
                  <a:lnTo>
                    <a:pt x="241173" y="513969"/>
                  </a:lnTo>
                  <a:lnTo>
                    <a:pt x="250602" y="512492"/>
                  </a:lnTo>
                  <a:lnTo>
                    <a:pt x="260604" y="509016"/>
                  </a:lnTo>
                  <a:lnTo>
                    <a:pt x="270033" y="504134"/>
                  </a:lnTo>
                  <a:lnTo>
                    <a:pt x="274320" y="501025"/>
                  </a:lnTo>
                  <a:close/>
                </a:path>
              </a:pathLst>
            </a:custGeom>
            <a:solidFill>
              <a:srgbClr val="060606"/>
            </a:solidFill>
          </p:spPr>
          <p:txBody>
            <a:bodyPr wrap="square" lIns="0" tIns="0" rIns="0" bIns="0" rtlCol="0"/>
            <a:lstStyle/>
            <a:p>
              <a:endParaRPr/>
            </a:p>
          </p:txBody>
        </p:sp>
      </p:grpSp>
      <p:grpSp>
        <p:nvGrpSpPr>
          <p:cNvPr id="50" name="object 48"/>
          <p:cNvGrpSpPr/>
          <p:nvPr/>
        </p:nvGrpSpPr>
        <p:grpSpPr>
          <a:xfrm>
            <a:off x="7358380" y="1321817"/>
            <a:ext cx="626745" cy="931544"/>
            <a:chOff x="6240780" y="1778508"/>
            <a:chExt cx="626745" cy="931544"/>
          </a:xfrm>
          <a:solidFill>
            <a:srgbClr val="FF0000"/>
          </a:solidFill>
        </p:grpSpPr>
        <p:sp>
          <p:nvSpPr>
            <p:cNvPr id="51" name="object 49"/>
            <p:cNvSpPr/>
            <p:nvPr/>
          </p:nvSpPr>
          <p:spPr>
            <a:xfrm>
              <a:off x="6246875" y="1786128"/>
              <a:ext cx="614680" cy="916305"/>
            </a:xfrm>
            <a:custGeom>
              <a:avLst/>
              <a:gdLst/>
              <a:ahLst/>
              <a:cxnLst/>
              <a:rect l="l" t="t" r="r" b="b"/>
              <a:pathLst>
                <a:path w="614679" h="916305">
                  <a:moveTo>
                    <a:pt x="614171" y="89915"/>
                  </a:moveTo>
                  <a:lnTo>
                    <a:pt x="457199" y="0"/>
                  </a:lnTo>
                  <a:lnTo>
                    <a:pt x="77723" y="652271"/>
                  </a:lnTo>
                  <a:lnTo>
                    <a:pt x="0" y="608075"/>
                  </a:lnTo>
                  <a:lnTo>
                    <a:pt x="28955" y="915923"/>
                  </a:lnTo>
                  <a:lnTo>
                    <a:pt x="310895" y="789431"/>
                  </a:lnTo>
                  <a:lnTo>
                    <a:pt x="233171" y="743711"/>
                  </a:lnTo>
                  <a:lnTo>
                    <a:pt x="614171" y="89915"/>
                  </a:lnTo>
                  <a:close/>
                </a:path>
              </a:pathLst>
            </a:custGeom>
            <a:grpFill/>
          </p:spPr>
          <p:txBody>
            <a:bodyPr wrap="square" lIns="0" tIns="0" rIns="0" bIns="0" rtlCol="0"/>
            <a:lstStyle/>
            <a:p>
              <a:endParaRPr/>
            </a:p>
          </p:txBody>
        </p:sp>
        <p:sp>
          <p:nvSpPr>
            <p:cNvPr id="52" name="object 50"/>
            <p:cNvSpPr/>
            <p:nvPr/>
          </p:nvSpPr>
          <p:spPr>
            <a:xfrm>
              <a:off x="6240780" y="1778508"/>
              <a:ext cx="626745" cy="931544"/>
            </a:xfrm>
            <a:custGeom>
              <a:avLst/>
              <a:gdLst/>
              <a:ahLst/>
              <a:cxnLst/>
              <a:rect l="l" t="t" r="r" b="b"/>
              <a:pathLst>
                <a:path w="626745" h="931544">
                  <a:moveTo>
                    <a:pt x="81462" y="654556"/>
                  </a:moveTo>
                  <a:lnTo>
                    <a:pt x="0" y="606552"/>
                  </a:lnTo>
                  <a:lnTo>
                    <a:pt x="3048" y="639013"/>
                  </a:lnTo>
                  <a:lnTo>
                    <a:pt x="3048" y="618744"/>
                  </a:lnTo>
                  <a:lnTo>
                    <a:pt x="10668" y="614172"/>
                  </a:lnTo>
                  <a:lnTo>
                    <a:pt x="11568" y="623793"/>
                  </a:lnTo>
                  <a:lnTo>
                    <a:pt x="79248" y="663899"/>
                  </a:lnTo>
                  <a:lnTo>
                    <a:pt x="79248" y="658368"/>
                  </a:lnTo>
                  <a:lnTo>
                    <a:pt x="81462" y="654556"/>
                  </a:lnTo>
                  <a:close/>
                </a:path>
                <a:path w="626745" h="931544">
                  <a:moveTo>
                    <a:pt x="11568" y="623793"/>
                  </a:moveTo>
                  <a:lnTo>
                    <a:pt x="10668" y="614172"/>
                  </a:lnTo>
                  <a:lnTo>
                    <a:pt x="3048" y="618744"/>
                  </a:lnTo>
                  <a:lnTo>
                    <a:pt x="11568" y="623793"/>
                  </a:lnTo>
                  <a:close/>
                </a:path>
                <a:path w="626745" h="931544">
                  <a:moveTo>
                    <a:pt x="38967" y="916531"/>
                  </a:moveTo>
                  <a:lnTo>
                    <a:pt x="11568" y="623793"/>
                  </a:lnTo>
                  <a:lnTo>
                    <a:pt x="3048" y="618744"/>
                  </a:lnTo>
                  <a:lnTo>
                    <a:pt x="3048" y="639013"/>
                  </a:lnTo>
                  <a:lnTo>
                    <a:pt x="30480" y="931164"/>
                  </a:lnTo>
                  <a:lnTo>
                    <a:pt x="33528" y="929788"/>
                  </a:lnTo>
                  <a:lnTo>
                    <a:pt x="33528" y="918972"/>
                  </a:lnTo>
                  <a:lnTo>
                    <a:pt x="38967" y="916531"/>
                  </a:lnTo>
                  <a:close/>
                </a:path>
                <a:path w="626745" h="931544">
                  <a:moveTo>
                    <a:pt x="39624" y="923544"/>
                  </a:moveTo>
                  <a:lnTo>
                    <a:pt x="38967" y="916531"/>
                  </a:lnTo>
                  <a:lnTo>
                    <a:pt x="33528" y="918972"/>
                  </a:lnTo>
                  <a:lnTo>
                    <a:pt x="39624" y="923544"/>
                  </a:lnTo>
                  <a:close/>
                </a:path>
                <a:path w="626745" h="931544">
                  <a:moveTo>
                    <a:pt x="39624" y="927037"/>
                  </a:moveTo>
                  <a:lnTo>
                    <a:pt x="39624" y="923544"/>
                  </a:lnTo>
                  <a:lnTo>
                    <a:pt x="33528" y="918972"/>
                  </a:lnTo>
                  <a:lnTo>
                    <a:pt x="33528" y="929788"/>
                  </a:lnTo>
                  <a:lnTo>
                    <a:pt x="39624" y="927037"/>
                  </a:lnTo>
                  <a:close/>
                </a:path>
                <a:path w="626745" h="931544">
                  <a:moveTo>
                    <a:pt x="315468" y="802554"/>
                  </a:moveTo>
                  <a:lnTo>
                    <a:pt x="315468" y="800100"/>
                  </a:lnTo>
                  <a:lnTo>
                    <a:pt x="308017" y="795822"/>
                  </a:lnTo>
                  <a:lnTo>
                    <a:pt x="38967" y="916531"/>
                  </a:lnTo>
                  <a:lnTo>
                    <a:pt x="39624" y="923544"/>
                  </a:lnTo>
                  <a:lnTo>
                    <a:pt x="39624" y="927037"/>
                  </a:lnTo>
                  <a:lnTo>
                    <a:pt x="315468" y="802554"/>
                  </a:lnTo>
                  <a:close/>
                </a:path>
                <a:path w="626745" h="931544">
                  <a:moveTo>
                    <a:pt x="85344" y="656844"/>
                  </a:moveTo>
                  <a:lnTo>
                    <a:pt x="81462" y="654556"/>
                  </a:lnTo>
                  <a:lnTo>
                    <a:pt x="79248" y="658368"/>
                  </a:lnTo>
                  <a:lnTo>
                    <a:pt x="85344" y="656844"/>
                  </a:lnTo>
                  <a:close/>
                </a:path>
                <a:path w="626745" h="931544">
                  <a:moveTo>
                    <a:pt x="85344" y="667512"/>
                  </a:moveTo>
                  <a:lnTo>
                    <a:pt x="85344" y="656844"/>
                  </a:lnTo>
                  <a:lnTo>
                    <a:pt x="79248" y="658368"/>
                  </a:lnTo>
                  <a:lnTo>
                    <a:pt x="79248" y="663899"/>
                  </a:lnTo>
                  <a:lnTo>
                    <a:pt x="85344" y="667512"/>
                  </a:lnTo>
                  <a:close/>
                </a:path>
                <a:path w="626745" h="931544">
                  <a:moveTo>
                    <a:pt x="626364" y="96012"/>
                  </a:moveTo>
                  <a:lnTo>
                    <a:pt x="461772" y="0"/>
                  </a:lnTo>
                  <a:lnTo>
                    <a:pt x="81462" y="654556"/>
                  </a:lnTo>
                  <a:lnTo>
                    <a:pt x="85344" y="656844"/>
                  </a:lnTo>
                  <a:lnTo>
                    <a:pt x="85344" y="667512"/>
                  </a:lnTo>
                  <a:lnTo>
                    <a:pt x="461772" y="19635"/>
                  </a:lnTo>
                  <a:lnTo>
                    <a:pt x="461772" y="10668"/>
                  </a:lnTo>
                  <a:lnTo>
                    <a:pt x="467868" y="9144"/>
                  </a:lnTo>
                  <a:lnTo>
                    <a:pt x="467868" y="14253"/>
                  </a:lnTo>
                  <a:lnTo>
                    <a:pt x="613440" y="99884"/>
                  </a:lnTo>
                  <a:lnTo>
                    <a:pt x="615696" y="96012"/>
                  </a:lnTo>
                  <a:lnTo>
                    <a:pt x="617220" y="102108"/>
                  </a:lnTo>
                  <a:lnTo>
                    <a:pt x="617220" y="111749"/>
                  </a:lnTo>
                  <a:lnTo>
                    <a:pt x="626364" y="96012"/>
                  </a:lnTo>
                  <a:close/>
                </a:path>
                <a:path w="626745" h="931544">
                  <a:moveTo>
                    <a:pt x="617220" y="111749"/>
                  </a:moveTo>
                  <a:lnTo>
                    <a:pt x="617220" y="102108"/>
                  </a:lnTo>
                  <a:lnTo>
                    <a:pt x="613440" y="99884"/>
                  </a:lnTo>
                  <a:lnTo>
                    <a:pt x="233172" y="752856"/>
                  </a:lnTo>
                  <a:lnTo>
                    <a:pt x="242316" y="758105"/>
                  </a:lnTo>
                  <a:lnTo>
                    <a:pt x="242316" y="746760"/>
                  </a:lnTo>
                  <a:lnTo>
                    <a:pt x="246749" y="749372"/>
                  </a:lnTo>
                  <a:lnTo>
                    <a:pt x="617220" y="111749"/>
                  </a:lnTo>
                  <a:close/>
                </a:path>
                <a:path w="626745" h="931544">
                  <a:moveTo>
                    <a:pt x="246749" y="749372"/>
                  </a:moveTo>
                  <a:lnTo>
                    <a:pt x="242316" y="746760"/>
                  </a:lnTo>
                  <a:lnTo>
                    <a:pt x="243840" y="754380"/>
                  </a:lnTo>
                  <a:lnTo>
                    <a:pt x="246749" y="749372"/>
                  </a:lnTo>
                  <a:close/>
                </a:path>
                <a:path w="626745" h="931544">
                  <a:moveTo>
                    <a:pt x="327660" y="797052"/>
                  </a:moveTo>
                  <a:lnTo>
                    <a:pt x="246749" y="749372"/>
                  </a:lnTo>
                  <a:lnTo>
                    <a:pt x="243840" y="754380"/>
                  </a:lnTo>
                  <a:lnTo>
                    <a:pt x="242316" y="746760"/>
                  </a:lnTo>
                  <a:lnTo>
                    <a:pt x="242316" y="758105"/>
                  </a:lnTo>
                  <a:lnTo>
                    <a:pt x="308017" y="795822"/>
                  </a:lnTo>
                  <a:lnTo>
                    <a:pt x="315468" y="792480"/>
                  </a:lnTo>
                  <a:lnTo>
                    <a:pt x="315468" y="802554"/>
                  </a:lnTo>
                  <a:lnTo>
                    <a:pt x="327660" y="797052"/>
                  </a:lnTo>
                  <a:close/>
                </a:path>
                <a:path w="626745" h="931544">
                  <a:moveTo>
                    <a:pt x="315468" y="800100"/>
                  </a:moveTo>
                  <a:lnTo>
                    <a:pt x="315468" y="792480"/>
                  </a:lnTo>
                  <a:lnTo>
                    <a:pt x="308017" y="795822"/>
                  </a:lnTo>
                  <a:lnTo>
                    <a:pt x="315468" y="800100"/>
                  </a:lnTo>
                  <a:close/>
                </a:path>
                <a:path w="626745" h="931544">
                  <a:moveTo>
                    <a:pt x="467868" y="9144"/>
                  </a:moveTo>
                  <a:lnTo>
                    <a:pt x="461772" y="10668"/>
                  </a:lnTo>
                  <a:lnTo>
                    <a:pt x="465655" y="12952"/>
                  </a:lnTo>
                  <a:lnTo>
                    <a:pt x="467868" y="9144"/>
                  </a:lnTo>
                  <a:close/>
                </a:path>
                <a:path w="626745" h="931544">
                  <a:moveTo>
                    <a:pt x="465655" y="12952"/>
                  </a:moveTo>
                  <a:lnTo>
                    <a:pt x="461772" y="10668"/>
                  </a:lnTo>
                  <a:lnTo>
                    <a:pt x="461772" y="19635"/>
                  </a:lnTo>
                  <a:lnTo>
                    <a:pt x="465655" y="12952"/>
                  </a:lnTo>
                  <a:close/>
                </a:path>
                <a:path w="626745" h="931544">
                  <a:moveTo>
                    <a:pt x="467868" y="14253"/>
                  </a:moveTo>
                  <a:lnTo>
                    <a:pt x="467868" y="9144"/>
                  </a:lnTo>
                  <a:lnTo>
                    <a:pt x="465655" y="12952"/>
                  </a:lnTo>
                  <a:lnTo>
                    <a:pt x="467868" y="14253"/>
                  </a:lnTo>
                  <a:close/>
                </a:path>
                <a:path w="626745" h="931544">
                  <a:moveTo>
                    <a:pt x="617220" y="102108"/>
                  </a:moveTo>
                  <a:lnTo>
                    <a:pt x="615696" y="96012"/>
                  </a:lnTo>
                  <a:lnTo>
                    <a:pt x="613440" y="99884"/>
                  </a:lnTo>
                  <a:lnTo>
                    <a:pt x="617220" y="102108"/>
                  </a:lnTo>
                  <a:close/>
                </a:path>
              </a:pathLst>
            </a:custGeom>
            <a:grpFill/>
          </p:spPr>
          <p:txBody>
            <a:bodyPr wrap="square" lIns="0" tIns="0" rIns="0" bIns="0" rtlCol="0"/>
            <a:lstStyle/>
            <a:p>
              <a:endParaRPr/>
            </a:p>
          </p:txBody>
        </p:sp>
        <p:sp>
          <p:nvSpPr>
            <p:cNvPr id="53" name="object 51"/>
            <p:cNvSpPr/>
            <p:nvPr/>
          </p:nvSpPr>
          <p:spPr>
            <a:xfrm>
              <a:off x="6374892" y="1924329"/>
              <a:ext cx="376555" cy="598170"/>
            </a:xfrm>
            <a:custGeom>
              <a:avLst/>
              <a:gdLst/>
              <a:ahLst/>
              <a:cxnLst/>
              <a:rect l="l" t="t" r="r" b="b"/>
              <a:pathLst>
                <a:path w="376554" h="598169">
                  <a:moveTo>
                    <a:pt x="106680" y="518643"/>
                  </a:moveTo>
                  <a:lnTo>
                    <a:pt x="9144" y="504927"/>
                  </a:lnTo>
                  <a:lnTo>
                    <a:pt x="0" y="521691"/>
                  </a:lnTo>
                  <a:lnTo>
                    <a:pt x="22860" y="550266"/>
                  </a:lnTo>
                  <a:lnTo>
                    <a:pt x="22860" y="524739"/>
                  </a:lnTo>
                  <a:lnTo>
                    <a:pt x="57912" y="530835"/>
                  </a:lnTo>
                  <a:lnTo>
                    <a:pt x="57912" y="561696"/>
                  </a:lnTo>
                  <a:lnTo>
                    <a:pt x="74676" y="532359"/>
                  </a:lnTo>
                  <a:lnTo>
                    <a:pt x="96012" y="536931"/>
                  </a:lnTo>
                  <a:lnTo>
                    <a:pt x="106680" y="518643"/>
                  </a:lnTo>
                  <a:close/>
                </a:path>
                <a:path w="376554" h="598169">
                  <a:moveTo>
                    <a:pt x="57912" y="561696"/>
                  </a:moveTo>
                  <a:lnTo>
                    <a:pt x="57912" y="530835"/>
                  </a:lnTo>
                  <a:lnTo>
                    <a:pt x="45720" y="552171"/>
                  </a:lnTo>
                  <a:lnTo>
                    <a:pt x="22860" y="524739"/>
                  </a:lnTo>
                  <a:lnTo>
                    <a:pt x="22860" y="550266"/>
                  </a:lnTo>
                  <a:lnTo>
                    <a:pt x="56388" y="592176"/>
                  </a:lnTo>
                  <a:lnTo>
                    <a:pt x="56388" y="564363"/>
                  </a:lnTo>
                  <a:lnTo>
                    <a:pt x="57912" y="561696"/>
                  </a:lnTo>
                  <a:close/>
                </a:path>
                <a:path w="376554" h="598169">
                  <a:moveTo>
                    <a:pt x="70104" y="581127"/>
                  </a:moveTo>
                  <a:lnTo>
                    <a:pt x="56388" y="564363"/>
                  </a:lnTo>
                  <a:lnTo>
                    <a:pt x="56388" y="592176"/>
                  </a:lnTo>
                  <a:lnTo>
                    <a:pt x="60960" y="597891"/>
                  </a:lnTo>
                  <a:lnTo>
                    <a:pt x="70104" y="581127"/>
                  </a:lnTo>
                  <a:close/>
                </a:path>
                <a:path w="376554" h="598169">
                  <a:moveTo>
                    <a:pt x="94488" y="389103"/>
                  </a:moveTo>
                  <a:lnTo>
                    <a:pt x="80772" y="381483"/>
                  </a:lnTo>
                  <a:lnTo>
                    <a:pt x="50292" y="434823"/>
                  </a:lnTo>
                  <a:lnTo>
                    <a:pt x="73152" y="448270"/>
                  </a:lnTo>
                  <a:lnTo>
                    <a:pt x="73152" y="427203"/>
                  </a:lnTo>
                  <a:lnTo>
                    <a:pt x="94488" y="389103"/>
                  </a:lnTo>
                  <a:close/>
                </a:path>
                <a:path w="376554" h="598169">
                  <a:moveTo>
                    <a:pt x="123444" y="411963"/>
                  </a:moveTo>
                  <a:lnTo>
                    <a:pt x="109728" y="404343"/>
                  </a:lnTo>
                  <a:lnTo>
                    <a:pt x="91440" y="437871"/>
                  </a:lnTo>
                  <a:lnTo>
                    <a:pt x="73152" y="427203"/>
                  </a:lnTo>
                  <a:lnTo>
                    <a:pt x="73152" y="448270"/>
                  </a:lnTo>
                  <a:lnTo>
                    <a:pt x="105156" y="467096"/>
                  </a:lnTo>
                  <a:lnTo>
                    <a:pt x="105156" y="445491"/>
                  </a:lnTo>
                  <a:lnTo>
                    <a:pt x="123444" y="411963"/>
                  </a:lnTo>
                  <a:close/>
                </a:path>
                <a:path w="376554" h="598169">
                  <a:moveTo>
                    <a:pt x="161544" y="341859"/>
                  </a:moveTo>
                  <a:lnTo>
                    <a:pt x="161544" y="335763"/>
                  </a:lnTo>
                  <a:lnTo>
                    <a:pt x="158496" y="323571"/>
                  </a:lnTo>
                  <a:lnTo>
                    <a:pt x="153924" y="320523"/>
                  </a:lnTo>
                  <a:lnTo>
                    <a:pt x="147828" y="315951"/>
                  </a:lnTo>
                  <a:lnTo>
                    <a:pt x="138684" y="312903"/>
                  </a:lnTo>
                  <a:lnTo>
                    <a:pt x="129540" y="312903"/>
                  </a:lnTo>
                  <a:lnTo>
                    <a:pt x="124968" y="314427"/>
                  </a:lnTo>
                  <a:lnTo>
                    <a:pt x="121920" y="317475"/>
                  </a:lnTo>
                  <a:lnTo>
                    <a:pt x="117348" y="320523"/>
                  </a:lnTo>
                  <a:lnTo>
                    <a:pt x="114300" y="326619"/>
                  </a:lnTo>
                  <a:lnTo>
                    <a:pt x="108204" y="334239"/>
                  </a:lnTo>
                  <a:lnTo>
                    <a:pt x="89916" y="367767"/>
                  </a:lnTo>
                  <a:lnTo>
                    <a:pt x="111252" y="380317"/>
                  </a:lnTo>
                  <a:lnTo>
                    <a:pt x="111252" y="360147"/>
                  </a:lnTo>
                  <a:lnTo>
                    <a:pt x="118872" y="346431"/>
                  </a:lnTo>
                  <a:lnTo>
                    <a:pt x="121920" y="340335"/>
                  </a:lnTo>
                  <a:lnTo>
                    <a:pt x="129540" y="332715"/>
                  </a:lnTo>
                  <a:lnTo>
                    <a:pt x="132588" y="331191"/>
                  </a:lnTo>
                  <a:lnTo>
                    <a:pt x="137160" y="331191"/>
                  </a:lnTo>
                  <a:lnTo>
                    <a:pt x="140208" y="332715"/>
                  </a:lnTo>
                  <a:lnTo>
                    <a:pt x="141732" y="334239"/>
                  </a:lnTo>
                  <a:lnTo>
                    <a:pt x="144780" y="335763"/>
                  </a:lnTo>
                  <a:lnTo>
                    <a:pt x="144780" y="338811"/>
                  </a:lnTo>
                  <a:lnTo>
                    <a:pt x="146304" y="340335"/>
                  </a:lnTo>
                  <a:lnTo>
                    <a:pt x="146304" y="375387"/>
                  </a:lnTo>
                  <a:lnTo>
                    <a:pt x="147828" y="370815"/>
                  </a:lnTo>
                  <a:lnTo>
                    <a:pt x="152400" y="366243"/>
                  </a:lnTo>
                  <a:lnTo>
                    <a:pt x="155448" y="364719"/>
                  </a:lnTo>
                  <a:lnTo>
                    <a:pt x="158496" y="364719"/>
                  </a:lnTo>
                  <a:lnTo>
                    <a:pt x="158496" y="349479"/>
                  </a:lnTo>
                  <a:lnTo>
                    <a:pt x="161544" y="341859"/>
                  </a:lnTo>
                  <a:close/>
                </a:path>
                <a:path w="376554" h="598169">
                  <a:moveTo>
                    <a:pt x="137160" y="463779"/>
                  </a:moveTo>
                  <a:lnTo>
                    <a:pt x="105156" y="445491"/>
                  </a:lnTo>
                  <a:lnTo>
                    <a:pt x="105156" y="467096"/>
                  </a:lnTo>
                  <a:lnTo>
                    <a:pt x="128016" y="480543"/>
                  </a:lnTo>
                  <a:lnTo>
                    <a:pt x="137160" y="463779"/>
                  </a:lnTo>
                  <a:close/>
                </a:path>
                <a:path w="376554" h="598169">
                  <a:moveTo>
                    <a:pt x="146304" y="375387"/>
                  </a:moveTo>
                  <a:lnTo>
                    <a:pt x="146304" y="344907"/>
                  </a:lnTo>
                  <a:lnTo>
                    <a:pt x="144780" y="346431"/>
                  </a:lnTo>
                  <a:lnTo>
                    <a:pt x="143256" y="352527"/>
                  </a:lnTo>
                  <a:lnTo>
                    <a:pt x="138684" y="358623"/>
                  </a:lnTo>
                  <a:lnTo>
                    <a:pt x="131064" y="370815"/>
                  </a:lnTo>
                  <a:lnTo>
                    <a:pt x="111252" y="360147"/>
                  </a:lnTo>
                  <a:lnTo>
                    <a:pt x="111252" y="380317"/>
                  </a:lnTo>
                  <a:lnTo>
                    <a:pt x="144780" y="400040"/>
                  </a:lnTo>
                  <a:lnTo>
                    <a:pt x="144780" y="378435"/>
                  </a:lnTo>
                  <a:lnTo>
                    <a:pt x="146304" y="375387"/>
                  </a:lnTo>
                  <a:close/>
                </a:path>
                <a:path w="376554" h="598169">
                  <a:moveTo>
                    <a:pt x="182880" y="238227"/>
                  </a:moveTo>
                  <a:lnTo>
                    <a:pt x="169164" y="230607"/>
                  </a:lnTo>
                  <a:lnTo>
                    <a:pt x="135636" y="288519"/>
                  </a:lnTo>
                  <a:lnTo>
                    <a:pt x="156972" y="301069"/>
                  </a:lnTo>
                  <a:lnTo>
                    <a:pt x="156972" y="280899"/>
                  </a:lnTo>
                  <a:lnTo>
                    <a:pt x="182880" y="238227"/>
                  </a:lnTo>
                  <a:close/>
                </a:path>
                <a:path w="376554" h="598169">
                  <a:moveTo>
                    <a:pt x="176784" y="396723"/>
                  </a:moveTo>
                  <a:lnTo>
                    <a:pt x="144780" y="378435"/>
                  </a:lnTo>
                  <a:lnTo>
                    <a:pt x="144780" y="400040"/>
                  </a:lnTo>
                  <a:lnTo>
                    <a:pt x="167640" y="413487"/>
                  </a:lnTo>
                  <a:lnTo>
                    <a:pt x="176784" y="396723"/>
                  </a:lnTo>
                  <a:close/>
                </a:path>
                <a:path w="376554" h="598169">
                  <a:moveTo>
                    <a:pt x="211836" y="259563"/>
                  </a:moveTo>
                  <a:lnTo>
                    <a:pt x="198120" y="251943"/>
                  </a:lnTo>
                  <a:lnTo>
                    <a:pt x="175260" y="290043"/>
                  </a:lnTo>
                  <a:lnTo>
                    <a:pt x="156972" y="280899"/>
                  </a:lnTo>
                  <a:lnTo>
                    <a:pt x="156972" y="301069"/>
                  </a:lnTo>
                  <a:lnTo>
                    <a:pt x="188976" y="319895"/>
                  </a:lnTo>
                  <a:lnTo>
                    <a:pt x="188976" y="297663"/>
                  </a:lnTo>
                  <a:lnTo>
                    <a:pt x="211836" y="259563"/>
                  </a:lnTo>
                  <a:close/>
                </a:path>
                <a:path w="376554" h="598169">
                  <a:moveTo>
                    <a:pt x="208788" y="343383"/>
                  </a:moveTo>
                  <a:lnTo>
                    <a:pt x="179832" y="343383"/>
                  </a:lnTo>
                  <a:lnTo>
                    <a:pt x="173736" y="344907"/>
                  </a:lnTo>
                  <a:lnTo>
                    <a:pt x="169164" y="344907"/>
                  </a:lnTo>
                  <a:lnTo>
                    <a:pt x="166116" y="346431"/>
                  </a:lnTo>
                  <a:lnTo>
                    <a:pt x="161544" y="347955"/>
                  </a:lnTo>
                  <a:lnTo>
                    <a:pt x="158496" y="349479"/>
                  </a:lnTo>
                  <a:lnTo>
                    <a:pt x="158496" y="364719"/>
                  </a:lnTo>
                  <a:lnTo>
                    <a:pt x="160020" y="364719"/>
                  </a:lnTo>
                  <a:lnTo>
                    <a:pt x="166116" y="363195"/>
                  </a:lnTo>
                  <a:lnTo>
                    <a:pt x="175260" y="363099"/>
                  </a:lnTo>
                  <a:lnTo>
                    <a:pt x="198120" y="361671"/>
                  </a:lnTo>
                  <a:lnTo>
                    <a:pt x="208788" y="343383"/>
                  </a:lnTo>
                  <a:close/>
                </a:path>
                <a:path w="376554" h="598169">
                  <a:moveTo>
                    <a:pt x="280416" y="210795"/>
                  </a:moveTo>
                  <a:lnTo>
                    <a:pt x="280416" y="201651"/>
                  </a:lnTo>
                  <a:lnTo>
                    <a:pt x="278892" y="197079"/>
                  </a:lnTo>
                  <a:lnTo>
                    <a:pt x="275844" y="190983"/>
                  </a:lnTo>
                  <a:lnTo>
                    <a:pt x="262128" y="177267"/>
                  </a:lnTo>
                  <a:lnTo>
                    <a:pt x="256032" y="174219"/>
                  </a:lnTo>
                  <a:lnTo>
                    <a:pt x="248412" y="169647"/>
                  </a:lnTo>
                  <a:lnTo>
                    <a:pt x="240792" y="166599"/>
                  </a:lnTo>
                  <a:lnTo>
                    <a:pt x="236220" y="165075"/>
                  </a:lnTo>
                  <a:lnTo>
                    <a:pt x="217932" y="165075"/>
                  </a:lnTo>
                  <a:lnTo>
                    <a:pt x="176784" y="216891"/>
                  </a:lnTo>
                  <a:lnTo>
                    <a:pt x="199644" y="229639"/>
                  </a:lnTo>
                  <a:lnTo>
                    <a:pt x="199644" y="207747"/>
                  </a:lnTo>
                  <a:lnTo>
                    <a:pt x="204216" y="201651"/>
                  </a:lnTo>
                  <a:lnTo>
                    <a:pt x="207264" y="194031"/>
                  </a:lnTo>
                  <a:lnTo>
                    <a:pt x="210312" y="190983"/>
                  </a:lnTo>
                  <a:lnTo>
                    <a:pt x="211836" y="187935"/>
                  </a:lnTo>
                  <a:lnTo>
                    <a:pt x="217932" y="184887"/>
                  </a:lnTo>
                  <a:lnTo>
                    <a:pt x="219456" y="183363"/>
                  </a:lnTo>
                  <a:lnTo>
                    <a:pt x="222504" y="181839"/>
                  </a:lnTo>
                  <a:lnTo>
                    <a:pt x="227076" y="181839"/>
                  </a:lnTo>
                  <a:lnTo>
                    <a:pt x="230124" y="183363"/>
                  </a:lnTo>
                  <a:lnTo>
                    <a:pt x="234696" y="183363"/>
                  </a:lnTo>
                  <a:lnTo>
                    <a:pt x="239268" y="186411"/>
                  </a:lnTo>
                  <a:lnTo>
                    <a:pt x="251460" y="192507"/>
                  </a:lnTo>
                  <a:lnTo>
                    <a:pt x="262128" y="203175"/>
                  </a:lnTo>
                  <a:lnTo>
                    <a:pt x="263652" y="206223"/>
                  </a:lnTo>
                  <a:lnTo>
                    <a:pt x="263652" y="247925"/>
                  </a:lnTo>
                  <a:lnTo>
                    <a:pt x="272796" y="232131"/>
                  </a:lnTo>
                  <a:lnTo>
                    <a:pt x="275844" y="226035"/>
                  </a:lnTo>
                  <a:lnTo>
                    <a:pt x="278892" y="221463"/>
                  </a:lnTo>
                  <a:lnTo>
                    <a:pt x="278892" y="216891"/>
                  </a:lnTo>
                  <a:lnTo>
                    <a:pt x="280416" y="210795"/>
                  </a:lnTo>
                  <a:close/>
                </a:path>
                <a:path w="376554" h="598169">
                  <a:moveTo>
                    <a:pt x="248412" y="274803"/>
                  </a:moveTo>
                  <a:lnTo>
                    <a:pt x="234696" y="267183"/>
                  </a:lnTo>
                  <a:lnTo>
                    <a:pt x="210312" y="311379"/>
                  </a:lnTo>
                  <a:lnTo>
                    <a:pt x="188976" y="297663"/>
                  </a:lnTo>
                  <a:lnTo>
                    <a:pt x="188976" y="319895"/>
                  </a:lnTo>
                  <a:lnTo>
                    <a:pt x="213360" y="334239"/>
                  </a:lnTo>
                  <a:lnTo>
                    <a:pt x="248412" y="274803"/>
                  </a:lnTo>
                  <a:close/>
                </a:path>
                <a:path w="376554" h="598169">
                  <a:moveTo>
                    <a:pt x="263652" y="247925"/>
                  </a:moveTo>
                  <a:lnTo>
                    <a:pt x="263652" y="216891"/>
                  </a:lnTo>
                  <a:lnTo>
                    <a:pt x="262128" y="218415"/>
                  </a:lnTo>
                  <a:lnTo>
                    <a:pt x="260604" y="221463"/>
                  </a:lnTo>
                  <a:lnTo>
                    <a:pt x="259080" y="226035"/>
                  </a:lnTo>
                  <a:lnTo>
                    <a:pt x="251460" y="238227"/>
                  </a:lnTo>
                  <a:lnTo>
                    <a:pt x="199644" y="207747"/>
                  </a:lnTo>
                  <a:lnTo>
                    <a:pt x="199644" y="229639"/>
                  </a:lnTo>
                  <a:lnTo>
                    <a:pt x="256032" y="261087"/>
                  </a:lnTo>
                  <a:lnTo>
                    <a:pt x="263652" y="247925"/>
                  </a:lnTo>
                  <a:close/>
                </a:path>
                <a:path w="376554" h="598169">
                  <a:moveTo>
                    <a:pt x="326136" y="137643"/>
                  </a:moveTo>
                  <a:lnTo>
                    <a:pt x="326136" y="123927"/>
                  </a:lnTo>
                  <a:lnTo>
                    <a:pt x="324612" y="117831"/>
                  </a:lnTo>
                  <a:lnTo>
                    <a:pt x="321564" y="111735"/>
                  </a:lnTo>
                  <a:lnTo>
                    <a:pt x="307848" y="98019"/>
                  </a:lnTo>
                  <a:lnTo>
                    <a:pt x="301752" y="94971"/>
                  </a:lnTo>
                  <a:lnTo>
                    <a:pt x="294132" y="90399"/>
                  </a:lnTo>
                  <a:lnTo>
                    <a:pt x="288036" y="87351"/>
                  </a:lnTo>
                  <a:lnTo>
                    <a:pt x="281940" y="85827"/>
                  </a:lnTo>
                  <a:lnTo>
                    <a:pt x="269748" y="85827"/>
                  </a:lnTo>
                  <a:lnTo>
                    <a:pt x="263652" y="87351"/>
                  </a:lnTo>
                  <a:lnTo>
                    <a:pt x="259080" y="87351"/>
                  </a:lnTo>
                  <a:lnTo>
                    <a:pt x="254508" y="90399"/>
                  </a:lnTo>
                  <a:lnTo>
                    <a:pt x="249936" y="94971"/>
                  </a:lnTo>
                  <a:lnTo>
                    <a:pt x="246888" y="96495"/>
                  </a:lnTo>
                  <a:lnTo>
                    <a:pt x="243840" y="101067"/>
                  </a:lnTo>
                  <a:lnTo>
                    <a:pt x="240792" y="108687"/>
                  </a:lnTo>
                  <a:lnTo>
                    <a:pt x="224028" y="137643"/>
                  </a:lnTo>
                  <a:lnTo>
                    <a:pt x="245364" y="150193"/>
                  </a:lnTo>
                  <a:lnTo>
                    <a:pt x="245364" y="128499"/>
                  </a:lnTo>
                  <a:lnTo>
                    <a:pt x="249936" y="122403"/>
                  </a:lnTo>
                  <a:lnTo>
                    <a:pt x="252984" y="114783"/>
                  </a:lnTo>
                  <a:lnTo>
                    <a:pt x="256032" y="111735"/>
                  </a:lnTo>
                  <a:lnTo>
                    <a:pt x="257556" y="108687"/>
                  </a:lnTo>
                  <a:lnTo>
                    <a:pt x="266700" y="104115"/>
                  </a:lnTo>
                  <a:lnTo>
                    <a:pt x="275844" y="104115"/>
                  </a:lnTo>
                  <a:lnTo>
                    <a:pt x="284988" y="107163"/>
                  </a:lnTo>
                  <a:lnTo>
                    <a:pt x="291084" y="110211"/>
                  </a:lnTo>
                  <a:lnTo>
                    <a:pt x="297180" y="114783"/>
                  </a:lnTo>
                  <a:lnTo>
                    <a:pt x="301752" y="117831"/>
                  </a:lnTo>
                  <a:lnTo>
                    <a:pt x="307848" y="123927"/>
                  </a:lnTo>
                  <a:lnTo>
                    <a:pt x="309372" y="126975"/>
                  </a:lnTo>
                  <a:lnTo>
                    <a:pt x="309372" y="128499"/>
                  </a:lnTo>
                  <a:lnTo>
                    <a:pt x="310896" y="131547"/>
                  </a:lnTo>
                  <a:lnTo>
                    <a:pt x="310896" y="166737"/>
                  </a:lnTo>
                  <a:lnTo>
                    <a:pt x="318516" y="152883"/>
                  </a:lnTo>
                  <a:lnTo>
                    <a:pt x="323088" y="146787"/>
                  </a:lnTo>
                  <a:lnTo>
                    <a:pt x="326136" y="137643"/>
                  </a:lnTo>
                  <a:close/>
                </a:path>
                <a:path w="376554" h="598169">
                  <a:moveTo>
                    <a:pt x="310896" y="166737"/>
                  </a:moveTo>
                  <a:lnTo>
                    <a:pt x="310896" y="134595"/>
                  </a:lnTo>
                  <a:lnTo>
                    <a:pt x="309372" y="137643"/>
                  </a:lnTo>
                  <a:lnTo>
                    <a:pt x="309372" y="139167"/>
                  </a:lnTo>
                  <a:lnTo>
                    <a:pt x="306324" y="143739"/>
                  </a:lnTo>
                  <a:lnTo>
                    <a:pt x="304800" y="146787"/>
                  </a:lnTo>
                  <a:lnTo>
                    <a:pt x="297180" y="158979"/>
                  </a:lnTo>
                  <a:lnTo>
                    <a:pt x="245364" y="128499"/>
                  </a:lnTo>
                  <a:lnTo>
                    <a:pt x="245364" y="150193"/>
                  </a:lnTo>
                  <a:lnTo>
                    <a:pt x="301752" y="183363"/>
                  </a:lnTo>
                  <a:lnTo>
                    <a:pt x="310896" y="166737"/>
                  </a:lnTo>
                  <a:close/>
                </a:path>
                <a:path w="376554" h="598169">
                  <a:moveTo>
                    <a:pt x="281940" y="50775"/>
                  </a:moveTo>
                  <a:lnTo>
                    <a:pt x="281940" y="41631"/>
                  </a:lnTo>
                  <a:lnTo>
                    <a:pt x="280416" y="46203"/>
                  </a:lnTo>
                  <a:lnTo>
                    <a:pt x="281940" y="50775"/>
                  </a:lnTo>
                  <a:close/>
                </a:path>
                <a:path w="376554" h="598169">
                  <a:moveTo>
                    <a:pt x="376308" y="43774"/>
                  </a:moveTo>
                  <a:lnTo>
                    <a:pt x="350520" y="8103"/>
                  </a:lnTo>
                  <a:lnTo>
                    <a:pt x="323088" y="0"/>
                  </a:lnTo>
                  <a:lnTo>
                    <a:pt x="315468" y="483"/>
                  </a:lnTo>
                  <a:lnTo>
                    <a:pt x="281940" y="35535"/>
                  </a:lnTo>
                  <a:lnTo>
                    <a:pt x="281940" y="55347"/>
                  </a:lnTo>
                  <a:lnTo>
                    <a:pt x="283464" y="59919"/>
                  </a:lnTo>
                  <a:lnTo>
                    <a:pt x="289560" y="69063"/>
                  </a:lnTo>
                  <a:lnTo>
                    <a:pt x="292608" y="75159"/>
                  </a:lnTo>
                  <a:lnTo>
                    <a:pt x="297180" y="78588"/>
                  </a:lnTo>
                  <a:lnTo>
                    <a:pt x="297180" y="43155"/>
                  </a:lnTo>
                  <a:lnTo>
                    <a:pt x="298704" y="37059"/>
                  </a:lnTo>
                  <a:lnTo>
                    <a:pt x="321564" y="18334"/>
                  </a:lnTo>
                  <a:lnTo>
                    <a:pt x="324612" y="18459"/>
                  </a:lnTo>
                  <a:lnTo>
                    <a:pt x="328612" y="18961"/>
                  </a:lnTo>
                  <a:lnTo>
                    <a:pt x="334779" y="21128"/>
                  </a:lnTo>
                  <a:lnTo>
                    <a:pt x="341399" y="24879"/>
                  </a:lnTo>
                  <a:lnTo>
                    <a:pt x="350520" y="29439"/>
                  </a:lnTo>
                  <a:lnTo>
                    <a:pt x="355092" y="35535"/>
                  </a:lnTo>
                  <a:lnTo>
                    <a:pt x="358140" y="41631"/>
                  </a:lnTo>
                  <a:lnTo>
                    <a:pt x="359664" y="49251"/>
                  </a:lnTo>
                  <a:lnTo>
                    <a:pt x="359664" y="81538"/>
                  </a:lnTo>
                  <a:lnTo>
                    <a:pt x="363688" y="77326"/>
                  </a:lnTo>
                  <a:lnTo>
                    <a:pt x="368808" y="69063"/>
                  </a:lnTo>
                  <a:lnTo>
                    <a:pt x="373403" y="60823"/>
                  </a:lnTo>
                  <a:lnTo>
                    <a:pt x="375856" y="52299"/>
                  </a:lnTo>
                  <a:lnTo>
                    <a:pt x="376308" y="43774"/>
                  </a:lnTo>
                  <a:close/>
                </a:path>
                <a:path w="376554" h="598169">
                  <a:moveTo>
                    <a:pt x="359664" y="81538"/>
                  </a:moveTo>
                  <a:lnTo>
                    <a:pt x="359664" y="55347"/>
                  </a:lnTo>
                  <a:lnTo>
                    <a:pt x="355092" y="61443"/>
                  </a:lnTo>
                  <a:lnTo>
                    <a:pt x="352044" y="67539"/>
                  </a:lnTo>
                  <a:lnTo>
                    <a:pt x="347472" y="72111"/>
                  </a:lnTo>
                  <a:lnTo>
                    <a:pt x="339852" y="73635"/>
                  </a:lnTo>
                  <a:lnTo>
                    <a:pt x="334779" y="74119"/>
                  </a:lnTo>
                  <a:lnTo>
                    <a:pt x="333994" y="74167"/>
                  </a:lnTo>
                  <a:lnTo>
                    <a:pt x="328231" y="73444"/>
                  </a:lnTo>
                  <a:lnTo>
                    <a:pt x="322064" y="71277"/>
                  </a:lnTo>
                  <a:lnTo>
                    <a:pt x="315468" y="67539"/>
                  </a:lnTo>
                  <a:lnTo>
                    <a:pt x="306324" y="62967"/>
                  </a:lnTo>
                  <a:lnTo>
                    <a:pt x="301752" y="56871"/>
                  </a:lnTo>
                  <a:lnTo>
                    <a:pt x="298704" y="49251"/>
                  </a:lnTo>
                  <a:lnTo>
                    <a:pt x="297180" y="43155"/>
                  </a:lnTo>
                  <a:lnTo>
                    <a:pt x="297180" y="78588"/>
                  </a:lnTo>
                  <a:lnTo>
                    <a:pt x="298704" y="79731"/>
                  </a:lnTo>
                  <a:lnTo>
                    <a:pt x="307848" y="84303"/>
                  </a:lnTo>
                  <a:lnTo>
                    <a:pt x="316753" y="88898"/>
                  </a:lnTo>
                  <a:lnTo>
                    <a:pt x="325374" y="91351"/>
                  </a:lnTo>
                  <a:lnTo>
                    <a:pt x="332422" y="91721"/>
                  </a:lnTo>
                  <a:lnTo>
                    <a:pt x="334779" y="91680"/>
                  </a:lnTo>
                  <a:lnTo>
                    <a:pt x="342900" y="90399"/>
                  </a:lnTo>
                  <a:lnTo>
                    <a:pt x="350591" y="88136"/>
                  </a:lnTo>
                  <a:lnTo>
                    <a:pt x="357568" y="83731"/>
                  </a:lnTo>
                  <a:lnTo>
                    <a:pt x="359664" y="81538"/>
                  </a:lnTo>
                  <a:close/>
                </a:path>
              </a:pathLst>
            </a:custGeom>
            <a:grpFill/>
          </p:spPr>
          <p:txBody>
            <a:bodyPr wrap="square" lIns="0" tIns="0" rIns="0" bIns="0" rtlCol="0"/>
            <a:lstStyle/>
            <a:p>
              <a:endParaRPr/>
            </a:p>
          </p:txBody>
        </p:sp>
      </p:grpSp>
      <p:sp>
        <p:nvSpPr>
          <p:cNvPr id="2" name="Ovale 1"/>
          <p:cNvSpPr/>
          <p:nvPr/>
        </p:nvSpPr>
        <p:spPr>
          <a:xfrm>
            <a:off x="3973961" y="3626724"/>
            <a:ext cx="2446651" cy="574040"/>
          </a:xfrm>
          <a:prstGeom prst="ellipse">
            <a:avLst/>
          </a:prstGeom>
          <a:no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sp>
        <p:nvSpPr>
          <p:cNvPr id="54" name="Ovale 53"/>
          <p:cNvSpPr/>
          <p:nvPr/>
        </p:nvSpPr>
        <p:spPr>
          <a:xfrm>
            <a:off x="8977695" y="6027420"/>
            <a:ext cx="2446651" cy="418565"/>
          </a:xfrm>
          <a:prstGeom prst="ellipse">
            <a:avLst/>
          </a:prstGeom>
          <a:no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sp>
        <p:nvSpPr>
          <p:cNvPr id="3" name="Segnaposto piè di pagina 2">
            <a:extLst>
              <a:ext uri="{FF2B5EF4-FFF2-40B4-BE49-F238E27FC236}">
                <a16:creationId xmlns:a16="http://schemas.microsoft.com/office/drawing/2014/main" id="{8B885BE1-DC92-9AD7-C861-9D87E5645E74}"/>
              </a:ext>
            </a:extLst>
          </p:cNvPr>
          <p:cNvSpPr>
            <a:spLocks noGrp="1"/>
          </p:cNvSpPr>
          <p:nvPr>
            <p:ph type="ftr" sz="quarter" idx="11"/>
          </p:nvPr>
        </p:nvSpPr>
        <p:spPr>
          <a:xfrm>
            <a:off x="249048" y="6409790"/>
            <a:ext cx="7619999" cy="365125"/>
          </a:xfrm>
        </p:spPr>
        <p:txBody>
          <a:bodyPr/>
          <a:lstStyle/>
          <a:p>
            <a:r>
              <a:rPr lang="it-IT" dirty="0"/>
              <a:t>Idromele a cura di Rosario Sica</a:t>
            </a:r>
            <a:endParaRPr lang="en-US" dirty="0"/>
          </a:p>
        </p:txBody>
      </p:sp>
      <p:sp>
        <p:nvSpPr>
          <p:cNvPr id="55" name="CasellaDiTesto 54">
            <a:extLst>
              <a:ext uri="{FF2B5EF4-FFF2-40B4-BE49-F238E27FC236}">
                <a16:creationId xmlns:a16="http://schemas.microsoft.com/office/drawing/2014/main" id="{49FB5E55-9737-5481-F010-83B1F7361898}"/>
              </a:ext>
            </a:extLst>
          </p:cNvPr>
          <p:cNvSpPr txBox="1"/>
          <p:nvPr/>
        </p:nvSpPr>
        <p:spPr>
          <a:xfrm flipH="1">
            <a:off x="4404272" y="2898752"/>
            <a:ext cx="1518063" cy="523220"/>
          </a:xfrm>
          <a:prstGeom prst="rect">
            <a:avLst/>
          </a:prstGeom>
          <a:noFill/>
        </p:spPr>
        <p:txBody>
          <a:bodyPr wrap="square" rtlCol="0">
            <a:spAutoFit/>
          </a:bodyPr>
          <a:lstStyle/>
          <a:p>
            <a:r>
              <a:rPr lang="it-IT" sz="1400" dirty="0"/>
              <a:t>In soluzione alcolica</a:t>
            </a:r>
          </a:p>
        </p:txBody>
      </p:sp>
    </p:spTree>
    <p:extLst>
      <p:ext uri="{BB962C8B-B14F-4D97-AF65-F5344CB8AC3E}">
        <p14:creationId xmlns:p14="http://schemas.microsoft.com/office/powerpoint/2010/main" val="6651841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10048" y="2039785"/>
            <a:ext cx="3092912" cy="442511"/>
          </a:xfrm>
          <a:prstGeom prst="rect">
            <a:avLst/>
          </a:prstGeom>
        </p:spPr>
        <p:txBody>
          <a:bodyPr vert="horz" wrap="square" lIns="0" tIns="8145" rIns="0" bIns="0" rtlCol="0" anchor="t">
            <a:spAutoFit/>
          </a:bodyPr>
          <a:lstStyle/>
          <a:p>
            <a:pPr marL="8145">
              <a:spcBef>
                <a:spcPts val="64"/>
              </a:spcBef>
            </a:pPr>
            <a:r>
              <a:rPr sz="2822" dirty="0"/>
              <a:t>M</a:t>
            </a:r>
            <a:r>
              <a:rPr sz="2822" spc="-3" dirty="0"/>
              <a:t>a</a:t>
            </a:r>
            <a:r>
              <a:rPr sz="2822" spc="3" dirty="0"/>
              <a:t>c</a:t>
            </a:r>
            <a:r>
              <a:rPr sz="2822" spc="-3" dirty="0"/>
              <a:t>era</a:t>
            </a:r>
            <a:r>
              <a:rPr sz="2822" spc="3" dirty="0"/>
              <a:t>z</a:t>
            </a:r>
            <a:r>
              <a:rPr sz="2822" dirty="0"/>
              <a:t>i</a:t>
            </a:r>
            <a:r>
              <a:rPr sz="2822" spc="-3" dirty="0"/>
              <a:t>on</a:t>
            </a:r>
            <a:r>
              <a:rPr sz="2822" dirty="0"/>
              <a:t>e</a:t>
            </a:r>
          </a:p>
        </p:txBody>
      </p:sp>
      <p:sp>
        <p:nvSpPr>
          <p:cNvPr id="3" name="object 3"/>
          <p:cNvSpPr txBox="1"/>
          <p:nvPr/>
        </p:nvSpPr>
        <p:spPr>
          <a:xfrm>
            <a:off x="5953197" y="3446664"/>
            <a:ext cx="5494952" cy="2619379"/>
          </a:xfrm>
          <a:prstGeom prst="rect">
            <a:avLst/>
          </a:prstGeom>
        </p:spPr>
        <p:txBody>
          <a:bodyPr vert="horz" wrap="square" lIns="0" tIns="34616" rIns="0" bIns="0" rtlCol="0">
            <a:spAutoFit/>
          </a:bodyPr>
          <a:lstStyle/>
          <a:p>
            <a:pPr marL="8145" marR="3258">
              <a:lnSpc>
                <a:spcPts val="1661"/>
              </a:lnSpc>
              <a:spcBef>
                <a:spcPts val="273"/>
              </a:spcBef>
            </a:pPr>
            <a:r>
              <a:rPr sz="1539" spc="-3" dirty="0">
                <a:latin typeface="Arial"/>
                <a:cs typeface="Arial"/>
              </a:rPr>
              <a:t>Consiste nel </a:t>
            </a:r>
            <a:r>
              <a:rPr sz="1539" b="1" spc="-3" dirty="0">
                <a:latin typeface="Arial"/>
                <a:cs typeface="Arial"/>
              </a:rPr>
              <a:t>lasciare </a:t>
            </a:r>
            <a:r>
              <a:rPr sz="1539" b="1" dirty="0">
                <a:latin typeface="Arial"/>
                <a:cs typeface="Arial"/>
              </a:rPr>
              <a:t>a contatto </a:t>
            </a:r>
            <a:r>
              <a:rPr sz="1539" b="1" spc="-3" dirty="0">
                <a:latin typeface="Arial"/>
                <a:cs typeface="Arial"/>
              </a:rPr>
              <a:t>per un tempo più </a:t>
            </a:r>
            <a:r>
              <a:rPr sz="1539" b="1" dirty="0">
                <a:latin typeface="Arial"/>
                <a:cs typeface="Arial"/>
              </a:rPr>
              <a:t>o </a:t>
            </a:r>
            <a:r>
              <a:rPr sz="1539" b="1" spc="-3" dirty="0">
                <a:latin typeface="Arial"/>
                <a:cs typeface="Arial"/>
              </a:rPr>
              <a:t>meno lungo  la droga con un adatto</a:t>
            </a:r>
            <a:r>
              <a:rPr sz="1539" b="1" spc="16" dirty="0">
                <a:latin typeface="Arial"/>
                <a:cs typeface="Arial"/>
              </a:rPr>
              <a:t> </a:t>
            </a:r>
            <a:r>
              <a:rPr sz="1539" b="1" spc="-3" dirty="0">
                <a:latin typeface="Arial"/>
                <a:cs typeface="Arial"/>
              </a:rPr>
              <a:t>solvente.</a:t>
            </a:r>
            <a:endParaRPr sz="1539" b="1" dirty="0">
              <a:latin typeface="Arial"/>
              <a:cs typeface="Arial"/>
            </a:endParaRPr>
          </a:p>
          <a:p>
            <a:pPr>
              <a:lnSpc>
                <a:spcPct val="100000"/>
              </a:lnSpc>
            </a:pPr>
            <a:endParaRPr sz="1732" dirty="0">
              <a:latin typeface="Arial"/>
              <a:cs typeface="Arial"/>
            </a:endParaRPr>
          </a:p>
          <a:p>
            <a:pPr>
              <a:spcBef>
                <a:spcPts val="6"/>
              </a:spcBef>
            </a:pPr>
            <a:endParaRPr sz="2533" dirty="0">
              <a:latin typeface="Arial"/>
              <a:cs typeface="Arial"/>
            </a:endParaRPr>
          </a:p>
          <a:p>
            <a:pPr marL="100585"/>
            <a:r>
              <a:rPr sz="1539" spc="-3" dirty="0">
                <a:latin typeface="Arial"/>
                <a:cs typeface="Arial"/>
              </a:rPr>
              <a:t>Quando </a:t>
            </a:r>
            <a:r>
              <a:rPr sz="1539" dirty="0">
                <a:latin typeface="Arial"/>
                <a:cs typeface="Arial"/>
              </a:rPr>
              <a:t>si</a:t>
            </a:r>
            <a:r>
              <a:rPr sz="1539" spc="6" dirty="0">
                <a:latin typeface="Arial"/>
                <a:cs typeface="Arial"/>
              </a:rPr>
              <a:t> </a:t>
            </a:r>
            <a:r>
              <a:rPr sz="1539" spc="-3" dirty="0">
                <a:latin typeface="Arial"/>
                <a:cs typeface="Arial"/>
              </a:rPr>
              <a:t>utilizza?</a:t>
            </a:r>
            <a:endParaRPr sz="1539" dirty="0">
              <a:latin typeface="Arial"/>
              <a:cs typeface="Arial"/>
            </a:endParaRPr>
          </a:p>
          <a:p>
            <a:pPr marL="244335" indent="-144158">
              <a:spcBef>
                <a:spcPts val="555"/>
              </a:spcBef>
              <a:buFont typeface="Wingdings"/>
              <a:buChar char=""/>
              <a:tabLst>
                <a:tab pos="244743" algn="l"/>
              </a:tabLst>
            </a:pPr>
            <a:r>
              <a:rPr sz="1539" dirty="0">
                <a:latin typeface="Arial"/>
                <a:cs typeface="Arial"/>
              </a:rPr>
              <a:t>I </a:t>
            </a:r>
            <a:r>
              <a:rPr sz="1539" spc="-3" dirty="0">
                <a:latin typeface="Arial"/>
                <a:cs typeface="Arial"/>
              </a:rPr>
              <a:t>principi attivi da estrarre sono molto</a:t>
            </a:r>
            <a:r>
              <a:rPr sz="1539" spc="22" dirty="0">
                <a:latin typeface="Arial"/>
                <a:cs typeface="Arial"/>
              </a:rPr>
              <a:t> </a:t>
            </a:r>
            <a:r>
              <a:rPr sz="1539" spc="-6" dirty="0">
                <a:latin typeface="Arial"/>
                <a:cs typeface="Arial"/>
              </a:rPr>
              <a:t>solubili</a:t>
            </a:r>
            <a:endParaRPr sz="1539" dirty="0">
              <a:latin typeface="Arial"/>
              <a:cs typeface="Arial"/>
            </a:endParaRPr>
          </a:p>
          <a:p>
            <a:pPr marL="244335" indent="-144158">
              <a:spcBef>
                <a:spcPts val="555"/>
              </a:spcBef>
              <a:buFont typeface="Wingdings"/>
              <a:buChar char=""/>
              <a:tabLst>
                <a:tab pos="244743" algn="l"/>
              </a:tabLst>
            </a:pPr>
            <a:r>
              <a:rPr sz="1539" dirty="0">
                <a:latin typeface="Arial"/>
                <a:cs typeface="Arial"/>
              </a:rPr>
              <a:t>I </a:t>
            </a:r>
            <a:r>
              <a:rPr sz="1539" spc="-3" dirty="0">
                <a:latin typeface="Arial"/>
                <a:cs typeface="Arial"/>
              </a:rPr>
              <a:t>principi attivi da estrarre sono alterabili al calore </a:t>
            </a:r>
            <a:r>
              <a:rPr sz="1539" dirty="0">
                <a:latin typeface="Arial"/>
                <a:cs typeface="Arial"/>
              </a:rPr>
              <a:t>o</a:t>
            </a:r>
            <a:r>
              <a:rPr sz="1539" spc="67" dirty="0">
                <a:latin typeface="Arial"/>
                <a:cs typeface="Arial"/>
              </a:rPr>
              <a:t> </a:t>
            </a:r>
            <a:r>
              <a:rPr sz="1539" spc="-3" dirty="0">
                <a:latin typeface="Arial"/>
                <a:cs typeface="Arial"/>
              </a:rPr>
              <a:t>volatili</a:t>
            </a:r>
            <a:endParaRPr sz="1539" dirty="0">
              <a:latin typeface="Arial"/>
              <a:cs typeface="Arial"/>
            </a:endParaRPr>
          </a:p>
          <a:p>
            <a:pPr marL="244335" indent="-144158">
              <a:spcBef>
                <a:spcPts val="555"/>
              </a:spcBef>
              <a:buFont typeface="Wingdings"/>
              <a:buChar char=""/>
              <a:tabLst>
                <a:tab pos="244743" algn="l"/>
              </a:tabLst>
            </a:pPr>
            <a:r>
              <a:rPr sz="1539" dirty="0">
                <a:latin typeface="Arial"/>
                <a:cs typeface="Arial"/>
              </a:rPr>
              <a:t>a </a:t>
            </a:r>
            <a:r>
              <a:rPr sz="1539" spc="-3" dirty="0">
                <a:latin typeface="Arial"/>
                <a:cs typeface="Arial"/>
              </a:rPr>
              <a:t>caldo le droghe possono cedere sostanze</a:t>
            </a:r>
            <a:r>
              <a:rPr sz="1539" spc="45" dirty="0">
                <a:latin typeface="Arial"/>
                <a:cs typeface="Arial"/>
              </a:rPr>
              <a:t> </a:t>
            </a:r>
            <a:r>
              <a:rPr sz="1539" spc="-3" dirty="0">
                <a:latin typeface="Arial"/>
                <a:cs typeface="Arial"/>
              </a:rPr>
              <a:t>inattive</a:t>
            </a:r>
            <a:endParaRPr sz="1539" dirty="0">
              <a:latin typeface="Arial"/>
              <a:cs typeface="Arial"/>
            </a:endParaRPr>
          </a:p>
          <a:p>
            <a:pPr marL="244335" indent="-144158">
              <a:spcBef>
                <a:spcPts val="552"/>
              </a:spcBef>
              <a:buFont typeface="Wingdings"/>
              <a:buChar char=""/>
              <a:tabLst>
                <a:tab pos="244743" algn="l"/>
              </a:tabLst>
            </a:pPr>
            <a:r>
              <a:rPr sz="1539" spc="-3" dirty="0">
                <a:latin typeface="Arial"/>
                <a:cs typeface="Arial"/>
              </a:rPr>
              <a:t>non </a:t>
            </a:r>
            <a:r>
              <a:rPr sz="1539" dirty="0">
                <a:latin typeface="Arial"/>
                <a:cs typeface="Arial"/>
              </a:rPr>
              <a:t>si </a:t>
            </a:r>
            <a:r>
              <a:rPr sz="1539" spc="-3" dirty="0">
                <a:latin typeface="Arial"/>
                <a:cs typeface="Arial"/>
              </a:rPr>
              <a:t>dispone di</a:t>
            </a:r>
            <a:r>
              <a:rPr sz="1539" spc="32" dirty="0">
                <a:latin typeface="Arial"/>
                <a:cs typeface="Arial"/>
              </a:rPr>
              <a:t> </a:t>
            </a:r>
            <a:r>
              <a:rPr sz="1539" spc="-3" dirty="0">
                <a:latin typeface="Arial"/>
                <a:cs typeface="Arial"/>
              </a:rPr>
              <a:t>percolatori</a:t>
            </a:r>
            <a:endParaRPr sz="1539" dirty="0">
              <a:latin typeface="Arial"/>
              <a:cs typeface="Arial"/>
            </a:endParaRPr>
          </a:p>
        </p:txBody>
      </p:sp>
      <p:sp>
        <p:nvSpPr>
          <p:cNvPr id="4" name="object 18"/>
          <p:cNvSpPr txBox="1">
            <a:spLocks/>
          </p:cNvSpPr>
          <p:nvPr/>
        </p:nvSpPr>
        <p:spPr>
          <a:xfrm>
            <a:off x="0" y="357067"/>
            <a:ext cx="12192000" cy="566822"/>
          </a:xfrm>
          <a:prstGeom prst="rect">
            <a:avLst/>
          </a:prstGeom>
        </p:spPr>
        <p:txBody>
          <a:bodyPr vert="horz" wrap="square" lIns="0" tIns="12700" rIns="0" bIns="0" rtlCol="0" anchor="t">
            <a:sp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algn="ctr">
              <a:spcBef>
                <a:spcPts val="100"/>
              </a:spcBef>
            </a:pPr>
            <a:r>
              <a:rPr lang="de-DE" b="1" dirty="0" err="1"/>
              <a:t>Idromele</a:t>
            </a:r>
            <a:r>
              <a:rPr lang="de-DE" b="1" dirty="0"/>
              <a:t> </a:t>
            </a:r>
            <a:r>
              <a:rPr lang="de-DE" b="1" dirty="0" err="1"/>
              <a:t>Metheglin</a:t>
            </a:r>
            <a:r>
              <a:rPr lang="de-DE" b="1" dirty="0"/>
              <a:t>: </a:t>
            </a:r>
            <a:r>
              <a:rPr lang="it-IT" spc="-65" dirty="0"/>
              <a:t>Tecniche </a:t>
            </a:r>
            <a:r>
              <a:rPr lang="it-IT" dirty="0"/>
              <a:t>estrattive</a:t>
            </a:r>
          </a:p>
        </p:txBody>
      </p:sp>
      <p:sp>
        <p:nvSpPr>
          <p:cNvPr id="5" name="Segnaposto piè di pagina 4">
            <a:extLst>
              <a:ext uri="{FF2B5EF4-FFF2-40B4-BE49-F238E27FC236}">
                <a16:creationId xmlns:a16="http://schemas.microsoft.com/office/drawing/2014/main" id="{1F5C5DAF-6421-69EE-88FB-36DBDBEDBD1F}"/>
              </a:ext>
            </a:extLst>
          </p:cNvPr>
          <p:cNvSpPr>
            <a:spLocks noGrp="1"/>
          </p:cNvSpPr>
          <p:nvPr>
            <p:ph type="ftr" sz="quarter" idx="11"/>
          </p:nvPr>
        </p:nvSpPr>
        <p:spPr>
          <a:xfrm>
            <a:off x="229470" y="6318370"/>
            <a:ext cx="7619999" cy="365125"/>
          </a:xfrm>
        </p:spPr>
        <p:txBody>
          <a:bodyPr/>
          <a:lstStyle/>
          <a:p>
            <a:r>
              <a:rPr lang="it-IT" dirty="0"/>
              <a:t>Idromele a cura di Rosario Sica</a:t>
            </a:r>
            <a:endParaRPr lang="en-US" dirty="0"/>
          </a:p>
        </p:txBody>
      </p:sp>
      <p:pic>
        <p:nvPicPr>
          <p:cNvPr id="6" name="Immagine 5">
            <a:extLst>
              <a:ext uri="{FF2B5EF4-FFF2-40B4-BE49-F238E27FC236}">
                <a16:creationId xmlns:a16="http://schemas.microsoft.com/office/drawing/2014/main" id="{D06E8A57-4A93-7A4A-E16D-7931A20847DC}"/>
              </a:ext>
            </a:extLst>
          </p:cNvPr>
          <p:cNvPicPr>
            <a:picLocks noChangeAspect="1"/>
          </p:cNvPicPr>
          <p:nvPr/>
        </p:nvPicPr>
        <p:blipFill>
          <a:blip r:embed="rId2"/>
          <a:stretch>
            <a:fillRect/>
          </a:stretch>
        </p:blipFill>
        <p:spPr>
          <a:xfrm>
            <a:off x="325745" y="2158815"/>
            <a:ext cx="5213095" cy="3469078"/>
          </a:xfrm>
          <a:prstGeom prst="rect">
            <a:avLst/>
          </a:prstGeom>
        </p:spPr>
      </p:pic>
    </p:spTree>
    <p:extLst>
      <p:ext uri="{BB962C8B-B14F-4D97-AF65-F5344CB8AC3E}">
        <p14:creationId xmlns:p14="http://schemas.microsoft.com/office/powerpoint/2010/main" val="7411584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846" y="545470"/>
            <a:ext cx="12016154" cy="1198134"/>
          </a:xfrm>
          <a:prstGeom prst="rect">
            <a:avLst/>
          </a:prstGeom>
        </p:spPr>
        <p:txBody>
          <a:bodyPr vert="horz" wrap="square" lIns="0" tIns="89267" rIns="0" bIns="0" rtlCol="0" anchor="t">
            <a:spAutoFit/>
          </a:bodyPr>
          <a:lstStyle/>
          <a:p>
            <a:pPr marL="2769948" marR="3258" indent="-561157">
              <a:spcBef>
                <a:spcPts val="64"/>
              </a:spcBef>
            </a:pPr>
            <a:r>
              <a:rPr dirty="0" err="1"/>
              <a:t>Macerazione</a:t>
            </a:r>
            <a:r>
              <a:rPr lang="de-DE" dirty="0"/>
              <a:t> e</a:t>
            </a:r>
            <a:r>
              <a:rPr dirty="0"/>
              <a:t> </a:t>
            </a:r>
            <a:r>
              <a:rPr spc="-3" dirty="0"/>
              <a:t>effetto </a:t>
            </a:r>
            <a:r>
              <a:rPr dirty="0"/>
              <a:t>del grado</a:t>
            </a:r>
            <a:r>
              <a:rPr spc="-90" dirty="0"/>
              <a:t> </a:t>
            </a:r>
            <a:r>
              <a:rPr dirty="0"/>
              <a:t>di  suddivisione della</a:t>
            </a:r>
            <a:r>
              <a:rPr spc="-51" dirty="0"/>
              <a:t> </a:t>
            </a:r>
            <a:r>
              <a:rPr dirty="0"/>
              <a:t>droga</a:t>
            </a:r>
          </a:p>
        </p:txBody>
      </p:sp>
      <p:graphicFrame>
        <p:nvGraphicFramePr>
          <p:cNvPr id="4" name="object 4"/>
          <p:cNvGraphicFramePr>
            <a:graphicFrameLocks noGrp="1"/>
          </p:cNvGraphicFramePr>
          <p:nvPr>
            <p:extLst>
              <p:ext uri="{D42A27DB-BD31-4B8C-83A1-F6EECF244321}">
                <p14:modId xmlns:p14="http://schemas.microsoft.com/office/powerpoint/2010/main" val="505124790"/>
              </p:ext>
            </p:extLst>
          </p:nvPr>
        </p:nvGraphicFramePr>
        <p:xfrm>
          <a:off x="3106616" y="2779449"/>
          <a:ext cx="6342184" cy="2484214"/>
        </p:xfrm>
        <a:graphic>
          <a:graphicData uri="http://schemas.openxmlformats.org/drawingml/2006/table">
            <a:tbl>
              <a:tblPr firstRow="1" bandRow="1">
                <a:tableStyleId>{2D5ABB26-0587-4C30-8999-92F81FD0307C}</a:tableStyleId>
              </a:tblPr>
              <a:tblGrid>
                <a:gridCol w="1153125">
                  <a:extLst>
                    <a:ext uri="{9D8B030D-6E8A-4147-A177-3AD203B41FA5}">
                      <a16:colId xmlns:a16="http://schemas.microsoft.com/office/drawing/2014/main" val="20000"/>
                    </a:ext>
                  </a:extLst>
                </a:gridCol>
                <a:gridCol w="1153125">
                  <a:extLst>
                    <a:ext uri="{9D8B030D-6E8A-4147-A177-3AD203B41FA5}">
                      <a16:colId xmlns:a16="http://schemas.microsoft.com/office/drawing/2014/main" val="20001"/>
                    </a:ext>
                  </a:extLst>
                </a:gridCol>
                <a:gridCol w="648632">
                  <a:extLst>
                    <a:ext uri="{9D8B030D-6E8A-4147-A177-3AD203B41FA5}">
                      <a16:colId xmlns:a16="http://schemas.microsoft.com/office/drawing/2014/main" val="20002"/>
                    </a:ext>
                  </a:extLst>
                </a:gridCol>
                <a:gridCol w="720703">
                  <a:extLst>
                    <a:ext uri="{9D8B030D-6E8A-4147-A177-3AD203B41FA5}">
                      <a16:colId xmlns:a16="http://schemas.microsoft.com/office/drawing/2014/main" val="20003"/>
                    </a:ext>
                  </a:extLst>
                </a:gridCol>
                <a:gridCol w="648632">
                  <a:extLst>
                    <a:ext uri="{9D8B030D-6E8A-4147-A177-3AD203B41FA5}">
                      <a16:colId xmlns:a16="http://schemas.microsoft.com/office/drawing/2014/main" val="20004"/>
                    </a:ext>
                  </a:extLst>
                </a:gridCol>
                <a:gridCol w="648632">
                  <a:extLst>
                    <a:ext uri="{9D8B030D-6E8A-4147-A177-3AD203B41FA5}">
                      <a16:colId xmlns:a16="http://schemas.microsoft.com/office/drawing/2014/main" val="20005"/>
                    </a:ext>
                  </a:extLst>
                </a:gridCol>
                <a:gridCol w="648632">
                  <a:extLst>
                    <a:ext uri="{9D8B030D-6E8A-4147-A177-3AD203B41FA5}">
                      <a16:colId xmlns:a16="http://schemas.microsoft.com/office/drawing/2014/main" val="20006"/>
                    </a:ext>
                  </a:extLst>
                </a:gridCol>
                <a:gridCol w="720703">
                  <a:extLst>
                    <a:ext uri="{9D8B030D-6E8A-4147-A177-3AD203B41FA5}">
                      <a16:colId xmlns:a16="http://schemas.microsoft.com/office/drawing/2014/main" val="20007"/>
                    </a:ext>
                  </a:extLst>
                </a:gridCol>
              </a:tblGrid>
              <a:tr h="497670">
                <a:tc rowSpan="2">
                  <a:txBody>
                    <a:bodyPr/>
                    <a:lstStyle/>
                    <a:p>
                      <a:pPr marL="245745">
                        <a:lnSpc>
                          <a:spcPct val="100000"/>
                        </a:lnSpc>
                        <a:spcBef>
                          <a:spcPts val="305"/>
                        </a:spcBef>
                      </a:pPr>
                      <a:r>
                        <a:rPr sz="1200" spc="-5" dirty="0">
                          <a:latin typeface="Arial"/>
                          <a:cs typeface="Arial"/>
                        </a:rPr>
                        <a:t>finezza</a:t>
                      </a:r>
                      <a:endParaRPr sz="1200" dirty="0">
                        <a:latin typeface="Arial"/>
                        <a:cs typeface="Arial"/>
                      </a:endParaRPr>
                    </a:p>
                  </a:txBody>
                  <a:tcPr marL="0" marR="0" marT="24842" marB="0">
                    <a:lnL w="38100">
                      <a:solidFill>
                        <a:srgbClr val="000000"/>
                      </a:solidFill>
                      <a:prstDash val="solid"/>
                    </a:lnL>
                    <a:lnR w="19050">
                      <a:solidFill>
                        <a:srgbClr val="000000"/>
                      </a:solidFill>
                      <a:prstDash val="solid"/>
                    </a:lnR>
                    <a:lnT w="38100">
                      <a:solidFill>
                        <a:srgbClr val="000000"/>
                      </a:solidFill>
                      <a:prstDash val="solid"/>
                    </a:lnT>
                    <a:lnB w="19050">
                      <a:solidFill>
                        <a:srgbClr val="000000"/>
                      </a:solidFill>
                      <a:prstDash val="solid"/>
                    </a:lnB>
                  </a:tcPr>
                </a:tc>
                <a:tc rowSpan="2">
                  <a:txBody>
                    <a:bodyPr/>
                    <a:lstStyle/>
                    <a:p>
                      <a:pPr marL="151130">
                        <a:lnSpc>
                          <a:spcPct val="100000"/>
                        </a:lnSpc>
                        <a:spcBef>
                          <a:spcPts val="305"/>
                        </a:spcBef>
                      </a:pPr>
                      <a:r>
                        <a:rPr sz="1200" spc="-5" dirty="0">
                          <a:latin typeface="Arial"/>
                          <a:cs typeface="Arial"/>
                        </a:rPr>
                        <a:t>sostanze</a:t>
                      </a:r>
                      <a:endParaRPr sz="1200" dirty="0">
                        <a:latin typeface="Arial"/>
                        <a:cs typeface="Arial"/>
                      </a:endParaRPr>
                    </a:p>
                  </a:txBody>
                  <a:tcPr marL="0" marR="0" marT="24842" marB="0">
                    <a:lnL w="19050">
                      <a:solidFill>
                        <a:srgbClr val="000000"/>
                      </a:solidFill>
                      <a:prstDash val="solid"/>
                    </a:lnL>
                    <a:lnR w="19050">
                      <a:solidFill>
                        <a:srgbClr val="000000"/>
                      </a:solidFill>
                      <a:prstDash val="solid"/>
                    </a:lnR>
                    <a:lnT w="38100">
                      <a:solidFill>
                        <a:srgbClr val="000000"/>
                      </a:solidFill>
                      <a:prstDash val="solid"/>
                    </a:lnT>
                    <a:lnB w="19050">
                      <a:solidFill>
                        <a:srgbClr val="000000"/>
                      </a:solidFill>
                      <a:prstDash val="solid"/>
                    </a:lnB>
                  </a:tcPr>
                </a:tc>
                <a:tc gridSpan="6">
                  <a:txBody>
                    <a:bodyPr/>
                    <a:lstStyle/>
                    <a:p>
                      <a:pPr algn="ctr">
                        <a:lnSpc>
                          <a:spcPct val="100000"/>
                        </a:lnSpc>
                        <a:spcBef>
                          <a:spcPts val="305"/>
                        </a:spcBef>
                      </a:pPr>
                      <a:r>
                        <a:rPr sz="1200" spc="-45" dirty="0">
                          <a:latin typeface="Arial"/>
                          <a:cs typeface="Arial"/>
                        </a:rPr>
                        <a:t>Tempo </a:t>
                      </a:r>
                      <a:r>
                        <a:rPr sz="1200" spc="-5" dirty="0">
                          <a:latin typeface="Arial"/>
                          <a:cs typeface="Arial"/>
                        </a:rPr>
                        <a:t>di macerazione</a:t>
                      </a:r>
                      <a:r>
                        <a:rPr sz="1200" spc="45" dirty="0">
                          <a:latin typeface="Arial"/>
                          <a:cs typeface="Arial"/>
                        </a:rPr>
                        <a:t> </a:t>
                      </a:r>
                      <a:r>
                        <a:rPr sz="1200" spc="-5" dirty="0">
                          <a:latin typeface="Arial"/>
                          <a:cs typeface="Arial"/>
                        </a:rPr>
                        <a:t>(min.)</a:t>
                      </a:r>
                      <a:endParaRPr sz="1200" dirty="0">
                        <a:latin typeface="Arial"/>
                        <a:cs typeface="Arial"/>
                      </a:endParaRPr>
                    </a:p>
                  </a:txBody>
                  <a:tcPr marL="0" marR="0" marT="24842" marB="0">
                    <a:lnL w="19050">
                      <a:solidFill>
                        <a:srgbClr val="000000"/>
                      </a:solidFill>
                      <a:prstDash val="solid"/>
                    </a:lnL>
                    <a:lnR w="38100">
                      <a:solidFill>
                        <a:srgbClr val="000000"/>
                      </a:solidFill>
                      <a:prstDash val="solid"/>
                    </a:lnR>
                    <a:lnT w="381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606977">
                <a:tc vMerge="1">
                  <a:txBody>
                    <a:bodyPr/>
                    <a:lstStyle/>
                    <a:p>
                      <a:endParaRPr/>
                    </a:p>
                  </a:txBody>
                  <a:tcPr marL="0" marR="0" marT="38735" marB="0">
                    <a:lnL w="38100">
                      <a:solidFill>
                        <a:srgbClr val="000000"/>
                      </a:solidFill>
                      <a:prstDash val="solid"/>
                    </a:lnL>
                    <a:lnR w="19050">
                      <a:solidFill>
                        <a:srgbClr val="000000"/>
                      </a:solidFill>
                      <a:prstDash val="solid"/>
                    </a:lnR>
                    <a:lnT w="38100">
                      <a:solidFill>
                        <a:srgbClr val="000000"/>
                      </a:solidFill>
                      <a:prstDash val="solid"/>
                    </a:lnT>
                    <a:lnB w="19050">
                      <a:solidFill>
                        <a:srgbClr val="000000"/>
                      </a:solidFill>
                      <a:prstDash val="solid"/>
                    </a:lnB>
                  </a:tcPr>
                </a:tc>
                <a:tc vMerge="1">
                  <a:txBody>
                    <a:bodyPr/>
                    <a:lstStyle/>
                    <a:p>
                      <a:endParaRPr/>
                    </a:p>
                  </a:txBody>
                  <a:tcPr marL="0" marR="0" marT="38735" marB="0">
                    <a:lnL w="19050">
                      <a:solidFill>
                        <a:srgbClr val="000000"/>
                      </a:solidFill>
                      <a:prstDash val="solid"/>
                    </a:lnL>
                    <a:lnR w="19050">
                      <a:solidFill>
                        <a:srgbClr val="000000"/>
                      </a:solidFill>
                      <a:prstDash val="solid"/>
                    </a:lnR>
                    <a:lnT w="38100">
                      <a:solidFill>
                        <a:srgbClr val="000000"/>
                      </a:solidFill>
                      <a:prstDash val="solid"/>
                    </a:lnT>
                    <a:lnB w="19050">
                      <a:solidFill>
                        <a:srgbClr val="000000"/>
                      </a:solidFill>
                      <a:prstDash val="solid"/>
                    </a:lnB>
                  </a:tcPr>
                </a:tc>
                <a:tc>
                  <a:txBody>
                    <a:bodyPr/>
                    <a:lstStyle/>
                    <a:p>
                      <a:pPr algn="ctr">
                        <a:lnSpc>
                          <a:spcPct val="100000"/>
                        </a:lnSpc>
                        <a:spcBef>
                          <a:spcPts val="300"/>
                        </a:spcBef>
                      </a:pPr>
                      <a:r>
                        <a:rPr sz="1200" dirty="0">
                          <a:latin typeface="Arial"/>
                          <a:cs typeface="Arial"/>
                        </a:rPr>
                        <a:t>1</a:t>
                      </a:r>
                      <a:endParaRPr sz="1200">
                        <a:latin typeface="Arial"/>
                        <a:cs typeface="Arial"/>
                      </a:endParaRPr>
                    </a:p>
                  </a:txBody>
                  <a:tcPr marL="0" marR="0" marT="24435" marB="0">
                    <a:lnL w="19050">
                      <a:solidFill>
                        <a:srgbClr val="000000"/>
                      </a:solidFill>
                      <a:prstDash val="solid"/>
                    </a:lnL>
                    <a:lnR w="19050">
                      <a:solidFill>
                        <a:srgbClr val="000000"/>
                      </a:solidFill>
                      <a:prstDash val="solid"/>
                    </a:lnR>
                    <a:lnT w="12700">
                      <a:solidFill>
                        <a:srgbClr val="000000"/>
                      </a:solidFill>
                      <a:prstDash val="solid"/>
                    </a:lnT>
                    <a:lnB w="19050">
                      <a:solidFill>
                        <a:srgbClr val="000000"/>
                      </a:solidFill>
                      <a:prstDash val="solid"/>
                    </a:lnB>
                  </a:tcPr>
                </a:tc>
                <a:tc>
                  <a:txBody>
                    <a:bodyPr/>
                    <a:lstStyle/>
                    <a:p>
                      <a:pPr algn="ctr">
                        <a:lnSpc>
                          <a:spcPct val="100000"/>
                        </a:lnSpc>
                        <a:spcBef>
                          <a:spcPts val="300"/>
                        </a:spcBef>
                      </a:pPr>
                      <a:r>
                        <a:rPr sz="1200" dirty="0">
                          <a:latin typeface="Arial"/>
                          <a:cs typeface="Arial"/>
                        </a:rPr>
                        <a:t>2</a:t>
                      </a:r>
                      <a:endParaRPr sz="1200">
                        <a:latin typeface="Arial"/>
                        <a:cs typeface="Arial"/>
                      </a:endParaRPr>
                    </a:p>
                  </a:txBody>
                  <a:tcPr marL="0" marR="0" marT="24435" marB="0">
                    <a:lnL w="19050">
                      <a:solidFill>
                        <a:srgbClr val="000000"/>
                      </a:solidFill>
                      <a:prstDash val="solid"/>
                    </a:lnL>
                    <a:lnR w="19050">
                      <a:solidFill>
                        <a:srgbClr val="000000"/>
                      </a:solidFill>
                      <a:prstDash val="solid"/>
                    </a:lnR>
                    <a:lnT w="12700">
                      <a:solidFill>
                        <a:srgbClr val="000000"/>
                      </a:solidFill>
                      <a:prstDash val="solid"/>
                    </a:lnT>
                    <a:lnB w="19050">
                      <a:solidFill>
                        <a:srgbClr val="000000"/>
                      </a:solidFill>
                      <a:prstDash val="solid"/>
                    </a:lnB>
                  </a:tcPr>
                </a:tc>
                <a:tc>
                  <a:txBody>
                    <a:bodyPr/>
                    <a:lstStyle/>
                    <a:p>
                      <a:pPr algn="ctr">
                        <a:lnSpc>
                          <a:spcPct val="100000"/>
                        </a:lnSpc>
                        <a:spcBef>
                          <a:spcPts val="300"/>
                        </a:spcBef>
                      </a:pPr>
                      <a:r>
                        <a:rPr sz="1200" dirty="0">
                          <a:latin typeface="Arial"/>
                          <a:cs typeface="Arial"/>
                        </a:rPr>
                        <a:t>3</a:t>
                      </a:r>
                      <a:endParaRPr sz="1200">
                        <a:latin typeface="Arial"/>
                        <a:cs typeface="Arial"/>
                      </a:endParaRPr>
                    </a:p>
                  </a:txBody>
                  <a:tcPr marL="0" marR="0" marT="24435" marB="0">
                    <a:lnL w="19050">
                      <a:solidFill>
                        <a:srgbClr val="000000"/>
                      </a:solidFill>
                      <a:prstDash val="solid"/>
                    </a:lnL>
                    <a:lnR w="19050">
                      <a:solidFill>
                        <a:srgbClr val="000000"/>
                      </a:solidFill>
                      <a:prstDash val="solid"/>
                    </a:lnR>
                    <a:lnT w="12700">
                      <a:solidFill>
                        <a:srgbClr val="000000"/>
                      </a:solidFill>
                      <a:prstDash val="solid"/>
                    </a:lnT>
                    <a:lnB w="19050">
                      <a:solidFill>
                        <a:srgbClr val="000000"/>
                      </a:solidFill>
                      <a:prstDash val="solid"/>
                    </a:lnB>
                  </a:tcPr>
                </a:tc>
                <a:tc>
                  <a:txBody>
                    <a:bodyPr/>
                    <a:lstStyle/>
                    <a:p>
                      <a:pPr marL="151130">
                        <a:lnSpc>
                          <a:spcPct val="100000"/>
                        </a:lnSpc>
                        <a:spcBef>
                          <a:spcPts val="300"/>
                        </a:spcBef>
                      </a:pPr>
                      <a:r>
                        <a:rPr sz="1200" spc="-10" dirty="0">
                          <a:latin typeface="Arial"/>
                          <a:cs typeface="Arial"/>
                        </a:rPr>
                        <a:t>240</a:t>
                      </a:r>
                      <a:endParaRPr sz="1200">
                        <a:latin typeface="Arial"/>
                        <a:cs typeface="Arial"/>
                      </a:endParaRPr>
                    </a:p>
                  </a:txBody>
                  <a:tcPr marL="0" marR="0" marT="24435" marB="0">
                    <a:lnL w="19050">
                      <a:solidFill>
                        <a:srgbClr val="000000"/>
                      </a:solidFill>
                      <a:prstDash val="solid"/>
                    </a:lnL>
                    <a:lnR w="19050">
                      <a:solidFill>
                        <a:srgbClr val="000000"/>
                      </a:solidFill>
                      <a:prstDash val="solid"/>
                    </a:lnR>
                    <a:lnT w="12700">
                      <a:solidFill>
                        <a:srgbClr val="000000"/>
                      </a:solidFill>
                      <a:prstDash val="solid"/>
                    </a:lnT>
                    <a:lnB w="19050">
                      <a:solidFill>
                        <a:srgbClr val="000000"/>
                      </a:solidFill>
                      <a:prstDash val="solid"/>
                    </a:lnB>
                  </a:tcPr>
                </a:tc>
                <a:tc>
                  <a:txBody>
                    <a:bodyPr/>
                    <a:lstStyle/>
                    <a:p>
                      <a:pPr marL="151130">
                        <a:lnSpc>
                          <a:spcPct val="100000"/>
                        </a:lnSpc>
                        <a:spcBef>
                          <a:spcPts val="300"/>
                        </a:spcBef>
                      </a:pPr>
                      <a:r>
                        <a:rPr sz="1200" spc="-10" dirty="0">
                          <a:latin typeface="Arial"/>
                          <a:cs typeface="Arial"/>
                        </a:rPr>
                        <a:t>360</a:t>
                      </a:r>
                      <a:endParaRPr sz="1200">
                        <a:latin typeface="Arial"/>
                        <a:cs typeface="Arial"/>
                      </a:endParaRPr>
                    </a:p>
                  </a:txBody>
                  <a:tcPr marL="0" marR="0" marT="24435" marB="0">
                    <a:lnL w="19050">
                      <a:solidFill>
                        <a:srgbClr val="000000"/>
                      </a:solidFill>
                      <a:prstDash val="solid"/>
                    </a:lnL>
                    <a:lnR w="19050">
                      <a:solidFill>
                        <a:srgbClr val="000000"/>
                      </a:solidFill>
                      <a:prstDash val="solid"/>
                    </a:lnR>
                    <a:lnT w="12700">
                      <a:solidFill>
                        <a:srgbClr val="000000"/>
                      </a:solidFill>
                      <a:prstDash val="solid"/>
                    </a:lnT>
                    <a:lnB w="19050">
                      <a:solidFill>
                        <a:srgbClr val="000000"/>
                      </a:solidFill>
                      <a:prstDash val="solid"/>
                    </a:lnB>
                  </a:tcPr>
                </a:tc>
                <a:tc>
                  <a:txBody>
                    <a:bodyPr/>
                    <a:lstStyle/>
                    <a:p>
                      <a:pPr marL="189230">
                        <a:lnSpc>
                          <a:spcPct val="100000"/>
                        </a:lnSpc>
                        <a:spcBef>
                          <a:spcPts val="300"/>
                        </a:spcBef>
                      </a:pPr>
                      <a:r>
                        <a:rPr sz="1200" spc="-10" dirty="0">
                          <a:latin typeface="Arial"/>
                          <a:cs typeface="Arial"/>
                        </a:rPr>
                        <a:t>720</a:t>
                      </a:r>
                      <a:endParaRPr sz="1200">
                        <a:latin typeface="Arial"/>
                        <a:cs typeface="Arial"/>
                      </a:endParaRPr>
                    </a:p>
                  </a:txBody>
                  <a:tcPr marL="0" marR="0" marT="24435" marB="0">
                    <a:lnL w="19050">
                      <a:solidFill>
                        <a:srgbClr val="000000"/>
                      </a:solidFill>
                      <a:prstDash val="solid"/>
                    </a:lnL>
                    <a:lnR w="38100">
                      <a:solidFill>
                        <a:srgbClr val="000000"/>
                      </a:solidFill>
                      <a:prstDash val="solid"/>
                    </a:lnR>
                    <a:lnT w="12700">
                      <a:solidFill>
                        <a:srgbClr val="000000"/>
                      </a:solidFill>
                      <a:prstDash val="solid"/>
                    </a:lnT>
                    <a:lnB w="19050">
                      <a:solidFill>
                        <a:srgbClr val="000000"/>
                      </a:solidFill>
                      <a:prstDash val="solid"/>
                    </a:lnB>
                  </a:tcPr>
                </a:tc>
                <a:extLst>
                  <a:ext uri="{0D108BD9-81ED-4DB2-BD59-A6C34878D82A}">
                    <a16:rowId xmlns:a16="http://schemas.microsoft.com/office/drawing/2014/main" val="10001"/>
                  </a:ext>
                </a:extLst>
              </a:tr>
              <a:tr h="717938">
                <a:tc>
                  <a:txBody>
                    <a:bodyPr/>
                    <a:lstStyle/>
                    <a:p>
                      <a:pPr algn="ctr">
                        <a:lnSpc>
                          <a:spcPct val="100000"/>
                        </a:lnSpc>
                        <a:spcBef>
                          <a:spcPts val="310"/>
                        </a:spcBef>
                      </a:pPr>
                      <a:r>
                        <a:rPr sz="1000" spc="-5" dirty="0">
                          <a:latin typeface="Arial"/>
                          <a:cs typeface="Arial"/>
                        </a:rPr>
                        <a:t>1-3</a:t>
                      </a:r>
                      <a:r>
                        <a:rPr sz="1000" spc="-10" dirty="0">
                          <a:latin typeface="Arial"/>
                          <a:cs typeface="Arial"/>
                        </a:rPr>
                        <a:t> </a:t>
                      </a:r>
                      <a:r>
                        <a:rPr sz="1000" spc="-5" dirty="0">
                          <a:latin typeface="Arial"/>
                          <a:cs typeface="Arial"/>
                        </a:rPr>
                        <a:t>mm</a:t>
                      </a:r>
                      <a:endParaRPr sz="1000">
                        <a:latin typeface="Arial"/>
                        <a:cs typeface="Arial"/>
                      </a:endParaRPr>
                    </a:p>
                  </a:txBody>
                  <a:tcPr marL="0" marR="0" marT="25249" marB="0">
                    <a:lnL w="38100">
                      <a:solidFill>
                        <a:srgbClr val="000000"/>
                      </a:solidFill>
                      <a:prstDash val="solid"/>
                    </a:lnL>
                    <a:lnR w="19050">
                      <a:solidFill>
                        <a:srgbClr val="000000"/>
                      </a:solidFill>
                      <a:prstDash val="solid"/>
                    </a:lnR>
                    <a:lnT w="19050">
                      <a:solidFill>
                        <a:srgbClr val="000000"/>
                      </a:solidFill>
                      <a:prstDash val="solid"/>
                    </a:lnT>
                    <a:lnB w="12700">
                      <a:solidFill>
                        <a:srgbClr val="000000"/>
                      </a:solidFill>
                      <a:prstDash val="solid"/>
                    </a:lnB>
                  </a:tcPr>
                </a:tc>
                <a:tc>
                  <a:txBody>
                    <a:bodyPr/>
                    <a:lstStyle/>
                    <a:p>
                      <a:pPr marL="90170">
                        <a:lnSpc>
                          <a:spcPct val="100000"/>
                        </a:lnSpc>
                        <a:spcBef>
                          <a:spcPts val="310"/>
                        </a:spcBef>
                      </a:pPr>
                      <a:r>
                        <a:rPr sz="1000" spc="-5" dirty="0">
                          <a:latin typeface="Arial"/>
                          <a:cs typeface="Arial"/>
                        </a:rPr>
                        <a:t>%</a:t>
                      </a:r>
                      <a:r>
                        <a:rPr sz="1000" spc="-10" dirty="0">
                          <a:latin typeface="Arial"/>
                          <a:cs typeface="Arial"/>
                        </a:rPr>
                        <a:t> </a:t>
                      </a:r>
                      <a:r>
                        <a:rPr sz="1000" spc="-5" dirty="0">
                          <a:latin typeface="Arial"/>
                          <a:cs typeface="Arial"/>
                        </a:rPr>
                        <a:t>tannini</a:t>
                      </a:r>
                      <a:endParaRPr sz="1000" dirty="0">
                        <a:latin typeface="Arial"/>
                        <a:cs typeface="Arial"/>
                      </a:endParaRPr>
                    </a:p>
                    <a:p>
                      <a:pPr marL="90170">
                        <a:lnSpc>
                          <a:spcPct val="100000"/>
                        </a:lnSpc>
                      </a:pPr>
                      <a:r>
                        <a:rPr sz="1000" spc="-5" dirty="0">
                          <a:latin typeface="Arial"/>
                          <a:cs typeface="Arial"/>
                        </a:rPr>
                        <a:t>% altro</a:t>
                      </a:r>
                      <a:endParaRPr sz="1000" dirty="0">
                        <a:latin typeface="Arial"/>
                        <a:cs typeface="Arial"/>
                      </a:endParaRPr>
                    </a:p>
                  </a:txBody>
                  <a:tcPr marL="0" marR="0" marT="25249" marB="0">
                    <a:lnL w="19050">
                      <a:solidFill>
                        <a:srgbClr val="000000"/>
                      </a:solidFill>
                      <a:prstDash val="solid"/>
                    </a:lnL>
                    <a:lnR w="19050">
                      <a:solidFill>
                        <a:srgbClr val="000000"/>
                      </a:solidFill>
                      <a:prstDash val="solid"/>
                    </a:lnR>
                    <a:lnT w="19050">
                      <a:solidFill>
                        <a:srgbClr val="000000"/>
                      </a:solidFill>
                      <a:prstDash val="solid"/>
                    </a:lnT>
                    <a:lnB w="12700">
                      <a:solidFill>
                        <a:srgbClr val="000000"/>
                      </a:solidFill>
                      <a:prstDash val="solid"/>
                    </a:lnB>
                  </a:tcPr>
                </a:tc>
                <a:tc>
                  <a:txBody>
                    <a:bodyPr/>
                    <a:lstStyle/>
                    <a:p>
                      <a:pPr algn="ctr">
                        <a:lnSpc>
                          <a:spcPct val="100000"/>
                        </a:lnSpc>
                        <a:spcBef>
                          <a:spcPts val="310"/>
                        </a:spcBef>
                      </a:pPr>
                      <a:r>
                        <a:rPr sz="1000" dirty="0">
                          <a:latin typeface="Arial"/>
                          <a:cs typeface="Arial"/>
                        </a:rPr>
                        <a:t>/</a:t>
                      </a:r>
                      <a:endParaRPr sz="1000">
                        <a:latin typeface="Arial"/>
                        <a:cs typeface="Arial"/>
                      </a:endParaRPr>
                    </a:p>
                    <a:p>
                      <a:pPr algn="ctr">
                        <a:lnSpc>
                          <a:spcPct val="100000"/>
                        </a:lnSpc>
                      </a:pPr>
                      <a:r>
                        <a:rPr sz="1000" dirty="0">
                          <a:latin typeface="Arial"/>
                          <a:cs typeface="Arial"/>
                        </a:rPr>
                        <a:t>/</a:t>
                      </a:r>
                      <a:endParaRPr sz="1000">
                        <a:latin typeface="Arial"/>
                        <a:cs typeface="Arial"/>
                      </a:endParaRPr>
                    </a:p>
                  </a:txBody>
                  <a:tcPr marL="0" marR="0" marT="25249" marB="0">
                    <a:lnL w="19050">
                      <a:solidFill>
                        <a:srgbClr val="000000"/>
                      </a:solidFill>
                      <a:prstDash val="solid"/>
                    </a:lnL>
                    <a:lnR w="19050">
                      <a:solidFill>
                        <a:srgbClr val="000000"/>
                      </a:solidFill>
                      <a:prstDash val="solid"/>
                    </a:lnR>
                    <a:lnT w="19050">
                      <a:solidFill>
                        <a:srgbClr val="000000"/>
                      </a:solidFill>
                      <a:prstDash val="solid"/>
                    </a:lnT>
                    <a:lnB w="12700">
                      <a:solidFill>
                        <a:srgbClr val="000000"/>
                      </a:solidFill>
                      <a:prstDash val="solid"/>
                    </a:lnB>
                  </a:tcPr>
                </a:tc>
                <a:tc>
                  <a:txBody>
                    <a:bodyPr/>
                    <a:lstStyle/>
                    <a:p>
                      <a:pPr algn="ctr">
                        <a:lnSpc>
                          <a:spcPct val="100000"/>
                        </a:lnSpc>
                        <a:spcBef>
                          <a:spcPts val="310"/>
                        </a:spcBef>
                      </a:pPr>
                      <a:r>
                        <a:rPr sz="1000" dirty="0">
                          <a:latin typeface="Arial"/>
                          <a:cs typeface="Arial"/>
                        </a:rPr>
                        <a:t>/</a:t>
                      </a:r>
                      <a:endParaRPr sz="1000">
                        <a:latin typeface="Arial"/>
                        <a:cs typeface="Arial"/>
                      </a:endParaRPr>
                    </a:p>
                    <a:p>
                      <a:pPr algn="ctr">
                        <a:lnSpc>
                          <a:spcPct val="100000"/>
                        </a:lnSpc>
                      </a:pPr>
                      <a:r>
                        <a:rPr sz="1000" dirty="0">
                          <a:latin typeface="Arial"/>
                          <a:cs typeface="Arial"/>
                        </a:rPr>
                        <a:t>/</a:t>
                      </a:r>
                      <a:endParaRPr sz="1000">
                        <a:latin typeface="Arial"/>
                        <a:cs typeface="Arial"/>
                      </a:endParaRPr>
                    </a:p>
                  </a:txBody>
                  <a:tcPr marL="0" marR="0" marT="25249" marB="0">
                    <a:lnL w="19050">
                      <a:solidFill>
                        <a:srgbClr val="000000"/>
                      </a:solidFill>
                      <a:prstDash val="solid"/>
                    </a:lnL>
                    <a:lnR w="19050">
                      <a:solidFill>
                        <a:srgbClr val="000000"/>
                      </a:solidFill>
                      <a:prstDash val="solid"/>
                    </a:lnR>
                    <a:lnT w="19050">
                      <a:solidFill>
                        <a:srgbClr val="000000"/>
                      </a:solidFill>
                      <a:prstDash val="solid"/>
                    </a:lnT>
                    <a:lnB w="12700">
                      <a:solidFill>
                        <a:srgbClr val="000000"/>
                      </a:solidFill>
                      <a:prstDash val="solid"/>
                    </a:lnB>
                  </a:tcPr>
                </a:tc>
                <a:tc>
                  <a:txBody>
                    <a:bodyPr/>
                    <a:lstStyle/>
                    <a:p>
                      <a:pPr algn="ctr">
                        <a:lnSpc>
                          <a:spcPct val="100000"/>
                        </a:lnSpc>
                        <a:spcBef>
                          <a:spcPts val="310"/>
                        </a:spcBef>
                      </a:pPr>
                      <a:r>
                        <a:rPr sz="1000" dirty="0">
                          <a:latin typeface="Arial"/>
                          <a:cs typeface="Arial"/>
                        </a:rPr>
                        <a:t>/</a:t>
                      </a:r>
                    </a:p>
                    <a:p>
                      <a:pPr algn="ctr">
                        <a:lnSpc>
                          <a:spcPct val="100000"/>
                        </a:lnSpc>
                      </a:pPr>
                      <a:r>
                        <a:rPr sz="1000" dirty="0">
                          <a:latin typeface="Arial"/>
                          <a:cs typeface="Arial"/>
                        </a:rPr>
                        <a:t>/</a:t>
                      </a:r>
                    </a:p>
                  </a:txBody>
                  <a:tcPr marL="0" marR="0" marT="25249" marB="0">
                    <a:lnL w="19050">
                      <a:solidFill>
                        <a:srgbClr val="000000"/>
                      </a:solidFill>
                      <a:prstDash val="solid"/>
                    </a:lnL>
                    <a:lnR w="19050">
                      <a:solidFill>
                        <a:srgbClr val="000000"/>
                      </a:solidFill>
                      <a:prstDash val="solid"/>
                    </a:lnR>
                    <a:lnT w="19050">
                      <a:solidFill>
                        <a:srgbClr val="000000"/>
                      </a:solidFill>
                      <a:prstDash val="solid"/>
                    </a:lnT>
                    <a:lnB w="12700">
                      <a:solidFill>
                        <a:srgbClr val="000000"/>
                      </a:solidFill>
                      <a:prstDash val="solid"/>
                    </a:lnB>
                  </a:tcPr>
                </a:tc>
                <a:tc>
                  <a:txBody>
                    <a:bodyPr/>
                    <a:lstStyle/>
                    <a:p>
                      <a:pPr marL="145415">
                        <a:lnSpc>
                          <a:spcPct val="100000"/>
                        </a:lnSpc>
                        <a:spcBef>
                          <a:spcPts val="310"/>
                        </a:spcBef>
                      </a:pPr>
                      <a:r>
                        <a:rPr sz="1000" spc="-5" dirty="0">
                          <a:latin typeface="Arial"/>
                          <a:cs typeface="Arial"/>
                        </a:rPr>
                        <a:t>1.04</a:t>
                      </a:r>
                      <a:endParaRPr sz="1000">
                        <a:latin typeface="Arial"/>
                        <a:cs typeface="Arial"/>
                      </a:endParaRPr>
                    </a:p>
                    <a:p>
                      <a:pPr marL="145415">
                        <a:lnSpc>
                          <a:spcPct val="100000"/>
                        </a:lnSpc>
                      </a:pPr>
                      <a:r>
                        <a:rPr sz="1000" spc="-5" dirty="0">
                          <a:latin typeface="Arial"/>
                          <a:cs typeface="Arial"/>
                        </a:rPr>
                        <a:t>3.42</a:t>
                      </a:r>
                      <a:endParaRPr sz="1000">
                        <a:latin typeface="Arial"/>
                        <a:cs typeface="Arial"/>
                      </a:endParaRPr>
                    </a:p>
                  </a:txBody>
                  <a:tcPr marL="0" marR="0" marT="25249" marB="0">
                    <a:lnL w="19050">
                      <a:solidFill>
                        <a:srgbClr val="000000"/>
                      </a:solidFill>
                      <a:prstDash val="solid"/>
                    </a:lnL>
                    <a:lnR w="19050">
                      <a:solidFill>
                        <a:srgbClr val="000000"/>
                      </a:solidFill>
                      <a:prstDash val="solid"/>
                    </a:lnR>
                    <a:lnT w="19050">
                      <a:solidFill>
                        <a:srgbClr val="000000"/>
                      </a:solidFill>
                      <a:prstDash val="solid"/>
                    </a:lnT>
                    <a:lnB w="12700">
                      <a:solidFill>
                        <a:srgbClr val="000000"/>
                      </a:solidFill>
                      <a:prstDash val="solid"/>
                    </a:lnB>
                  </a:tcPr>
                </a:tc>
                <a:tc>
                  <a:txBody>
                    <a:bodyPr/>
                    <a:lstStyle/>
                    <a:p>
                      <a:pPr marL="145415">
                        <a:lnSpc>
                          <a:spcPct val="100000"/>
                        </a:lnSpc>
                        <a:spcBef>
                          <a:spcPts val="310"/>
                        </a:spcBef>
                      </a:pPr>
                      <a:r>
                        <a:rPr sz="1000" spc="-5" dirty="0">
                          <a:latin typeface="Arial"/>
                          <a:cs typeface="Arial"/>
                        </a:rPr>
                        <a:t>1.13</a:t>
                      </a:r>
                      <a:endParaRPr sz="1000">
                        <a:latin typeface="Arial"/>
                        <a:cs typeface="Arial"/>
                      </a:endParaRPr>
                    </a:p>
                    <a:p>
                      <a:pPr marL="145415">
                        <a:lnSpc>
                          <a:spcPct val="100000"/>
                        </a:lnSpc>
                      </a:pPr>
                      <a:r>
                        <a:rPr sz="1000" spc="-5" dirty="0">
                          <a:latin typeface="Arial"/>
                          <a:cs typeface="Arial"/>
                        </a:rPr>
                        <a:t>3.76</a:t>
                      </a:r>
                      <a:endParaRPr sz="1000">
                        <a:latin typeface="Arial"/>
                        <a:cs typeface="Arial"/>
                      </a:endParaRPr>
                    </a:p>
                  </a:txBody>
                  <a:tcPr marL="0" marR="0" marT="25249" marB="0">
                    <a:lnL w="19050">
                      <a:solidFill>
                        <a:srgbClr val="000000"/>
                      </a:solidFill>
                      <a:prstDash val="solid"/>
                    </a:lnL>
                    <a:lnR w="19050">
                      <a:solidFill>
                        <a:srgbClr val="000000"/>
                      </a:solidFill>
                      <a:prstDash val="solid"/>
                    </a:lnR>
                    <a:lnT w="19050">
                      <a:solidFill>
                        <a:srgbClr val="000000"/>
                      </a:solidFill>
                      <a:prstDash val="solid"/>
                    </a:lnT>
                    <a:lnB w="12700">
                      <a:solidFill>
                        <a:srgbClr val="000000"/>
                      </a:solidFill>
                      <a:prstDash val="solid"/>
                    </a:lnB>
                  </a:tcPr>
                </a:tc>
                <a:tc>
                  <a:txBody>
                    <a:bodyPr/>
                    <a:lstStyle/>
                    <a:p>
                      <a:pPr marL="183515">
                        <a:lnSpc>
                          <a:spcPct val="100000"/>
                        </a:lnSpc>
                        <a:spcBef>
                          <a:spcPts val="310"/>
                        </a:spcBef>
                      </a:pPr>
                      <a:r>
                        <a:rPr sz="1000" spc="-5" dirty="0">
                          <a:latin typeface="Arial"/>
                          <a:cs typeface="Arial"/>
                        </a:rPr>
                        <a:t>1.23</a:t>
                      </a:r>
                      <a:endParaRPr sz="1000">
                        <a:latin typeface="Arial"/>
                        <a:cs typeface="Arial"/>
                      </a:endParaRPr>
                    </a:p>
                    <a:p>
                      <a:pPr marL="183515">
                        <a:lnSpc>
                          <a:spcPct val="100000"/>
                        </a:lnSpc>
                      </a:pPr>
                      <a:r>
                        <a:rPr sz="1000" spc="-5" dirty="0">
                          <a:latin typeface="Arial"/>
                          <a:cs typeface="Arial"/>
                        </a:rPr>
                        <a:t>3.82</a:t>
                      </a:r>
                      <a:endParaRPr sz="1000">
                        <a:latin typeface="Arial"/>
                        <a:cs typeface="Arial"/>
                      </a:endParaRPr>
                    </a:p>
                  </a:txBody>
                  <a:tcPr marL="0" marR="0" marT="25249" marB="0">
                    <a:lnL w="19050">
                      <a:solidFill>
                        <a:srgbClr val="000000"/>
                      </a:solidFill>
                      <a:prstDash val="solid"/>
                    </a:lnL>
                    <a:lnR w="38100">
                      <a:solidFill>
                        <a:srgbClr val="000000"/>
                      </a:solidFill>
                      <a:prstDash val="solid"/>
                    </a:lnR>
                    <a:lnT w="1905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661629">
                <a:tc>
                  <a:txBody>
                    <a:bodyPr/>
                    <a:lstStyle/>
                    <a:p>
                      <a:pPr algn="ctr">
                        <a:lnSpc>
                          <a:spcPct val="100000"/>
                        </a:lnSpc>
                        <a:spcBef>
                          <a:spcPts val="305"/>
                        </a:spcBef>
                      </a:pPr>
                      <a:r>
                        <a:rPr sz="1000" spc="-5" dirty="0">
                          <a:latin typeface="Arial"/>
                          <a:cs typeface="Arial"/>
                        </a:rPr>
                        <a:t>&lt; 0.25</a:t>
                      </a:r>
                      <a:r>
                        <a:rPr sz="1000" spc="-25" dirty="0">
                          <a:latin typeface="Arial"/>
                          <a:cs typeface="Arial"/>
                        </a:rPr>
                        <a:t> </a:t>
                      </a:r>
                      <a:r>
                        <a:rPr sz="1000" spc="-5" dirty="0">
                          <a:latin typeface="Arial"/>
                          <a:cs typeface="Arial"/>
                        </a:rPr>
                        <a:t>mm</a:t>
                      </a:r>
                      <a:endParaRPr sz="1000">
                        <a:latin typeface="Arial"/>
                        <a:cs typeface="Arial"/>
                      </a:endParaRPr>
                    </a:p>
                  </a:txBody>
                  <a:tcPr marL="0" marR="0" marT="24842" marB="0">
                    <a:lnL w="38100">
                      <a:solidFill>
                        <a:srgbClr val="000000"/>
                      </a:solidFill>
                      <a:prstDash val="solid"/>
                    </a:lnL>
                    <a:lnR w="19050">
                      <a:solidFill>
                        <a:srgbClr val="000000"/>
                      </a:solidFill>
                      <a:prstDash val="solid"/>
                    </a:lnR>
                    <a:lnT w="12700">
                      <a:solidFill>
                        <a:srgbClr val="000000"/>
                      </a:solidFill>
                      <a:prstDash val="solid"/>
                    </a:lnT>
                    <a:lnB w="38100">
                      <a:solidFill>
                        <a:srgbClr val="000000"/>
                      </a:solidFill>
                      <a:prstDash val="solid"/>
                    </a:lnB>
                  </a:tcPr>
                </a:tc>
                <a:tc>
                  <a:txBody>
                    <a:bodyPr/>
                    <a:lstStyle/>
                    <a:p>
                      <a:pPr marL="90170">
                        <a:lnSpc>
                          <a:spcPct val="100000"/>
                        </a:lnSpc>
                        <a:spcBef>
                          <a:spcPts val="305"/>
                        </a:spcBef>
                      </a:pPr>
                      <a:r>
                        <a:rPr sz="1000" spc="-5" dirty="0">
                          <a:latin typeface="Arial"/>
                          <a:cs typeface="Arial"/>
                        </a:rPr>
                        <a:t>%</a:t>
                      </a:r>
                      <a:r>
                        <a:rPr sz="1000" spc="-10" dirty="0">
                          <a:latin typeface="Arial"/>
                          <a:cs typeface="Arial"/>
                        </a:rPr>
                        <a:t> </a:t>
                      </a:r>
                      <a:r>
                        <a:rPr sz="1000" spc="-5" dirty="0">
                          <a:latin typeface="Arial"/>
                          <a:cs typeface="Arial"/>
                        </a:rPr>
                        <a:t>tannini</a:t>
                      </a:r>
                      <a:endParaRPr sz="1000">
                        <a:latin typeface="Arial"/>
                        <a:cs typeface="Arial"/>
                      </a:endParaRPr>
                    </a:p>
                    <a:p>
                      <a:pPr marL="90170">
                        <a:lnSpc>
                          <a:spcPct val="100000"/>
                        </a:lnSpc>
                      </a:pPr>
                      <a:r>
                        <a:rPr sz="1000" spc="-5" dirty="0">
                          <a:latin typeface="Arial"/>
                          <a:cs typeface="Arial"/>
                        </a:rPr>
                        <a:t>% altro</a:t>
                      </a:r>
                      <a:endParaRPr sz="1000">
                        <a:latin typeface="Arial"/>
                        <a:cs typeface="Arial"/>
                      </a:endParaRPr>
                    </a:p>
                  </a:txBody>
                  <a:tcPr marL="0" marR="0" marT="24842" marB="0">
                    <a:lnL w="19050">
                      <a:solidFill>
                        <a:srgbClr val="000000"/>
                      </a:solidFill>
                      <a:prstDash val="solid"/>
                    </a:lnL>
                    <a:lnR w="19050">
                      <a:solidFill>
                        <a:srgbClr val="000000"/>
                      </a:solidFill>
                      <a:prstDash val="solid"/>
                    </a:lnR>
                    <a:lnT w="12700">
                      <a:solidFill>
                        <a:srgbClr val="000000"/>
                      </a:solidFill>
                      <a:prstDash val="solid"/>
                    </a:lnT>
                    <a:lnB w="38100">
                      <a:solidFill>
                        <a:srgbClr val="000000"/>
                      </a:solidFill>
                      <a:prstDash val="solid"/>
                    </a:lnB>
                  </a:tcPr>
                </a:tc>
                <a:tc>
                  <a:txBody>
                    <a:bodyPr/>
                    <a:lstStyle/>
                    <a:p>
                      <a:pPr marL="145415">
                        <a:lnSpc>
                          <a:spcPct val="100000"/>
                        </a:lnSpc>
                        <a:spcBef>
                          <a:spcPts val="305"/>
                        </a:spcBef>
                      </a:pPr>
                      <a:r>
                        <a:rPr sz="1000" spc="-5" dirty="0">
                          <a:latin typeface="Arial"/>
                          <a:cs typeface="Arial"/>
                        </a:rPr>
                        <a:t>1.23</a:t>
                      </a:r>
                      <a:endParaRPr sz="1000">
                        <a:latin typeface="Arial"/>
                        <a:cs typeface="Arial"/>
                      </a:endParaRPr>
                    </a:p>
                    <a:p>
                      <a:pPr marL="145415">
                        <a:lnSpc>
                          <a:spcPct val="100000"/>
                        </a:lnSpc>
                      </a:pPr>
                      <a:r>
                        <a:rPr sz="1000" spc="-5" dirty="0">
                          <a:latin typeface="Arial"/>
                          <a:cs typeface="Arial"/>
                        </a:rPr>
                        <a:t>3.53</a:t>
                      </a:r>
                      <a:endParaRPr sz="1000">
                        <a:latin typeface="Arial"/>
                        <a:cs typeface="Arial"/>
                      </a:endParaRPr>
                    </a:p>
                  </a:txBody>
                  <a:tcPr marL="0" marR="0" marT="24842" marB="0">
                    <a:lnL w="19050">
                      <a:solidFill>
                        <a:srgbClr val="000000"/>
                      </a:solidFill>
                      <a:prstDash val="solid"/>
                    </a:lnL>
                    <a:lnR w="19050">
                      <a:solidFill>
                        <a:srgbClr val="000000"/>
                      </a:solidFill>
                      <a:prstDash val="solid"/>
                    </a:lnR>
                    <a:lnT w="12700">
                      <a:solidFill>
                        <a:srgbClr val="000000"/>
                      </a:solidFill>
                      <a:prstDash val="solid"/>
                    </a:lnT>
                    <a:lnB w="38100">
                      <a:solidFill>
                        <a:srgbClr val="000000"/>
                      </a:solidFill>
                      <a:prstDash val="solid"/>
                    </a:lnB>
                  </a:tcPr>
                </a:tc>
                <a:tc>
                  <a:txBody>
                    <a:bodyPr/>
                    <a:lstStyle/>
                    <a:p>
                      <a:pPr marL="183515">
                        <a:lnSpc>
                          <a:spcPct val="100000"/>
                        </a:lnSpc>
                        <a:spcBef>
                          <a:spcPts val="305"/>
                        </a:spcBef>
                      </a:pPr>
                      <a:r>
                        <a:rPr sz="1000" spc="-5" dirty="0">
                          <a:latin typeface="Arial"/>
                          <a:cs typeface="Arial"/>
                        </a:rPr>
                        <a:t>1.24</a:t>
                      </a:r>
                      <a:endParaRPr sz="1000">
                        <a:latin typeface="Arial"/>
                        <a:cs typeface="Arial"/>
                      </a:endParaRPr>
                    </a:p>
                    <a:p>
                      <a:pPr marL="183515">
                        <a:lnSpc>
                          <a:spcPct val="100000"/>
                        </a:lnSpc>
                      </a:pPr>
                      <a:r>
                        <a:rPr sz="1000" spc="-5" dirty="0">
                          <a:latin typeface="Arial"/>
                          <a:cs typeface="Arial"/>
                        </a:rPr>
                        <a:t>3.59</a:t>
                      </a:r>
                      <a:endParaRPr sz="1000">
                        <a:latin typeface="Arial"/>
                        <a:cs typeface="Arial"/>
                      </a:endParaRPr>
                    </a:p>
                  </a:txBody>
                  <a:tcPr marL="0" marR="0" marT="24842" marB="0">
                    <a:lnL w="19050">
                      <a:solidFill>
                        <a:srgbClr val="000000"/>
                      </a:solidFill>
                      <a:prstDash val="solid"/>
                    </a:lnL>
                    <a:lnR w="19050">
                      <a:solidFill>
                        <a:srgbClr val="000000"/>
                      </a:solidFill>
                      <a:prstDash val="solid"/>
                    </a:lnR>
                    <a:lnT w="12700">
                      <a:solidFill>
                        <a:srgbClr val="000000"/>
                      </a:solidFill>
                      <a:prstDash val="solid"/>
                    </a:lnT>
                    <a:lnB w="38100">
                      <a:solidFill>
                        <a:srgbClr val="000000"/>
                      </a:solidFill>
                      <a:prstDash val="solid"/>
                    </a:lnB>
                  </a:tcPr>
                </a:tc>
                <a:tc>
                  <a:txBody>
                    <a:bodyPr/>
                    <a:lstStyle/>
                    <a:p>
                      <a:pPr marL="145415">
                        <a:lnSpc>
                          <a:spcPct val="100000"/>
                        </a:lnSpc>
                        <a:spcBef>
                          <a:spcPts val="305"/>
                        </a:spcBef>
                      </a:pPr>
                      <a:r>
                        <a:rPr sz="1000" spc="-5" dirty="0">
                          <a:latin typeface="Arial"/>
                          <a:cs typeface="Arial"/>
                        </a:rPr>
                        <a:t>1.25</a:t>
                      </a:r>
                      <a:endParaRPr sz="1000">
                        <a:latin typeface="Arial"/>
                        <a:cs typeface="Arial"/>
                      </a:endParaRPr>
                    </a:p>
                    <a:p>
                      <a:pPr marL="145415">
                        <a:lnSpc>
                          <a:spcPct val="100000"/>
                        </a:lnSpc>
                      </a:pPr>
                      <a:r>
                        <a:rPr sz="1000" spc="-5" dirty="0">
                          <a:latin typeface="Arial"/>
                          <a:cs typeface="Arial"/>
                        </a:rPr>
                        <a:t>3.73</a:t>
                      </a:r>
                      <a:endParaRPr sz="1000">
                        <a:latin typeface="Arial"/>
                        <a:cs typeface="Arial"/>
                      </a:endParaRPr>
                    </a:p>
                  </a:txBody>
                  <a:tcPr marL="0" marR="0" marT="24842" marB="0">
                    <a:lnL w="19050">
                      <a:solidFill>
                        <a:srgbClr val="000000"/>
                      </a:solidFill>
                      <a:prstDash val="solid"/>
                    </a:lnL>
                    <a:lnR w="19050">
                      <a:solidFill>
                        <a:srgbClr val="000000"/>
                      </a:solidFill>
                      <a:prstDash val="solid"/>
                    </a:lnR>
                    <a:lnT w="12700">
                      <a:solidFill>
                        <a:srgbClr val="000000"/>
                      </a:solidFill>
                      <a:prstDash val="solid"/>
                    </a:lnT>
                    <a:lnB w="38100">
                      <a:solidFill>
                        <a:srgbClr val="000000"/>
                      </a:solidFill>
                      <a:prstDash val="solid"/>
                    </a:lnB>
                  </a:tcPr>
                </a:tc>
                <a:tc>
                  <a:txBody>
                    <a:bodyPr/>
                    <a:lstStyle/>
                    <a:p>
                      <a:pPr algn="ctr">
                        <a:lnSpc>
                          <a:spcPct val="100000"/>
                        </a:lnSpc>
                        <a:spcBef>
                          <a:spcPts val="305"/>
                        </a:spcBef>
                      </a:pPr>
                      <a:r>
                        <a:rPr sz="1000" dirty="0">
                          <a:latin typeface="Arial"/>
                          <a:cs typeface="Arial"/>
                        </a:rPr>
                        <a:t>/</a:t>
                      </a:r>
                      <a:endParaRPr sz="1000">
                        <a:latin typeface="Arial"/>
                        <a:cs typeface="Arial"/>
                      </a:endParaRPr>
                    </a:p>
                    <a:p>
                      <a:pPr algn="ctr">
                        <a:lnSpc>
                          <a:spcPct val="100000"/>
                        </a:lnSpc>
                      </a:pPr>
                      <a:r>
                        <a:rPr sz="1000" dirty="0">
                          <a:latin typeface="Arial"/>
                          <a:cs typeface="Arial"/>
                        </a:rPr>
                        <a:t>/</a:t>
                      </a:r>
                      <a:endParaRPr sz="1000">
                        <a:latin typeface="Arial"/>
                        <a:cs typeface="Arial"/>
                      </a:endParaRPr>
                    </a:p>
                  </a:txBody>
                  <a:tcPr marL="0" marR="0" marT="24842" marB="0">
                    <a:lnL w="19050">
                      <a:solidFill>
                        <a:srgbClr val="000000"/>
                      </a:solidFill>
                      <a:prstDash val="solid"/>
                    </a:lnL>
                    <a:lnR w="19050">
                      <a:solidFill>
                        <a:srgbClr val="000000"/>
                      </a:solidFill>
                      <a:prstDash val="solid"/>
                    </a:lnR>
                    <a:lnT w="12700">
                      <a:solidFill>
                        <a:srgbClr val="000000"/>
                      </a:solidFill>
                      <a:prstDash val="solid"/>
                    </a:lnT>
                    <a:lnB w="38100">
                      <a:solidFill>
                        <a:srgbClr val="000000"/>
                      </a:solidFill>
                      <a:prstDash val="solid"/>
                    </a:lnB>
                  </a:tcPr>
                </a:tc>
                <a:tc>
                  <a:txBody>
                    <a:bodyPr/>
                    <a:lstStyle/>
                    <a:p>
                      <a:pPr algn="ctr">
                        <a:lnSpc>
                          <a:spcPct val="100000"/>
                        </a:lnSpc>
                        <a:spcBef>
                          <a:spcPts val="305"/>
                        </a:spcBef>
                      </a:pPr>
                      <a:r>
                        <a:rPr sz="1000" dirty="0">
                          <a:latin typeface="Arial"/>
                          <a:cs typeface="Arial"/>
                        </a:rPr>
                        <a:t>/</a:t>
                      </a:r>
                    </a:p>
                    <a:p>
                      <a:pPr algn="ctr">
                        <a:lnSpc>
                          <a:spcPct val="100000"/>
                        </a:lnSpc>
                      </a:pPr>
                      <a:r>
                        <a:rPr sz="1000" dirty="0">
                          <a:latin typeface="Arial"/>
                          <a:cs typeface="Arial"/>
                        </a:rPr>
                        <a:t>/</a:t>
                      </a:r>
                    </a:p>
                  </a:txBody>
                  <a:tcPr marL="0" marR="0" marT="24842" marB="0">
                    <a:lnL w="19050">
                      <a:solidFill>
                        <a:srgbClr val="000000"/>
                      </a:solidFill>
                      <a:prstDash val="solid"/>
                    </a:lnL>
                    <a:lnR w="19050">
                      <a:solidFill>
                        <a:srgbClr val="000000"/>
                      </a:solidFill>
                      <a:prstDash val="solid"/>
                    </a:lnR>
                    <a:lnT w="12700">
                      <a:solidFill>
                        <a:srgbClr val="000000"/>
                      </a:solidFill>
                      <a:prstDash val="solid"/>
                    </a:lnT>
                    <a:lnB w="38100">
                      <a:solidFill>
                        <a:srgbClr val="000000"/>
                      </a:solidFill>
                      <a:prstDash val="solid"/>
                    </a:lnB>
                  </a:tcPr>
                </a:tc>
                <a:tc>
                  <a:txBody>
                    <a:bodyPr/>
                    <a:lstStyle/>
                    <a:p>
                      <a:pPr algn="ctr">
                        <a:lnSpc>
                          <a:spcPct val="100000"/>
                        </a:lnSpc>
                        <a:spcBef>
                          <a:spcPts val="305"/>
                        </a:spcBef>
                      </a:pPr>
                      <a:r>
                        <a:rPr sz="1000" dirty="0">
                          <a:latin typeface="Arial"/>
                          <a:cs typeface="Arial"/>
                        </a:rPr>
                        <a:t>/</a:t>
                      </a:r>
                    </a:p>
                    <a:p>
                      <a:pPr algn="ctr">
                        <a:lnSpc>
                          <a:spcPct val="100000"/>
                        </a:lnSpc>
                      </a:pPr>
                      <a:r>
                        <a:rPr sz="1000" dirty="0">
                          <a:latin typeface="Arial"/>
                          <a:cs typeface="Arial"/>
                        </a:rPr>
                        <a:t>/</a:t>
                      </a:r>
                    </a:p>
                  </a:txBody>
                  <a:tcPr marL="0" marR="0" marT="24842" marB="0">
                    <a:lnL w="19050">
                      <a:solidFill>
                        <a:srgbClr val="000000"/>
                      </a:solidFill>
                      <a:prstDash val="solid"/>
                    </a:lnL>
                    <a:lnR w="38100">
                      <a:solidFill>
                        <a:srgbClr val="000000"/>
                      </a:solidFill>
                      <a:prstDash val="solid"/>
                    </a:lnR>
                    <a:lnT w="12700">
                      <a:solidFill>
                        <a:srgbClr val="000000"/>
                      </a:solidFill>
                      <a:prstDash val="solid"/>
                    </a:lnT>
                    <a:lnB w="38100">
                      <a:solidFill>
                        <a:srgbClr val="000000"/>
                      </a:solidFill>
                      <a:prstDash val="solid"/>
                    </a:lnB>
                  </a:tcPr>
                </a:tc>
                <a:extLst>
                  <a:ext uri="{0D108BD9-81ED-4DB2-BD59-A6C34878D82A}">
                    <a16:rowId xmlns:a16="http://schemas.microsoft.com/office/drawing/2014/main" val="10003"/>
                  </a:ext>
                </a:extLst>
              </a:tr>
            </a:tbl>
          </a:graphicData>
        </a:graphic>
      </p:graphicFrame>
      <p:sp>
        <p:nvSpPr>
          <p:cNvPr id="5" name="object 18"/>
          <p:cNvSpPr txBox="1">
            <a:spLocks/>
          </p:cNvSpPr>
          <p:nvPr/>
        </p:nvSpPr>
        <p:spPr>
          <a:xfrm>
            <a:off x="6679" y="-4976"/>
            <a:ext cx="12192000" cy="566822"/>
          </a:xfrm>
          <a:prstGeom prst="rect">
            <a:avLst/>
          </a:prstGeom>
        </p:spPr>
        <p:txBody>
          <a:bodyPr vert="horz" wrap="square" lIns="0" tIns="12700" rIns="0" bIns="0" rtlCol="0" anchor="t">
            <a:sp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algn="ctr">
              <a:spcBef>
                <a:spcPts val="100"/>
              </a:spcBef>
            </a:pPr>
            <a:r>
              <a:rPr lang="de-DE" b="1" dirty="0" err="1"/>
              <a:t>Idromele</a:t>
            </a:r>
            <a:r>
              <a:rPr lang="de-DE" b="1" dirty="0"/>
              <a:t> </a:t>
            </a:r>
            <a:r>
              <a:rPr lang="de-DE" b="1" dirty="0" err="1"/>
              <a:t>Metheglin</a:t>
            </a:r>
            <a:r>
              <a:rPr lang="de-DE" b="1" dirty="0"/>
              <a:t>: </a:t>
            </a:r>
            <a:r>
              <a:rPr lang="it-IT" spc="-65" dirty="0"/>
              <a:t>Tecniche </a:t>
            </a:r>
            <a:r>
              <a:rPr lang="it-IT" dirty="0"/>
              <a:t>estrattive</a:t>
            </a:r>
          </a:p>
        </p:txBody>
      </p:sp>
      <p:sp>
        <p:nvSpPr>
          <p:cNvPr id="6" name="CasellaDiTesto 5"/>
          <p:cNvSpPr txBox="1"/>
          <p:nvPr/>
        </p:nvSpPr>
        <p:spPr>
          <a:xfrm>
            <a:off x="2159424" y="5515069"/>
            <a:ext cx="8048998" cy="369332"/>
          </a:xfrm>
          <a:prstGeom prst="rect">
            <a:avLst/>
          </a:prstGeom>
          <a:noFill/>
        </p:spPr>
        <p:txBody>
          <a:bodyPr wrap="none" rtlCol="0">
            <a:spAutoFit/>
          </a:bodyPr>
          <a:lstStyle/>
          <a:p>
            <a:r>
              <a:rPr lang="it-IT" dirty="0"/>
              <a:t>Esempio di una droga secca sminuzzata </a:t>
            </a:r>
            <a:r>
              <a:rPr lang="it-IT" dirty="0" err="1"/>
              <a:t>piú</a:t>
            </a:r>
            <a:r>
              <a:rPr lang="it-IT" dirty="0"/>
              <a:t> o meno grossolanamente</a:t>
            </a:r>
          </a:p>
        </p:txBody>
      </p:sp>
      <p:sp>
        <p:nvSpPr>
          <p:cNvPr id="3" name="Segnaposto piè di pagina 2">
            <a:extLst>
              <a:ext uri="{FF2B5EF4-FFF2-40B4-BE49-F238E27FC236}">
                <a16:creationId xmlns:a16="http://schemas.microsoft.com/office/drawing/2014/main" id="{F8C1B28F-44BF-4F17-8AE7-256E596687FE}"/>
              </a:ext>
            </a:extLst>
          </p:cNvPr>
          <p:cNvSpPr>
            <a:spLocks noGrp="1"/>
          </p:cNvSpPr>
          <p:nvPr>
            <p:ph type="ftr" sz="quarter" idx="11"/>
          </p:nvPr>
        </p:nvSpPr>
        <p:spPr>
          <a:xfrm>
            <a:off x="101651" y="6411111"/>
            <a:ext cx="7619999"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11551909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71" y="550561"/>
            <a:ext cx="12191999" cy="562222"/>
          </a:xfrm>
          <a:prstGeom prst="rect">
            <a:avLst/>
          </a:prstGeom>
        </p:spPr>
        <p:txBody>
          <a:bodyPr vert="horz" wrap="square" lIns="0" tIns="8145" rIns="0" bIns="0" rtlCol="0" anchor="t">
            <a:spAutoFit/>
          </a:bodyPr>
          <a:lstStyle/>
          <a:p>
            <a:pPr marL="8145" algn="ctr">
              <a:spcBef>
                <a:spcPts val="64"/>
              </a:spcBef>
            </a:pPr>
            <a:r>
              <a:rPr dirty="0" err="1"/>
              <a:t>Macerazione</a:t>
            </a:r>
            <a:r>
              <a:rPr lang="de-DE" dirty="0"/>
              <a:t> e</a:t>
            </a:r>
            <a:r>
              <a:rPr dirty="0"/>
              <a:t> </a:t>
            </a:r>
            <a:r>
              <a:rPr spc="-3" dirty="0"/>
              <a:t>influenza </a:t>
            </a:r>
            <a:r>
              <a:rPr dirty="0"/>
              <a:t>di </a:t>
            </a:r>
            <a:r>
              <a:rPr spc="-3" dirty="0"/>
              <a:t>altri</a:t>
            </a:r>
            <a:r>
              <a:rPr spc="-51" dirty="0"/>
              <a:t> </a:t>
            </a:r>
            <a:r>
              <a:rPr spc="-3" dirty="0"/>
              <a:t>fattori</a:t>
            </a:r>
          </a:p>
        </p:txBody>
      </p:sp>
      <p:sp>
        <p:nvSpPr>
          <p:cNvPr id="3" name="object 3"/>
          <p:cNvSpPr txBox="1"/>
          <p:nvPr/>
        </p:nvSpPr>
        <p:spPr>
          <a:xfrm>
            <a:off x="5208514" y="2695585"/>
            <a:ext cx="6607812" cy="1847663"/>
          </a:xfrm>
          <a:prstGeom prst="rect">
            <a:avLst/>
          </a:prstGeom>
        </p:spPr>
        <p:txBody>
          <a:bodyPr vert="horz" wrap="square" lIns="0" tIns="62716" rIns="0" bIns="0" rtlCol="0">
            <a:spAutoFit/>
          </a:bodyPr>
          <a:lstStyle/>
          <a:p>
            <a:pPr marL="227639" indent="-219902">
              <a:spcBef>
                <a:spcPts val="494"/>
              </a:spcBef>
              <a:buChar char="•"/>
              <a:tabLst>
                <a:tab pos="227639" algn="l"/>
                <a:tab pos="228046" algn="l"/>
              </a:tabLst>
            </a:pPr>
            <a:r>
              <a:rPr sz="1796" spc="-3" dirty="0" err="1">
                <a:latin typeface="Arial"/>
                <a:cs typeface="Arial"/>
              </a:rPr>
              <a:t>Agitazione</a:t>
            </a:r>
            <a:r>
              <a:rPr lang="it-IT" sz="1796" spc="-3" dirty="0">
                <a:latin typeface="Arial"/>
                <a:cs typeface="Arial"/>
              </a:rPr>
              <a:t> </a:t>
            </a:r>
            <a:r>
              <a:rPr lang="it-IT" sz="1796" spc="-3" dirty="0">
                <a:latin typeface="Arial"/>
                <a:cs typeface="Arial"/>
                <a:sym typeface="Wingdings" panose="05000000000000000000" pitchFamily="2" charset="2"/>
              </a:rPr>
              <a:t> incrementa il contatto droga / solvente</a:t>
            </a:r>
            <a:endParaRPr sz="1796" dirty="0">
              <a:latin typeface="Arial"/>
              <a:cs typeface="Arial"/>
            </a:endParaRPr>
          </a:p>
          <a:p>
            <a:pPr marL="227639" indent="-219902">
              <a:spcBef>
                <a:spcPts val="433"/>
              </a:spcBef>
              <a:buChar char="•"/>
              <a:tabLst>
                <a:tab pos="227639" algn="l"/>
                <a:tab pos="228046" algn="l"/>
              </a:tabLst>
            </a:pPr>
            <a:r>
              <a:rPr sz="1796" spc="-3" dirty="0" err="1">
                <a:latin typeface="Arial"/>
                <a:cs typeface="Arial"/>
              </a:rPr>
              <a:t>Temperatura</a:t>
            </a:r>
            <a:endParaRPr lang="it-IT" sz="1796" spc="-3" dirty="0">
              <a:latin typeface="Arial"/>
              <a:cs typeface="Arial"/>
            </a:endParaRPr>
          </a:p>
          <a:p>
            <a:pPr marL="227639" indent="-219902">
              <a:spcBef>
                <a:spcPts val="433"/>
              </a:spcBef>
              <a:buChar char="•"/>
              <a:tabLst>
                <a:tab pos="227639" algn="l"/>
                <a:tab pos="228046" algn="l"/>
              </a:tabLst>
            </a:pPr>
            <a:endParaRPr sz="1796" dirty="0">
              <a:latin typeface="Arial"/>
              <a:cs typeface="Arial"/>
            </a:endParaRPr>
          </a:p>
          <a:p>
            <a:pPr marL="227639" indent="-219902">
              <a:spcBef>
                <a:spcPts val="430"/>
              </a:spcBef>
              <a:buChar char="•"/>
              <a:tabLst>
                <a:tab pos="227639" algn="l"/>
                <a:tab pos="228046" algn="l"/>
              </a:tabLst>
            </a:pPr>
            <a:r>
              <a:rPr sz="1796" spc="-3" dirty="0">
                <a:latin typeface="Arial"/>
                <a:cs typeface="Arial"/>
              </a:rPr>
              <a:t>Solvente</a:t>
            </a:r>
            <a:endParaRPr sz="1796" dirty="0">
              <a:latin typeface="Arial"/>
              <a:cs typeface="Arial"/>
            </a:endParaRPr>
          </a:p>
          <a:p>
            <a:pPr marL="485006" marR="3258" lvl="1" indent="-184066" algn="just">
              <a:spcBef>
                <a:spcPts val="378"/>
              </a:spcBef>
              <a:buFont typeface="Wingdings"/>
              <a:buChar char=""/>
              <a:tabLst>
                <a:tab pos="485413" algn="l"/>
              </a:tabLst>
            </a:pPr>
            <a:r>
              <a:rPr sz="1539" b="1" spc="-3" dirty="0">
                <a:latin typeface="Arial"/>
                <a:cs typeface="Arial"/>
              </a:rPr>
              <a:t>Modifica della polarità del solvente, per es. per  aumento </a:t>
            </a:r>
            <a:r>
              <a:rPr sz="1539" b="1" spc="-6" dirty="0">
                <a:latin typeface="Arial"/>
                <a:cs typeface="Arial"/>
              </a:rPr>
              <a:t>della </a:t>
            </a:r>
            <a:r>
              <a:rPr sz="1539" b="1" spc="-3" dirty="0">
                <a:latin typeface="Arial"/>
                <a:cs typeface="Arial"/>
              </a:rPr>
              <a:t>percentuale di</a:t>
            </a:r>
            <a:r>
              <a:rPr sz="1539" b="1" spc="45" dirty="0">
                <a:latin typeface="Arial"/>
                <a:cs typeface="Arial"/>
              </a:rPr>
              <a:t> </a:t>
            </a:r>
            <a:r>
              <a:rPr sz="1539" b="1" spc="-3" dirty="0" err="1">
                <a:latin typeface="Arial"/>
                <a:cs typeface="Arial"/>
              </a:rPr>
              <a:t>alcool</a:t>
            </a:r>
            <a:endParaRPr sz="1539" b="1" dirty="0">
              <a:latin typeface="Arial"/>
              <a:cs typeface="Arial"/>
            </a:endParaRPr>
          </a:p>
        </p:txBody>
      </p:sp>
      <p:sp>
        <p:nvSpPr>
          <p:cNvPr id="4" name="object 18"/>
          <p:cNvSpPr txBox="1">
            <a:spLocks/>
          </p:cNvSpPr>
          <p:nvPr/>
        </p:nvSpPr>
        <p:spPr>
          <a:xfrm>
            <a:off x="-2771" y="-968"/>
            <a:ext cx="12192000" cy="320601"/>
          </a:xfrm>
          <a:prstGeom prst="rect">
            <a:avLst/>
          </a:prstGeom>
        </p:spPr>
        <p:txBody>
          <a:bodyPr vert="horz" wrap="square" lIns="0" tIns="12700" rIns="0" bIns="0" rtlCol="0" anchor="t">
            <a:sp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algn="ctr">
              <a:spcBef>
                <a:spcPts val="100"/>
              </a:spcBef>
            </a:pPr>
            <a:r>
              <a:rPr lang="de-DE" sz="2000" b="1" dirty="0" err="1"/>
              <a:t>Idromele</a:t>
            </a:r>
            <a:r>
              <a:rPr lang="de-DE" sz="2000" b="1" dirty="0"/>
              <a:t> </a:t>
            </a:r>
            <a:r>
              <a:rPr lang="de-DE" sz="2000" b="1" dirty="0" err="1"/>
              <a:t>Metheglin</a:t>
            </a:r>
            <a:r>
              <a:rPr lang="de-DE" sz="2000" b="1" dirty="0"/>
              <a:t>: </a:t>
            </a:r>
            <a:r>
              <a:rPr lang="it-IT" sz="2000" spc="-65" dirty="0"/>
              <a:t>Tecniche </a:t>
            </a:r>
            <a:r>
              <a:rPr lang="it-IT" sz="2000" dirty="0"/>
              <a:t>estrattive</a:t>
            </a:r>
          </a:p>
        </p:txBody>
      </p:sp>
      <p:sp>
        <p:nvSpPr>
          <p:cNvPr id="5" name="Segnaposto piè di pagina 4">
            <a:extLst>
              <a:ext uri="{FF2B5EF4-FFF2-40B4-BE49-F238E27FC236}">
                <a16:creationId xmlns:a16="http://schemas.microsoft.com/office/drawing/2014/main" id="{D3B7D335-BFD1-194B-1731-DF9A80A9D87C}"/>
              </a:ext>
            </a:extLst>
          </p:cNvPr>
          <p:cNvSpPr>
            <a:spLocks noGrp="1"/>
          </p:cNvSpPr>
          <p:nvPr>
            <p:ph type="ftr" sz="quarter" idx="11"/>
          </p:nvPr>
        </p:nvSpPr>
        <p:spPr/>
        <p:txBody>
          <a:bodyPr/>
          <a:lstStyle/>
          <a:p>
            <a:r>
              <a:rPr lang="it-IT"/>
              <a:t>Idromele a cura di Rosario Sica</a:t>
            </a:r>
            <a:endParaRPr lang="en-US" dirty="0"/>
          </a:p>
        </p:txBody>
      </p:sp>
      <p:pic>
        <p:nvPicPr>
          <p:cNvPr id="7" name="Immagine 6">
            <a:extLst>
              <a:ext uri="{FF2B5EF4-FFF2-40B4-BE49-F238E27FC236}">
                <a16:creationId xmlns:a16="http://schemas.microsoft.com/office/drawing/2014/main" id="{D1339CF5-6DFE-E17E-3854-CA95A94C1195}"/>
              </a:ext>
            </a:extLst>
          </p:cNvPr>
          <p:cNvPicPr>
            <a:picLocks noChangeAspect="1"/>
          </p:cNvPicPr>
          <p:nvPr/>
        </p:nvPicPr>
        <p:blipFill>
          <a:blip r:embed="rId2"/>
          <a:stretch>
            <a:fillRect/>
          </a:stretch>
        </p:blipFill>
        <p:spPr>
          <a:xfrm>
            <a:off x="151513" y="2179766"/>
            <a:ext cx="4875397" cy="3162892"/>
          </a:xfrm>
          <a:prstGeom prst="rect">
            <a:avLst/>
          </a:prstGeom>
        </p:spPr>
      </p:pic>
    </p:spTree>
    <p:extLst>
      <p:ext uri="{BB962C8B-B14F-4D97-AF65-F5344CB8AC3E}">
        <p14:creationId xmlns:p14="http://schemas.microsoft.com/office/powerpoint/2010/main" val="16317120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27587" y="1128668"/>
            <a:ext cx="11260076" cy="4949795"/>
          </a:xfrm>
          <a:prstGeom prst="rect">
            <a:avLst/>
          </a:prstGeom>
        </p:spPr>
        <p:txBody>
          <a:bodyPr vert="horz" wrap="square" lIns="0" tIns="39095" rIns="0" bIns="0" rtlCol="0">
            <a:spAutoFit/>
          </a:bodyPr>
          <a:lstStyle/>
          <a:p>
            <a:pPr marL="227639" marR="143750" indent="-219902">
              <a:lnSpc>
                <a:spcPts val="1937"/>
              </a:lnSpc>
              <a:spcBef>
                <a:spcPts val="308"/>
              </a:spcBef>
              <a:buFont typeface="Wingdings"/>
              <a:buChar char=""/>
              <a:tabLst>
                <a:tab pos="228046" algn="l"/>
              </a:tabLst>
            </a:pPr>
            <a:r>
              <a:rPr sz="1796" spc="-3" dirty="0">
                <a:latin typeface="Arial"/>
                <a:cs typeface="Arial"/>
              </a:rPr>
              <a:t>Droga della finezza prescritta*, in recipiente in </a:t>
            </a:r>
            <a:r>
              <a:rPr sz="1796" dirty="0">
                <a:latin typeface="Arial"/>
                <a:cs typeface="Arial"/>
              </a:rPr>
              <a:t>cui  </a:t>
            </a:r>
            <a:r>
              <a:rPr sz="1796" spc="-3" dirty="0" err="1">
                <a:latin typeface="Arial"/>
                <a:cs typeface="Arial"/>
              </a:rPr>
              <a:t>viene</a:t>
            </a:r>
            <a:r>
              <a:rPr sz="1796" spc="-3" dirty="0">
                <a:latin typeface="Arial"/>
                <a:cs typeface="Arial"/>
              </a:rPr>
              <a:t> </a:t>
            </a:r>
            <a:r>
              <a:rPr sz="1796" spc="-3" dirty="0" err="1">
                <a:latin typeface="Arial"/>
                <a:cs typeface="Arial"/>
              </a:rPr>
              <a:t>aggiunt</a:t>
            </a:r>
            <a:r>
              <a:rPr lang="de-DE" sz="1796" spc="-3" dirty="0">
                <a:latin typeface="Arial"/>
                <a:cs typeface="Arial"/>
              </a:rPr>
              <a:t>o </a:t>
            </a:r>
            <a:r>
              <a:rPr lang="de-DE" sz="1796" spc="-3" dirty="0" err="1">
                <a:latin typeface="Arial"/>
                <a:cs typeface="Arial"/>
              </a:rPr>
              <a:t>il</a:t>
            </a:r>
            <a:r>
              <a:rPr lang="de-DE" sz="1796" spc="-3" dirty="0">
                <a:latin typeface="Arial"/>
                <a:cs typeface="Arial"/>
              </a:rPr>
              <a:t> </a:t>
            </a:r>
            <a:r>
              <a:rPr sz="1796" spc="-3" dirty="0" err="1">
                <a:latin typeface="Arial"/>
                <a:cs typeface="Arial"/>
              </a:rPr>
              <a:t>solvente</a:t>
            </a:r>
            <a:r>
              <a:rPr sz="1796" spc="48" dirty="0">
                <a:latin typeface="Arial"/>
                <a:cs typeface="Arial"/>
              </a:rPr>
              <a:t> </a:t>
            </a:r>
            <a:r>
              <a:rPr sz="1796" spc="-3" dirty="0" err="1">
                <a:latin typeface="Arial"/>
                <a:cs typeface="Arial"/>
              </a:rPr>
              <a:t>indicato</a:t>
            </a:r>
            <a:r>
              <a:rPr sz="1796" spc="-3" dirty="0">
                <a:latin typeface="Arial"/>
                <a:cs typeface="Arial"/>
              </a:rPr>
              <a:t>;</a:t>
            </a:r>
            <a:endParaRPr lang="de-DE" sz="1796" spc="-3" dirty="0">
              <a:latin typeface="Arial"/>
              <a:cs typeface="Arial"/>
            </a:endParaRPr>
          </a:p>
          <a:p>
            <a:pPr marL="227639" marR="143750" indent="-219902">
              <a:lnSpc>
                <a:spcPts val="1937"/>
              </a:lnSpc>
              <a:spcBef>
                <a:spcPts val="308"/>
              </a:spcBef>
              <a:buFont typeface="Wingdings"/>
              <a:buChar char=""/>
              <a:tabLst>
                <a:tab pos="228046" algn="l"/>
              </a:tabLst>
            </a:pPr>
            <a:endParaRPr sz="1796" dirty="0">
              <a:latin typeface="Arial"/>
              <a:cs typeface="Arial"/>
            </a:endParaRPr>
          </a:p>
          <a:p>
            <a:pPr marL="228046" indent="-219902">
              <a:spcBef>
                <a:spcPts val="189"/>
              </a:spcBef>
              <a:buFont typeface="Wingdings"/>
              <a:buChar char=""/>
              <a:tabLst>
                <a:tab pos="228046" algn="l"/>
              </a:tabLst>
            </a:pPr>
            <a:r>
              <a:rPr sz="1796" spc="-3" dirty="0">
                <a:latin typeface="Arial"/>
                <a:cs typeface="Arial"/>
              </a:rPr>
              <a:t>temperatura compresa tra 15 e</a:t>
            </a:r>
            <a:r>
              <a:rPr sz="1796" spc="32" dirty="0">
                <a:latin typeface="Arial"/>
                <a:cs typeface="Arial"/>
              </a:rPr>
              <a:t> </a:t>
            </a:r>
            <a:r>
              <a:rPr sz="1796" spc="-3" dirty="0">
                <a:latin typeface="Arial"/>
                <a:cs typeface="Arial"/>
              </a:rPr>
              <a:t>35°C</a:t>
            </a:r>
            <a:endParaRPr lang="de-DE" sz="1796" spc="-3" dirty="0">
              <a:latin typeface="Arial"/>
              <a:cs typeface="Arial"/>
            </a:endParaRPr>
          </a:p>
          <a:p>
            <a:pPr marL="228046" indent="-219902">
              <a:spcBef>
                <a:spcPts val="189"/>
              </a:spcBef>
              <a:buFont typeface="Wingdings"/>
              <a:buChar char=""/>
              <a:tabLst>
                <a:tab pos="228046" algn="l"/>
              </a:tabLst>
            </a:pPr>
            <a:endParaRPr sz="1796" dirty="0">
              <a:latin typeface="Arial"/>
              <a:cs typeface="Arial"/>
            </a:endParaRPr>
          </a:p>
          <a:p>
            <a:pPr marL="227639" marR="3258" indent="-219902">
              <a:lnSpc>
                <a:spcPts val="1937"/>
              </a:lnSpc>
              <a:spcBef>
                <a:spcPts val="462"/>
              </a:spcBef>
              <a:buFont typeface="Wingdings"/>
              <a:buChar char=""/>
              <a:tabLst>
                <a:tab pos="228046" algn="l"/>
              </a:tabLst>
            </a:pPr>
            <a:r>
              <a:rPr sz="1796" spc="-3" dirty="0">
                <a:latin typeface="Arial"/>
                <a:cs typeface="Arial"/>
              </a:rPr>
              <a:t>frequente agitazione per favorire la </a:t>
            </a:r>
            <a:r>
              <a:rPr sz="1796" spc="-3" dirty="0" err="1">
                <a:latin typeface="Arial"/>
                <a:cs typeface="Arial"/>
              </a:rPr>
              <a:t>macerazione</a:t>
            </a:r>
            <a:r>
              <a:rPr lang="it-IT" sz="1796" spc="-3" dirty="0">
                <a:latin typeface="Arial"/>
                <a:cs typeface="Arial"/>
              </a:rPr>
              <a:t>,</a:t>
            </a:r>
            <a:r>
              <a:rPr sz="1796" spc="-3" dirty="0">
                <a:latin typeface="Arial"/>
                <a:cs typeface="Arial"/>
              </a:rPr>
              <a:t> in  contenitore ben</a:t>
            </a:r>
            <a:r>
              <a:rPr sz="1796" spc="6" dirty="0">
                <a:latin typeface="Arial"/>
                <a:cs typeface="Arial"/>
              </a:rPr>
              <a:t> </a:t>
            </a:r>
            <a:r>
              <a:rPr sz="1796" spc="-3" dirty="0" err="1">
                <a:latin typeface="Arial"/>
                <a:cs typeface="Arial"/>
              </a:rPr>
              <a:t>tappato</a:t>
            </a:r>
            <a:r>
              <a:rPr sz="1796" spc="-3" dirty="0">
                <a:latin typeface="Arial"/>
                <a:cs typeface="Arial"/>
              </a:rPr>
              <a:t>;</a:t>
            </a:r>
            <a:endParaRPr lang="de-DE" sz="1796" spc="-3" dirty="0">
              <a:latin typeface="Arial"/>
              <a:cs typeface="Arial"/>
            </a:endParaRPr>
          </a:p>
          <a:p>
            <a:pPr marL="227639" marR="3258" indent="-219902">
              <a:lnSpc>
                <a:spcPts val="1937"/>
              </a:lnSpc>
              <a:spcBef>
                <a:spcPts val="462"/>
              </a:spcBef>
              <a:buFont typeface="Wingdings"/>
              <a:buChar char=""/>
              <a:tabLst>
                <a:tab pos="228046" algn="l"/>
              </a:tabLst>
            </a:pPr>
            <a:endParaRPr sz="1796" dirty="0">
              <a:latin typeface="Arial"/>
              <a:cs typeface="Arial"/>
            </a:endParaRPr>
          </a:p>
          <a:p>
            <a:pPr marL="227639" marR="549347" indent="-219902">
              <a:lnSpc>
                <a:spcPts val="1937"/>
              </a:lnSpc>
              <a:spcBef>
                <a:spcPts val="436"/>
              </a:spcBef>
              <a:buFont typeface="Wingdings"/>
              <a:buChar char=""/>
              <a:tabLst>
                <a:tab pos="228046" algn="l"/>
              </a:tabLst>
            </a:pPr>
            <a:r>
              <a:rPr lang="it-IT" sz="1796" spc="-3" dirty="0">
                <a:latin typeface="Arial"/>
                <a:cs typeface="Arial"/>
              </a:rPr>
              <a:t>D</a:t>
            </a:r>
            <a:r>
              <a:rPr sz="1796" spc="-3" dirty="0" err="1">
                <a:latin typeface="Arial"/>
                <a:cs typeface="Arial"/>
              </a:rPr>
              <a:t>opo</a:t>
            </a:r>
            <a:r>
              <a:rPr lang="de-DE" sz="1796" spc="-3" dirty="0">
                <a:latin typeface="Arial"/>
                <a:cs typeface="Arial"/>
              </a:rPr>
              <a:t> </a:t>
            </a:r>
            <a:r>
              <a:rPr lang="de-DE" sz="1796" spc="-3" dirty="0" err="1">
                <a:latin typeface="Arial"/>
                <a:cs typeface="Arial"/>
              </a:rPr>
              <a:t>l‘estrazione</a:t>
            </a:r>
            <a:r>
              <a:rPr lang="de-DE" sz="1796" spc="-3" dirty="0">
                <a:latin typeface="Arial"/>
                <a:cs typeface="Arial"/>
              </a:rPr>
              <a:t> </a:t>
            </a:r>
            <a:r>
              <a:rPr lang="de-DE" sz="1796" spc="-3" dirty="0" err="1">
                <a:latin typeface="Arial"/>
                <a:cs typeface="Arial"/>
              </a:rPr>
              <a:t>segue</a:t>
            </a:r>
            <a:r>
              <a:rPr lang="de-DE" sz="1796" spc="-3" dirty="0">
                <a:latin typeface="Arial"/>
                <a:cs typeface="Arial"/>
              </a:rPr>
              <a:t> la</a:t>
            </a:r>
            <a:r>
              <a:rPr sz="1796" spc="-3" dirty="0">
                <a:latin typeface="Arial"/>
                <a:cs typeface="Arial"/>
              </a:rPr>
              <a:t> filtrazione </a:t>
            </a:r>
            <a:r>
              <a:rPr sz="1796" dirty="0">
                <a:latin typeface="Arial"/>
                <a:cs typeface="Arial"/>
              </a:rPr>
              <a:t>su </a:t>
            </a:r>
            <a:r>
              <a:rPr sz="1796" spc="-3" dirty="0">
                <a:latin typeface="Arial"/>
                <a:cs typeface="Arial"/>
              </a:rPr>
              <a:t>panno e  spremitura del</a:t>
            </a:r>
            <a:r>
              <a:rPr sz="1796" spc="10" dirty="0">
                <a:latin typeface="Arial"/>
                <a:cs typeface="Arial"/>
              </a:rPr>
              <a:t> </a:t>
            </a:r>
            <a:r>
              <a:rPr lang="de-DE" sz="1796" spc="-3" dirty="0" err="1">
                <a:latin typeface="Arial"/>
                <a:cs typeface="Arial"/>
              </a:rPr>
              <a:t>marco</a:t>
            </a:r>
            <a:r>
              <a:rPr sz="1796" spc="-3" dirty="0">
                <a:latin typeface="Arial"/>
                <a:cs typeface="Arial"/>
              </a:rPr>
              <a:t>;</a:t>
            </a:r>
            <a:endParaRPr lang="de-DE" sz="1796" spc="-3" dirty="0">
              <a:latin typeface="Arial"/>
              <a:cs typeface="Arial"/>
            </a:endParaRPr>
          </a:p>
          <a:p>
            <a:pPr marL="227639" marR="549347" indent="-219902">
              <a:lnSpc>
                <a:spcPts val="1937"/>
              </a:lnSpc>
              <a:spcBef>
                <a:spcPts val="436"/>
              </a:spcBef>
              <a:buFont typeface="Wingdings"/>
              <a:buChar char=""/>
              <a:tabLst>
                <a:tab pos="228046" algn="l"/>
              </a:tabLst>
            </a:pPr>
            <a:endParaRPr sz="1796" dirty="0">
              <a:latin typeface="Arial"/>
              <a:cs typeface="Arial"/>
            </a:endParaRPr>
          </a:p>
          <a:p>
            <a:pPr marL="291573" indent="-283428">
              <a:spcBef>
                <a:spcPts val="189"/>
              </a:spcBef>
              <a:buFont typeface="Wingdings"/>
              <a:buChar char=""/>
              <a:tabLst>
                <a:tab pos="291573" algn="l"/>
              </a:tabLst>
            </a:pPr>
            <a:r>
              <a:rPr sz="1796" dirty="0" err="1">
                <a:latin typeface="Arial"/>
                <a:cs typeface="Arial"/>
              </a:rPr>
              <a:t>si</a:t>
            </a:r>
            <a:r>
              <a:rPr sz="1796" dirty="0">
                <a:latin typeface="Arial"/>
                <a:cs typeface="Arial"/>
              </a:rPr>
              <a:t> </a:t>
            </a:r>
            <a:r>
              <a:rPr lang="de-DE" sz="1796" dirty="0" err="1">
                <a:latin typeface="Arial"/>
                <a:cs typeface="Arial"/>
              </a:rPr>
              <a:t>puó</a:t>
            </a:r>
            <a:r>
              <a:rPr lang="de-DE" sz="1796" dirty="0">
                <a:latin typeface="Arial"/>
                <a:cs typeface="Arial"/>
              </a:rPr>
              <a:t> </a:t>
            </a:r>
            <a:r>
              <a:rPr sz="1796" spc="-3" dirty="0" err="1">
                <a:latin typeface="Arial"/>
                <a:cs typeface="Arial"/>
              </a:rPr>
              <a:t>ripete</a:t>
            </a:r>
            <a:r>
              <a:rPr lang="de-DE" sz="1796" spc="-3" dirty="0" err="1">
                <a:latin typeface="Arial"/>
                <a:cs typeface="Arial"/>
              </a:rPr>
              <a:t>re</a:t>
            </a:r>
            <a:r>
              <a:rPr sz="1796" spc="-3" dirty="0">
                <a:latin typeface="Arial"/>
                <a:cs typeface="Arial"/>
              </a:rPr>
              <a:t> l’operazione con </a:t>
            </a:r>
            <a:r>
              <a:rPr lang="de-DE" sz="1796" spc="-3" dirty="0" err="1">
                <a:latin typeface="Arial"/>
                <a:cs typeface="Arial"/>
              </a:rPr>
              <a:t>altro</a:t>
            </a:r>
            <a:r>
              <a:rPr lang="de-DE" sz="1796" spc="-3" dirty="0">
                <a:latin typeface="Arial"/>
                <a:cs typeface="Arial"/>
              </a:rPr>
              <a:t> </a:t>
            </a:r>
            <a:r>
              <a:rPr sz="1796" spc="-3" dirty="0" err="1">
                <a:latin typeface="Arial"/>
                <a:cs typeface="Arial"/>
              </a:rPr>
              <a:t>solvente</a:t>
            </a:r>
            <a:endParaRPr sz="1796" dirty="0">
              <a:latin typeface="Arial"/>
              <a:cs typeface="Arial"/>
            </a:endParaRPr>
          </a:p>
          <a:p>
            <a:pPr>
              <a:spcBef>
                <a:spcPts val="29"/>
              </a:spcBef>
            </a:pPr>
            <a:endParaRPr lang="de-DE" sz="2373" dirty="0">
              <a:latin typeface="Arial"/>
              <a:cs typeface="Arial"/>
            </a:endParaRPr>
          </a:p>
          <a:p>
            <a:pPr>
              <a:spcBef>
                <a:spcPts val="29"/>
              </a:spcBef>
            </a:pPr>
            <a:endParaRPr lang="de-DE" sz="2373" dirty="0">
              <a:latin typeface="Arial"/>
              <a:cs typeface="Arial"/>
            </a:endParaRPr>
          </a:p>
          <a:p>
            <a:pPr>
              <a:spcBef>
                <a:spcPts val="29"/>
              </a:spcBef>
            </a:pPr>
            <a:r>
              <a:rPr lang="it-IT" sz="2000" spc="-3" dirty="0"/>
              <a:t>Si ottiene così un </a:t>
            </a:r>
            <a:r>
              <a:rPr lang="it-IT" sz="2000" b="1" spc="-3" dirty="0">
                <a:latin typeface="Arial"/>
                <a:cs typeface="Arial"/>
              </a:rPr>
              <a:t>macerato</a:t>
            </a:r>
            <a:r>
              <a:rPr lang="it-IT" sz="2000" spc="-3" dirty="0"/>
              <a:t>. </a:t>
            </a:r>
            <a:r>
              <a:rPr lang="it-IT" sz="2000" spc="-48" dirty="0"/>
              <a:t>Tale </a:t>
            </a:r>
            <a:r>
              <a:rPr lang="it-IT" sz="2000" spc="-3" dirty="0"/>
              <a:t>operazione serve </a:t>
            </a:r>
            <a:r>
              <a:rPr lang="it-IT" sz="2000" dirty="0"/>
              <a:t>a  </a:t>
            </a:r>
            <a:r>
              <a:rPr lang="it-IT" sz="2000" spc="-3" dirty="0"/>
              <a:t>preparare tinture alcoliche, eteree, acetiche </a:t>
            </a:r>
            <a:r>
              <a:rPr lang="it-IT" sz="2000" dirty="0"/>
              <a:t>o </a:t>
            </a:r>
            <a:r>
              <a:rPr lang="it-IT" sz="2000" spc="-3" dirty="0"/>
              <a:t>vinose. </a:t>
            </a:r>
          </a:p>
          <a:p>
            <a:pPr>
              <a:spcBef>
                <a:spcPts val="29"/>
              </a:spcBef>
            </a:pPr>
            <a:r>
              <a:rPr lang="it-IT" sz="2000" dirty="0"/>
              <a:t>La  </a:t>
            </a:r>
            <a:r>
              <a:rPr lang="it-IT" sz="2000" spc="-3" dirty="0"/>
              <a:t>droga residua viene invece chiamata</a:t>
            </a:r>
            <a:r>
              <a:rPr lang="it-IT" sz="2000" spc="51" dirty="0"/>
              <a:t> </a:t>
            </a:r>
            <a:r>
              <a:rPr lang="it-IT" sz="2000" b="1" spc="-3" dirty="0">
                <a:latin typeface="Arial"/>
                <a:cs typeface="Arial"/>
              </a:rPr>
              <a:t>marco</a:t>
            </a:r>
          </a:p>
          <a:p>
            <a:pPr>
              <a:spcBef>
                <a:spcPts val="29"/>
              </a:spcBef>
            </a:pPr>
            <a:endParaRPr sz="2373" dirty="0">
              <a:latin typeface="Arial"/>
              <a:cs typeface="Arial"/>
            </a:endParaRPr>
          </a:p>
          <a:p>
            <a:pPr marL="227639" marR="180808" indent="-219902">
              <a:lnSpc>
                <a:spcPct val="92000"/>
              </a:lnSpc>
            </a:pPr>
            <a:r>
              <a:rPr sz="1796" spc="-3" dirty="0">
                <a:latin typeface="Arial"/>
                <a:cs typeface="Arial"/>
              </a:rPr>
              <a:t>*</a:t>
            </a:r>
            <a:r>
              <a:rPr sz="1154" spc="-3" dirty="0">
                <a:latin typeface="Arial"/>
                <a:cs typeface="Arial"/>
              </a:rPr>
              <a:t>è stato dimostrato che le polveri </a:t>
            </a:r>
            <a:r>
              <a:rPr sz="1154" spc="-6" dirty="0">
                <a:latin typeface="Arial"/>
                <a:cs typeface="Arial"/>
              </a:rPr>
              <a:t>vegetali presentano </a:t>
            </a:r>
            <a:r>
              <a:rPr sz="1154" spc="-3" dirty="0">
                <a:latin typeface="Arial"/>
                <a:cs typeface="Arial"/>
              </a:rPr>
              <a:t>il </a:t>
            </a:r>
            <a:r>
              <a:rPr sz="1154" spc="-6" dirty="0">
                <a:latin typeface="Arial"/>
                <a:cs typeface="Arial"/>
              </a:rPr>
              <a:t>50% delle </a:t>
            </a:r>
            <a:r>
              <a:rPr sz="1154" spc="-3" dirty="0">
                <a:latin typeface="Arial"/>
                <a:cs typeface="Arial"/>
              </a:rPr>
              <a:t>cellule lise ed  aperte</a:t>
            </a:r>
            <a:endParaRPr sz="1154" dirty="0">
              <a:latin typeface="Arial"/>
              <a:cs typeface="Arial"/>
            </a:endParaRPr>
          </a:p>
        </p:txBody>
      </p:sp>
      <p:sp>
        <p:nvSpPr>
          <p:cNvPr id="3" name="object 3"/>
          <p:cNvSpPr txBox="1">
            <a:spLocks noGrp="1"/>
          </p:cNvSpPr>
          <p:nvPr>
            <p:ph type="title"/>
          </p:nvPr>
        </p:nvSpPr>
        <p:spPr>
          <a:xfrm>
            <a:off x="6679" y="561846"/>
            <a:ext cx="12192000" cy="557195"/>
          </a:xfrm>
          <a:prstGeom prst="rect">
            <a:avLst/>
          </a:prstGeom>
        </p:spPr>
        <p:txBody>
          <a:bodyPr vert="horz" wrap="square" lIns="0" tIns="7738" rIns="0" bIns="0" rtlCol="0" anchor="t">
            <a:spAutoFit/>
          </a:bodyPr>
          <a:lstStyle/>
          <a:p>
            <a:pPr marL="8145" algn="ctr">
              <a:spcBef>
                <a:spcPts val="61"/>
              </a:spcBef>
            </a:pPr>
            <a:r>
              <a:rPr sz="3570" b="1" spc="-3" dirty="0"/>
              <a:t>Macerazione: come </a:t>
            </a:r>
            <a:r>
              <a:rPr sz="3570" b="1" dirty="0"/>
              <a:t>si</a:t>
            </a:r>
            <a:r>
              <a:rPr sz="3570" b="1" spc="-16" dirty="0"/>
              <a:t> </a:t>
            </a:r>
            <a:r>
              <a:rPr sz="3570" b="1" spc="-3" dirty="0"/>
              <a:t>procede?</a:t>
            </a:r>
            <a:endParaRPr sz="3570" b="1" dirty="0"/>
          </a:p>
        </p:txBody>
      </p:sp>
      <p:sp>
        <p:nvSpPr>
          <p:cNvPr id="4" name="object 18"/>
          <p:cNvSpPr txBox="1">
            <a:spLocks/>
          </p:cNvSpPr>
          <p:nvPr/>
        </p:nvSpPr>
        <p:spPr>
          <a:xfrm>
            <a:off x="6679" y="-4976"/>
            <a:ext cx="12192000" cy="320601"/>
          </a:xfrm>
          <a:prstGeom prst="rect">
            <a:avLst/>
          </a:prstGeom>
        </p:spPr>
        <p:txBody>
          <a:bodyPr vert="horz" wrap="square" lIns="0" tIns="12700" rIns="0" bIns="0" rtlCol="0" anchor="t">
            <a:sp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algn="ctr">
              <a:spcBef>
                <a:spcPts val="100"/>
              </a:spcBef>
            </a:pPr>
            <a:r>
              <a:rPr lang="de-DE" sz="2000" b="1" dirty="0" err="1"/>
              <a:t>Idromele</a:t>
            </a:r>
            <a:r>
              <a:rPr lang="de-DE" sz="2000" b="1" dirty="0"/>
              <a:t> </a:t>
            </a:r>
            <a:r>
              <a:rPr lang="de-DE" sz="2000" b="1" dirty="0" err="1"/>
              <a:t>Metheglin</a:t>
            </a:r>
            <a:r>
              <a:rPr lang="de-DE" sz="2000" b="1" dirty="0"/>
              <a:t>: </a:t>
            </a:r>
            <a:r>
              <a:rPr lang="it-IT" sz="2000" spc="-65" dirty="0"/>
              <a:t>Tecniche </a:t>
            </a:r>
            <a:r>
              <a:rPr lang="it-IT" sz="2000" dirty="0"/>
              <a:t>estrattive</a:t>
            </a:r>
          </a:p>
        </p:txBody>
      </p:sp>
      <p:sp>
        <p:nvSpPr>
          <p:cNvPr id="5" name="Segnaposto piè di pagina 4">
            <a:extLst>
              <a:ext uri="{FF2B5EF4-FFF2-40B4-BE49-F238E27FC236}">
                <a16:creationId xmlns:a16="http://schemas.microsoft.com/office/drawing/2014/main" id="{CB3B2E44-6CF2-5967-131D-A22723B36360}"/>
              </a:ext>
            </a:extLst>
          </p:cNvPr>
          <p:cNvSpPr>
            <a:spLocks noGrp="1"/>
          </p:cNvSpPr>
          <p:nvPr>
            <p:ph type="ftr" sz="quarter" idx="11"/>
          </p:nvPr>
        </p:nvSpPr>
        <p:spPr>
          <a:xfrm>
            <a:off x="376954" y="6381614"/>
            <a:ext cx="7619999" cy="365125"/>
          </a:xfrm>
        </p:spPr>
        <p:txBody>
          <a:bodyPr/>
          <a:lstStyle/>
          <a:p>
            <a:r>
              <a:rPr lang="it-IT"/>
              <a:t>Idromele a cura di Rosario Sica</a:t>
            </a:r>
            <a:endParaRPr lang="en-US" dirty="0"/>
          </a:p>
        </p:txBody>
      </p:sp>
    </p:spTree>
    <p:extLst>
      <p:ext uri="{BB962C8B-B14F-4D97-AF65-F5344CB8AC3E}">
        <p14:creationId xmlns:p14="http://schemas.microsoft.com/office/powerpoint/2010/main" val="2597575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191785" y="259299"/>
            <a:ext cx="4000215" cy="1280890"/>
          </a:xfrm>
        </p:spPr>
        <p:txBody>
          <a:bodyPr/>
          <a:lstStyle/>
          <a:p>
            <a:r>
              <a:rPr lang="it-IT" dirty="0"/>
              <a:t>L’idromele oggi</a:t>
            </a:r>
          </a:p>
        </p:txBody>
      </p:sp>
      <p:pic>
        <p:nvPicPr>
          <p:cNvPr id="5122" name="Picture 2" descr="Ricetta Idromele - La Ricetta di GialloZafferan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994071" cy="5329382"/>
          </a:xfrm>
          <a:prstGeom prst="rect">
            <a:avLst/>
          </a:prstGeom>
          <a:noFill/>
          <a:extLst>
            <a:ext uri="{909E8E84-426E-40DD-AFC4-6F175D3DCCD1}">
              <a14:hiddenFill xmlns:a14="http://schemas.microsoft.com/office/drawing/2010/main">
                <a:solidFill>
                  <a:srgbClr val="FFFFFF"/>
                </a:solidFill>
              </a14:hiddenFill>
            </a:ext>
          </a:extLst>
        </p:spPr>
      </p:pic>
      <p:sp>
        <p:nvSpPr>
          <p:cNvPr id="3" name="Segnaposto contenuto 2"/>
          <p:cNvSpPr>
            <a:spLocks noGrp="1"/>
          </p:cNvSpPr>
          <p:nvPr>
            <p:ph idx="1"/>
          </p:nvPr>
        </p:nvSpPr>
        <p:spPr>
          <a:xfrm>
            <a:off x="3276600" y="3080378"/>
            <a:ext cx="8915400" cy="3777622"/>
          </a:xfrm>
          <a:solidFill>
            <a:schemeClr val="bg1"/>
          </a:solidFill>
        </p:spPr>
        <p:txBody>
          <a:bodyPr>
            <a:normAutofit lnSpcReduction="10000"/>
          </a:bodyPr>
          <a:lstStyle/>
          <a:p>
            <a:r>
              <a:rPr lang="it-IT" dirty="0"/>
              <a:t>È importante notare come la produzione di idromele nell’Europa meridionale </a:t>
            </a:r>
            <a:r>
              <a:rPr lang="it-IT" b="1" dirty="0">
                <a:solidFill>
                  <a:srgbClr val="00B050"/>
                </a:solidFill>
              </a:rPr>
              <a:t>venne a calare quando si cominciò ad utilizzare l’uva</a:t>
            </a:r>
            <a:r>
              <a:rPr lang="it-IT" b="1" dirty="0"/>
              <a:t> </a:t>
            </a:r>
            <a:r>
              <a:rPr lang="it-IT" dirty="0"/>
              <a:t>come fonte maggiormente prevedibile ed economica per la produzione di bevande alcoliche.  Ciò nonostante nei paesi settentrionali, dove la disponibilità d’uva era minore, la popolarità dell’idromele poté persistere più a lungo. </a:t>
            </a:r>
          </a:p>
          <a:p>
            <a:r>
              <a:rPr lang="it-IT" b="1" dirty="0"/>
              <a:t>Oggigiorno</a:t>
            </a:r>
            <a:r>
              <a:rPr lang="it-IT" dirty="0"/>
              <a:t> questa bevanda ha progressivamente riacquisito importanza economica grazie alle </a:t>
            </a:r>
            <a:r>
              <a:rPr lang="it-IT" b="1" dirty="0">
                <a:solidFill>
                  <a:srgbClr val="00B050"/>
                </a:solidFill>
              </a:rPr>
              <a:t>proprietà nutraceutiche </a:t>
            </a:r>
            <a:r>
              <a:rPr lang="it-IT" dirty="0"/>
              <a:t>attribuite al miele e alla </a:t>
            </a:r>
            <a:r>
              <a:rPr lang="it-IT" b="1" dirty="0">
                <a:solidFill>
                  <a:srgbClr val="00B050"/>
                </a:solidFill>
              </a:rPr>
              <a:t>crescente domanda verso prodotti gourmet  </a:t>
            </a:r>
            <a:r>
              <a:rPr lang="it-IT" dirty="0"/>
              <a:t>(Mendes-Ferreira et al., 2010) </a:t>
            </a:r>
          </a:p>
          <a:p>
            <a:r>
              <a:rPr lang="it-IT" dirty="0"/>
              <a:t>Inoltre, il progresso scientifico ha permesso </a:t>
            </a:r>
            <a:r>
              <a:rPr lang="it-IT" b="1" dirty="0">
                <a:solidFill>
                  <a:srgbClr val="00B050"/>
                </a:solidFill>
              </a:rPr>
              <a:t>numerosi miglioramenti nella produzione</a:t>
            </a:r>
            <a:r>
              <a:rPr lang="it-IT" dirty="0"/>
              <a:t>: dalle condizioni di fermentazione e allo sviluppo di formule di additivi, fino a processi di </a:t>
            </a:r>
            <a:r>
              <a:rPr lang="it-IT" b="1" dirty="0"/>
              <a:t>ultrafiltrazione e pastorizzazione flash (flash </a:t>
            </a:r>
            <a:r>
              <a:rPr lang="it-IT" b="1" dirty="0" err="1"/>
              <a:t>pasteurization</a:t>
            </a:r>
            <a:r>
              <a:rPr lang="it-IT" b="1" dirty="0"/>
              <a:t>).</a:t>
            </a:r>
          </a:p>
          <a:p>
            <a:endParaRPr lang="it-IT" dirty="0"/>
          </a:p>
        </p:txBody>
      </p:sp>
      <p:sp>
        <p:nvSpPr>
          <p:cNvPr id="4" name="Segnaposto piè di pagina 3">
            <a:extLst>
              <a:ext uri="{FF2B5EF4-FFF2-40B4-BE49-F238E27FC236}">
                <a16:creationId xmlns:a16="http://schemas.microsoft.com/office/drawing/2014/main" id="{307C319F-9986-063A-7572-11E286330225}"/>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40836114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885620" y="1871009"/>
            <a:ext cx="4526931" cy="245084"/>
          </a:xfrm>
          <a:prstGeom prst="rect">
            <a:avLst/>
          </a:prstGeom>
        </p:spPr>
        <p:txBody>
          <a:bodyPr vert="horz" wrap="square" lIns="0" tIns="8145" rIns="0" bIns="0" rtlCol="0">
            <a:spAutoFit/>
          </a:bodyPr>
          <a:lstStyle/>
          <a:p>
            <a:pPr marL="8145">
              <a:spcBef>
                <a:spcPts val="64"/>
              </a:spcBef>
              <a:tabLst>
                <a:tab pos="3355945" algn="l"/>
              </a:tabLst>
            </a:pPr>
            <a:r>
              <a:rPr sz="1539" spc="-3" dirty="0">
                <a:latin typeface="Arial"/>
                <a:cs typeface="Arial"/>
              </a:rPr>
              <a:t>Omogenizzatore di</a:t>
            </a:r>
            <a:r>
              <a:rPr sz="1539" spc="38" dirty="0">
                <a:latin typeface="Arial"/>
                <a:cs typeface="Arial"/>
              </a:rPr>
              <a:t> </a:t>
            </a:r>
            <a:r>
              <a:rPr sz="1539" spc="-3" dirty="0">
                <a:latin typeface="Arial"/>
                <a:cs typeface="Arial"/>
              </a:rPr>
              <a:t>tipo</a:t>
            </a:r>
            <a:r>
              <a:rPr sz="1539" spc="19" dirty="0">
                <a:latin typeface="Arial"/>
                <a:cs typeface="Arial"/>
              </a:rPr>
              <a:t> </a:t>
            </a:r>
            <a:r>
              <a:rPr sz="1539" spc="-3" dirty="0">
                <a:latin typeface="Arial"/>
                <a:cs typeface="Arial"/>
              </a:rPr>
              <a:t>rotore-statore	(</a:t>
            </a:r>
            <a:r>
              <a:rPr sz="1539" i="1" spc="-3" dirty="0">
                <a:latin typeface="Arial"/>
                <a:cs typeface="Arial"/>
              </a:rPr>
              <a:t>Ultra</a:t>
            </a:r>
            <a:r>
              <a:rPr sz="1539" i="1" spc="-38" dirty="0">
                <a:latin typeface="Arial"/>
                <a:cs typeface="Arial"/>
              </a:rPr>
              <a:t> </a:t>
            </a:r>
            <a:r>
              <a:rPr sz="1539" i="1" spc="-3" dirty="0">
                <a:latin typeface="Arial"/>
                <a:cs typeface="Arial"/>
              </a:rPr>
              <a:t>Turrax</a:t>
            </a:r>
            <a:r>
              <a:rPr sz="1539" spc="-3" dirty="0">
                <a:latin typeface="Arial"/>
                <a:cs typeface="Arial"/>
              </a:rPr>
              <a:t>)</a:t>
            </a:r>
            <a:endParaRPr sz="1539" dirty="0">
              <a:latin typeface="Arial"/>
              <a:cs typeface="Arial"/>
            </a:endParaRPr>
          </a:p>
        </p:txBody>
      </p:sp>
      <p:sp>
        <p:nvSpPr>
          <p:cNvPr id="3" name="object 3"/>
          <p:cNvSpPr txBox="1">
            <a:spLocks noGrp="1"/>
          </p:cNvSpPr>
          <p:nvPr>
            <p:ph type="title"/>
          </p:nvPr>
        </p:nvSpPr>
        <p:spPr>
          <a:xfrm>
            <a:off x="0" y="527535"/>
            <a:ext cx="12192000" cy="562222"/>
          </a:xfrm>
          <a:prstGeom prst="rect">
            <a:avLst/>
          </a:prstGeom>
        </p:spPr>
        <p:txBody>
          <a:bodyPr vert="horz" wrap="square" lIns="0" tIns="8145" rIns="0" bIns="0" rtlCol="0" anchor="t">
            <a:spAutoFit/>
          </a:bodyPr>
          <a:lstStyle/>
          <a:p>
            <a:pPr marL="8145" algn="ctr">
              <a:spcBef>
                <a:spcPts val="64"/>
              </a:spcBef>
            </a:pPr>
            <a:r>
              <a:rPr lang="de-DE" spc="-3" dirty="0" err="1"/>
              <a:t>Macerazione</a:t>
            </a:r>
            <a:r>
              <a:rPr lang="de-DE" spc="-3" dirty="0"/>
              <a:t>: </a:t>
            </a:r>
            <a:r>
              <a:rPr spc="-3" dirty="0" err="1"/>
              <a:t>Turboestrazione</a:t>
            </a:r>
            <a:r>
              <a:rPr spc="-3" dirty="0"/>
              <a:t> </a:t>
            </a:r>
            <a:r>
              <a:rPr dirty="0"/>
              <a:t>- </a:t>
            </a:r>
            <a:r>
              <a:rPr sz="1283" dirty="0"/>
              <a:t>turboemulsore (o</a:t>
            </a:r>
            <a:r>
              <a:rPr sz="1283" spc="-67" dirty="0"/>
              <a:t> </a:t>
            </a:r>
            <a:r>
              <a:rPr sz="1283" dirty="0"/>
              <a:t>omogeneizzatore)</a:t>
            </a:r>
          </a:p>
        </p:txBody>
      </p:sp>
      <p:grpSp>
        <p:nvGrpSpPr>
          <p:cNvPr id="4" name="object 4"/>
          <p:cNvGrpSpPr/>
          <p:nvPr/>
        </p:nvGrpSpPr>
        <p:grpSpPr>
          <a:xfrm>
            <a:off x="7533662" y="2674608"/>
            <a:ext cx="3540585" cy="1902240"/>
            <a:chOff x="3073400" y="2197608"/>
            <a:chExt cx="5520690" cy="2966085"/>
          </a:xfrm>
        </p:grpSpPr>
        <p:sp>
          <p:nvSpPr>
            <p:cNvPr id="5" name="object 5"/>
            <p:cNvSpPr/>
            <p:nvPr/>
          </p:nvSpPr>
          <p:spPr>
            <a:xfrm>
              <a:off x="3132513" y="2256215"/>
              <a:ext cx="5403825" cy="2723341"/>
            </a:xfrm>
            <a:prstGeom prst="rect">
              <a:avLst/>
            </a:prstGeom>
            <a:blipFill>
              <a:blip r:embed="rId2" cstate="print"/>
              <a:stretch>
                <a:fillRect/>
              </a:stretch>
            </a:blipFill>
          </p:spPr>
          <p:txBody>
            <a:bodyPr wrap="square" lIns="0" tIns="0" rIns="0" bIns="0" rtlCol="0"/>
            <a:lstStyle/>
            <a:p>
              <a:endParaRPr sz="1154"/>
            </a:p>
          </p:txBody>
        </p:sp>
        <p:sp>
          <p:nvSpPr>
            <p:cNvPr id="6" name="object 6"/>
            <p:cNvSpPr/>
            <p:nvPr/>
          </p:nvSpPr>
          <p:spPr>
            <a:xfrm>
              <a:off x="3073400" y="2197608"/>
              <a:ext cx="5520690" cy="2966085"/>
            </a:xfrm>
            <a:custGeom>
              <a:avLst/>
              <a:gdLst/>
              <a:ahLst/>
              <a:cxnLst/>
              <a:rect l="l" t="t" r="r" b="b"/>
              <a:pathLst>
                <a:path w="5520690" h="2966085">
                  <a:moveTo>
                    <a:pt x="5497830" y="22860"/>
                  </a:moveTo>
                  <a:lnTo>
                    <a:pt x="5462270" y="22860"/>
                  </a:lnTo>
                  <a:lnTo>
                    <a:pt x="5462270" y="56388"/>
                  </a:lnTo>
                  <a:lnTo>
                    <a:pt x="5462270" y="2907792"/>
                  </a:lnTo>
                  <a:lnTo>
                    <a:pt x="57150" y="2907792"/>
                  </a:lnTo>
                  <a:lnTo>
                    <a:pt x="57150" y="56388"/>
                  </a:lnTo>
                  <a:lnTo>
                    <a:pt x="5462270" y="56388"/>
                  </a:lnTo>
                  <a:lnTo>
                    <a:pt x="5462270" y="22860"/>
                  </a:lnTo>
                  <a:lnTo>
                    <a:pt x="57150" y="22860"/>
                  </a:lnTo>
                  <a:lnTo>
                    <a:pt x="22860" y="22860"/>
                  </a:lnTo>
                  <a:lnTo>
                    <a:pt x="22860" y="2942844"/>
                  </a:lnTo>
                  <a:lnTo>
                    <a:pt x="5497830" y="2942844"/>
                  </a:lnTo>
                  <a:lnTo>
                    <a:pt x="5497830" y="22860"/>
                  </a:lnTo>
                  <a:close/>
                </a:path>
                <a:path w="5520690" h="2966085">
                  <a:moveTo>
                    <a:pt x="5520690" y="0"/>
                  </a:moveTo>
                  <a:lnTo>
                    <a:pt x="5507990" y="0"/>
                  </a:lnTo>
                  <a:lnTo>
                    <a:pt x="5507990" y="10668"/>
                  </a:lnTo>
                  <a:lnTo>
                    <a:pt x="5507990" y="2953512"/>
                  </a:lnTo>
                  <a:lnTo>
                    <a:pt x="11430" y="2953512"/>
                  </a:lnTo>
                  <a:lnTo>
                    <a:pt x="11430" y="10668"/>
                  </a:lnTo>
                  <a:lnTo>
                    <a:pt x="5507990" y="10668"/>
                  </a:lnTo>
                  <a:lnTo>
                    <a:pt x="5507990" y="0"/>
                  </a:lnTo>
                  <a:lnTo>
                    <a:pt x="11430" y="0"/>
                  </a:lnTo>
                  <a:lnTo>
                    <a:pt x="0" y="0"/>
                  </a:lnTo>
                  <a:lnTo>
                    <a:pt x="0" y="2965704"/>
                  </a:lnTo>
                  <a:lnTo>
                    <a:pt x="5520690" y="2965704"/>
                  </a:lnTo>
                  <a:lnTo>
                    <a:pt x="5520690" y="0"/>
                  </a:lnTo>
                  <a:close/>
                </a:path>
              </a:pathLst>
            </a:custGeom>
            <a:solidFill>
              <a:srgbClr val="000000"/>
            </a:solidFill>
          </p:spPr>
          <p:txBody>
            <a:bodyPr wrap="square" lIns="0" tIns="0" rIns="0" bIns="0" rtlCol="0"/>
            <a:lstStyle/>
            <a:p>
              <a:endParaRPr sz="1154"/>
            </a:p>
          </p:txBody>
        </p:sp>
      </p:grpSp>
      <p:sp>
        <p:nvSpPr>
          <p:cNvPr id="7" name="object 7"/>
          <p:cNvSpPr txBox="1"/>
          <p:nvPr/>
        </p:nvSpPr>
        <p:spPr>
          <a:xfrm>
            <a:off x="7074943" y="4795390"/>
            <a:ext cx="4971643" cy="1033509"/>
          </a:xfrm>
          <a:prstGeom prst="rect">
            <a:avLst/>
          </a:prstGeom>
        </p:spPr>
        <p:txBody>
          <a:bodyPr vert="horz" wrap="square" lIns="0" tIns="120544" rIns="0" bIns="0" rtlCol="0">
            <a:spAutoFit/>
          </a:bodyPr>
          <a:lstStyle/>
          <a:p>
            <a:pPr marL="128276" indent="-120539">
              <a:spcBef>
                <a:spcPts val="949"/>
              </a:spcBef>
              <a:buFont typeface="Wingdings"/>
              <a:buChar char=""/>
              <a:tabLst>
                <a:tab pos="128683" algn="l"/>
              </a:tabLst>
            </a:pPr>
            <a:r>
              <a:rPr sz="1475" spc="-3" dirty="0">
                <a:latin typeface="Arial"/>
                <a:cs typeface="Arial"/>
              </a:rPr>
              <a:t>Provoca </a:t>
            </a:r>
            <a:r>
              <a:rPr sz="1475" dirty="0">
                <a:latin typeface="Arial"/>
                <a:cs typeface="Arial"/>
              </a:rPr>
              <a:t>ulteriore </a:t>
            </a:r>
            <a:r>
              <a:rPr sz="1475" spc="-3" dirty="0">
                <a:latin typeface="Arial"/>
                <a:cs typeface="Arial"/>
              </a:rPr>
              <a:t>diminuzione </a:t>
            </a:r>
            <a:r>
              <a:rPr sz="1475" dirty="0">
                <a:latin typeface="Arial"/>
                <a:cs typeface="Arial"/>
              </a:rPr>
              <a:t>delle </a:t>
            </a:r>
            <a:r>
              <a:rPr sz="1475" spc="-3" dirty="0">
                <a:latin typeface="Arial"/>
                <a:cs typeface="Arial"/>
              </a:rPr>
              <a:t>dimensioni </a:t>
            </a:r>
            <a:r>
              <a:rPr sz="1475" dirty="0">
                <a:latin typeface="Arial"/>
                <a:cs typeface="Arial"/>
              </a:rPr>
              <a:t>della</a:t>
            </a:r>
            <a:r>
              <a:rPr sz="1475" spc="-99" dirty="0">
                <a:latin typeface="Arial"/>
                <a:cs typeface="Arial"/>
              </a:rPr>
              <a:t> </a:t>
            </a:r>
            <a:r>
              <a:rPr sz="1475" dirty="0">
                <a:latin typeface="Arial"/>
                <a:cs typeface="Arial"/>
              </a:rPr>
              <a:t>droga</a:t>
            </a:r>
          </a:p>
          <a:p>
            <a:pPr marL="127869" indent="-120132">
              <a:spcBef>
                <a:spcPts val="885"/>
              </a:spcBef>
              <a:buFont typeface="Wingdings"/>
              <a:buChar char=""/>
              <a:tabLst>
                <a:tab pos="128276" algn="l"/>
              </a:tabLst>
            </a:pPr>
            <a:r>
              <a:rPr sz="1475" dirty="0">
                <a:latin typeface="Arial"/>
                <a:cs typeface="Arial"/>
              </a:rPr>
              <a:t>Aumento della</a:t>
            </a:r>
            <a:r>
              <a:rPr sz="1475" spc="-55" dirty="0">
                <a:latin typeface="Arial"/>
                <a:cs typeface="Arial"/>
              </a:rPr>
              <a:t> </a:t>
            </a:r>
            <a:r>
              <a:rPr sz="1475" spc="-3" dirty="0">
                <a:latin typeface="Arial"/>
                <a:cs typeface="Arial"/>
              </a:rPr>
              <a:t>temperatura</a:t>
            </a:r>
            <a:endParaRPr sz="1475" dirty="0">
              <a:latin typeface="Arial"/>
              <a:cs typeface="Arial"/>
            </a:endParaRPr>
          </a:p>
          <a:p>
            <a:pPr marL="128276" indent="-120539">
              <a:spcBef>
                <a:spcPts val="885"/>
              </a:spcBef>
              <a:buFont typeface="Wingdings"/>
              <a:buChar char=""/>
              <a:tabLst>
                <a:tab pos="128683" algn="l"/>
              </a:tabLst>
            </a:pPr>
            <a:r>
              <a:rPr sz="1475" spc="-3" dirty="0">
                <a:latin typeface="Arial"/>
                <a:cs typeface="Arial"/>
              </a:rPr>
              <a:t>Difficoltà </a:t>
            </a:r>
            <a:r>
              <a:rPr sz="1475" dirty="0">
                <a:latin typeface="Arial"/>
                <a:cs typeface="Arial"/>
              </a:rPr>
              <a:t>di separare il residuo dalla</a:t>
            </a:r>
            <a:r>
              <a:rPr sz="1475" spc="-128" dirty="0">
                <a:latin typeface="Arial"/>
                <a:cs typeface="Arial"/>
              </a:rPr>
              <a:t> </a:t>
            </a:r>
            <a:r>
              <a:rPr sz="1475" dirty="0">
                <a:latin typeface="Arial"/>
                <a:cs typeface="Arial"/>
              </a:rPr>
              <a:t>soluzione</a:t>
            </a:r>
          </a:p>
        </p:txBody>
      </p:sp>
      <p:sp>
        <p:nvSpPr>
          <p:cNvPr id="8" name="object 18"/>
          <p:cNvSpPr txBox="1">
            <a:spLocks/>
          </p:cNvSpPr>
          <p:nvPr/>
        </p:nvSpPr>
        <p:spPr>
          <a:xfrm>
            <a:off x="6679" y="-4976"/>
            <a:ext cx="12192000" cy="320601"/>
          </a:xfrm>
          <a:prstGeom prst="rect">
            <a:avLst/>
          </a:prstGeom>
        </p:spPr>
        <p:txBody>
          <a:bodyPr vert="horz" wrap="square" lIns="0" tIns="12700" rIns="0" bIns="0" rtlCol="0" anchor="t">
            <a:sp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algn="ctr">
              <a:spcBef>
                <a:spcPts val="100"/>
              </a:spcBef>
            </a:pPr>
            <a:r>
              <a:rPr lang="de-DE" sz="2000" b="1" dirty="0" err="1"/>
              <a:t>Idromele</a:t>
            </a:r>
            <a:r>
              <a:rPr lang="de-DE" sz="2000" b="1" dirty="0"/>
              <a:t> </a:t>
            </a:r>
            <a:r>
              <a:rPr lang="de-DE" sz="2000" b="1" dirty="0" err="1"/>
              <a:t>Metheglin</a:t>
            </a:r>
            <a:r>
              <a:rPr lang="de-DE" sz="2000" b="1" dirty="0"/>
              <a:t>: </a:t>
            </a:r>
            <a:r>
              <a:rPr lang="it-IT" sz="2000" spc="-65" dirty="0"/>
              <a:t>Tecniche </a:t>
            </a:r>
            <a:r>
              <a:rPr lang="it-IT" sz="2000" dirty="0"/>
              <a:t>estrattive</a:t>
            </a:r>
          </a:p>
        </p:txBody>
      </p:sp>
      <p:sp>
        <p:nvSpPr>
          <p:cNvPr id="9" name="object 3"/>
          <p:cNvSpPr txBox="1"/>
          <p:nvPr/>
        </p:nvSpPr>
        <p:spPr>
          <a:xfrm>
            <a:off x="400699" y="2111749"/>
            <a:ext cx="5282370" cy="2347006"/>
          </a:xfrm>
          <a:prstGeom prst="rect">
            <a:avLst/>
          </a:prstGeom>
        </p:spPr>
        <p:txBody>
          <a:bodyPr vert="horz" wrap="square" lIns="0" tIns="8145" rIns="0" bIns="0" rtlCol="0">
            <a:spAutoFit/>
          </a:bodyPr>
          <a:lstStyle/>
          <a:p>
            <a:pPr marL="227639" marR="448355" indent="-219902">
              <a:spcBef>
                <a:spcPts val="64"/>
              </a:spcBef>
              <a:buChar char="•"/>
              <a:tabLst>
                <a:tab pos="227639" algn="l"/>
                <a:tab pos="228046" algn="l"/>
              </a:tabLst>
            </a:pPr>
            <a:r>
              <a:rPr sz="2052" spc="-3" dirty="0">
                <a:latin typeface="Arial"/>
                <a:cs typeface="Arial"/>
              </a:rPr>
              <a:t>Si tratta di una tecnica in </a:t>
            </a:r>
            <a:r>
              <a:rPr sz="2052" dirty="0">
                <a:latin typeface="Arial"/>
                <a:cs typeface="Arial"/>
              </a:rPr>
              <a:t>cui si </a:t>
            </a:r>
            <a:r>
              <a:rPr sz="2052" spc="-3" dirty="0">
                <a:latin typeface="Arial"/>
                <a:cs typeface="Arial"/>
              </a:rPr>
              <a:t>aumenta  l’efficienza del </a:t>
            </a:r>
            <a:r>
              <a:rPr sz="2052" dirty="0">
                <a:latin typeface="Arial"/>
                <a:cs typeface="Arial"/>
              </a:rPr>
              <a:t>processo </a:t>
            </a:r>
            <a:r>
              <a:rPr sz="2052" spc="-3" dirty="0">
                <a:latin typeface="Arial"/>
                <a:cs typeface="Arial"/>
              </a:rPr>
              <a:t>di</a:t>
            </a:r>
            <a:r>
              <a:rPr sz="2052" spc="-48" dirty="0">
                <a:latin typeface="Arial"/>
                <a:cs typeface="Arial"/>
              </a:rPr>
              <a:t> </a:t>
            </a:r>
            <a:r>
              <a:rPr sz="2052" spc="-3" dirty="0">
                <a:latin typeface="Arial"/>
                <a:cs typeface="Arial"/>
              </a:rPr>
              <a:t>estrazione</a:t>
            </a:r>
            <a:endParaRPr sz="2052" dirty="0">
              <a:latin typeface="Arial"/>
              <a:cs typeface="Arial"/>
            </a:endParaRPr>
          </a:p>
          <a:p>
            <a:pPr marL="227639" marR="3258" indent="-219902">
              <a:spcBef>
                <a:spcPts val="494"/>
              </a:spcBef>
              <a:buChar char="•"/>
              <a:tabLst>
                <a:tab pos="227639" algn="l"/>
                <a:tab pos="228046" algn="l"/>
              </a:tabLst>
            </a:pPr>
            <a:r>
              <a:rPr sz="2052" spc="-3" dirty="0">
                <a:latin typeface="Arial"/>
                <a:cs typeface="Arial"/>
              </a:rPr>
              <a:t>La droga ed il mestruo vengono mescolati  mediante agitatori elettrici ad alto numero di  giri</a:t>
            </a:r>
            <a:endParaRPr sz="2052" dirty="0">
              <a:latin typeface="Arial"/>
              <a:cs typeface="Arial"/>
            </a:endParaRPr>
          </a:p>
          <a:p>
            <a:pPr marL="227639" marR="59048" indent="-219902">
              <a:spcBef>
                <a:spcPts val="494"/>
              </a:spcBef>
              <a:buChar char="•"/>
              <a:tabLst>
                <a:tab pos="227639" algn="l"/>
                <a:tab pos="228046" algn="l"/>
              </a:tabLst>
            </a:pPr>
            <a:r>
              <a:rPr sz="2052" spc="-3" dirty="0">
                <a:latin typeface="Arial"/>
                <a:cs typeface="Arial"/>
              </a:rPr>
              <a:t>Consentono di ottenere soluzioni estrattive  </a:t>
            </a:r>
            <a:r>
              <a:rPr sz="2052" dirty="0">
                <a:latin typeface="Arial"/>
                <a:cs typeface="Arial"/>
              </a:rPr>
              <a:t>ricche </a:t>
            </a:r>
            <a:r>
              <a:rPr sz="2052" spc="-3" dirty="0">
                <a:latin typeface="Arial"/>
                <a:cs typeface="Arial"/>
              </a:rPr>
              <a:t>in principi attivi anche in pochi</a:t>
            </a:r>
            <a:r>
              <a:rPr sz="2052" spc="-55" dirty="0">
                <a:latin typeface="Arial"/>
                <a:cs typeface="Arial"/>
              </a:rPr>
              <a:t> </a:t>
            </a:r>
            <a:r>
              <a:rPr sz="2052" spc="-3" dirty="0">
                <a:latin typeface="Arial"/>
                <a:cs typeface="Arial"/>
              </a:rPr>
              <a:t>minuti</a:t>
            </a:r>
            <a:endParaRPr sz="2052" dirty="0">
              <a:latin typeface="Arial"/>
              <a:cs typeface="Arial"/>
            </a:endParaRPr>
          </a:p>
        </p:txBody>
      </p:sp>
      <p:sp>
        <p:nvSpPr>
          <p:cNvPr id="10" name="Segnaposto piè di pagina 9">
            <a:extLst>
              <a:ext uri="{FF2B5EF4-FFF2-40B4-BE49-F238E27FC236}">
                <a16:creationId xmlns:a16="http://schemas.microsoft.com/office/drawing/2014/main" id="{0EAC2DB4-0AFB-6A2C-64EA-0515C0786F31}"/>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19557770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 y="561846"/>
            <a:ext cx="12192000" cy="442511"/>
          </a:xfrm>
          <a:prstGeom prst="rect">
            <a:avLst/>
          </a:prstGeom>
        </p:spPr>
        <p:txBody>
          <a:bodyPr vert="horz" wrap="square" lIns="0" tIns="8145" rIns="0" bIns="0" rtlCol="0" anchor="t">
            <a:spAutoFit/>
          </a:bodyPr>
          <a:lstStyle/>
          <a:p>
            <a:pPr marL="8145" algn="ctr">
              <a:spcBef>
                <a:spcPts val="64"/>
              </a:spcBef>
            </a:pPr>
            <a:r>
              <a:rPr sz="2822" dirty="0"/>
              <a:t>Macerazione - </a:t>
            </a:r>
            <a:r>
              <a:rPr sz="2800" spc="-3" dirty="0"/>
              <a:t>altre</a:t>
            </a:r>
            <a:r>
              <a:rPr sz="2800" spc="-45" dirty="0"/>
              <a:t> </a:t>
            </a:r>
            <a:r>
              <a:rPr sz="2800" spc="-3" dirty="0"/>
              <a:t>varianti</a:t>
            </a:r>
            <a:endParaRPr sz="2800" dirty="0"/>
          </a:p>
        </p:txBody>
      </p:sp>
      <p:sp>
        <p:nvSpPr>
          <p:cNvPr id="3" name="object 3"/>
          <p:cNvSpPr txBox="1"/>
          <p:nvPr/>
        </p:nvSpPr>
        <p:spPr>
          <a:xfrm>
            <a:off x="3656196" y="2520553"/>
            <a:ext cx="4879605" cy="1992742"/>
          </a:xfrm>
          <a:prstGeom prst="rect">
            <a:avLst/>
          </a:prstGeom>
        </p:spPr>
        <p:txBody>
          <a:bodyPr vert="horz" wrap="square" lIns="0" tIns="8145" rIns="0" bIns="0" rtlCol="0">
            <a:spAutoFit/>
          </a:bodyPr>
          <a:lstStyle/>
          <a:p>
            <a:pPr marL="8145" marR="3258" algn="just">
              <a:spcBef>
                <a:spcPts val="64"/>
              </a:spcBef>
              <a:buFont typeface="Wingdings"/>
              <a:buChar char=""/>
              <a:tabLst>
                <a:tab pos="199948" algn="l"/>
              </a:tabLst>
            </a:pPr>
            <a:r>
              <a:rPr sz="2052" spc="-16" dirty="0">
                <a:latin typeface="Arial"/>
                <a:cs typeface="Arial"/>
              </a:rPr>
              <a:t>L’impiego </a:t>
            </a:r>
            <a:r>
              <a:rPr sz="2052" spc="-3" dirty="0">
                <a:latin typeface="Arial"/>
                <a:cs typeface="Arial"/>
              </a:rPr>
              <a:t>di ultrasuoni </a:t>
            </a:r>
            <a:r>
              <a:rPr sz="2052" dirty="0">
                <a:latin typeface="Arial"/>
                <a:cs typeface="Arial"/>
              </a:rPr>
              <a:t>si è </a:t>
            </a:r>
            <a:r>
              <a:rPr sz="2052" spc="-3" dirty="0">
                <a:latin typeface="Arial"/>
                <a:cs typeface="Arial"/>
              </a:rPr>
              <a:t>rivelato molto  </a:t>
            </a:r>
            <a:r>
              <a:rPr sz="2052" spc="-6" dirty="0">
                <a:latin typeface="Arial"/>
                <a:cs typeface="Arial"/>
              </a:rPr>
              <a:t>efficace </a:t>
            </a:r>
            <a:r>
              <a:rPr sz="2052" spc="-3" dirty="0">
                <a:latin typeface="Arial"/>
                <a:cs typeface="Arial"/>
              </a:rPr>
              <a:t>nel favorire l’estrazione di principi  attivi da droghe</a:t>
            </a:r>
            <a:r>
              <a:rPr sz="2052" spc="-22" dirty="0">
                <a:latin typeface="Arial"/>
                <a:cs typeface="Arial"/>
              </a:rPr>
              <a:t> </a:t>
            </a:r>
            <a:r>
              <a:rPr sz="2052" spc="-3" dirty="0">
                <a:latin typeface="Arial"/>
                <a:cs typeface="Arial"/>
              </a:rPr>
              <a:t>vegetali</a:t>
            </a:r>
            <a:endParaRPr sz="2052" dirty="0">
              <a:latin typeface="Arial"/>
              <a:cs typeface="Arial"/>
            </a:endParaRPr>
          </a:p>
          <a:p>
            <a:pPr marL="8145" marR="36650">
              <a:spcBef>
                <a:spcPts val="741"/>
              </a:spcBef>
              <a:buFont typeface="Wingdings"/>
              <a:buChar char=""/>
              <a:tabLst>
                <a:tab pos="199948" algn="l"/>
              </a:tabLst>
            </a:pPr>
            <a:r>
              <a:rPr sz="2052" spc="-3" dirty="0">
                <a:latin typeface="Arial"/>
                <a:cs typeface="Arial"/>
              </a:rPr>
              <a:t>uno </a:t>
            </a:r>
            <a:r>
              <a:rPr sz="2052" dirty="0">
                <a:latin typeface="Arial"/>
                <a:cs typeface="Arial"/>
              </a:rPr>
              <a:t>o </a:t>
            </a:r>
            <a:r>
              <a:rPr sz="2052" spc="-3" dirty="0">
                <a:latin typeface="Arial"/>
                <a:cs typeface="Arial"/>
              </a:rPr>
              <a:t>più passaggi in molino colloidale  </a:t>
            </a:r>
            <a:r>
              <a:rPr sz="2052" spc="-6" dirty="0">
                <a:latin typeface="Arial"/>
                <a:cs typeface="Arial"/>
              </a:rPr>
              <a:t>dopo </a:t>
            </a:r>
            <a:r>
              <a:rPr sz="2052" spc="-3" dirty="0">
                <a:latin typeface="Arial"/>
                <a:cs typeface="Arial"/>
              </a:rPr>
              <a:t>la macerazione consente rendimenti  più</a:t>
            </a:r>
            <a:r>
              <a:rPr sz="2052" spc="-10" dirty="0">
                <a:latin typeface="Arial"/>
                <a:cs typeface="Arial"/>
              </a:rPr>
              <a:t> </a:t>
            </a:r>
            <a:r>
              <a:rPr sz="2052" spc="-3" dirty="0">
                <a:latin typeface="Arial"/>
                <a:cs typeface="Arial"/>
              </a:rPr>
              <a:t>alti</a:t>
            </a:r>
            <a:endParaRPr sz="2052" dirty="0">
              <a:latin typeface="Arial"/>
              <a:cs typeface="Arial"/>
            </a:endParaRPr>
          </a:p>
        </p:txBody>
      </p:sp>
      <p:sp>
        <p:nvSpPr>
          <p:cNvPr id="4" name="object 18"/>
          <p:cNvSpPr txBox="1">
            <a:spLocks/>
          </p:cNvSpPr>
          <p:nvPr/>
        </p:nvSpPr>
        <p:spPr>
          <a:xfrm>
            <a:off x="6679" y="-4976"/>
            <a:ext cx="12192000" cy="566822"/>
          </a:xfrm>
          <a:prstGeom prst="rect">
            <a:avLst/>
          </a:prstGeom>
        </p:spPr>
        <p:txBody>
          <a:bodyPr vert="horz" wrap="square" lIns="0" tIns="12700" rIns="0" bIns="0" rtlCol="0" anchor="t">
            <a:sp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12700" algn="ctr">
              <a:spcBef>
                <a:spcPts val="100"/>
              </a:spcBef>
            </a:pPr>
            <a:r>
              <a:rPr lang="de-DE" b="1" dirty="0" err="1"/>
              <a:t>Idromele</a:t>
            </a:r>
            <a:r>
              <a:rPr lang="de-DE" b="1" dirty="0"/>
              <a:t> </a:t>
            </a:r>
            <a:r>
              <a:rPr lang="de-DE" b="1" dirty="0" err="1"/>
              <a:t>Metheglin</a:t>
            </a:r>
            <a:r>
              <a:rPr lang="de-DE" b="1" dirty="0"/>
              <a:t>: </a:t>
            </a:r>
            <a:r>
              <a:rPr lang="it-IT" spc="-65" dirty="0"/>
              <a:t>Tecniche </a:t>
            </a:r>
            <a:r>
              <a:rPr lang="it-IT" dirty="0"/>
              <a:t>estrattive</a:t>
            </a:r>
          </a:p>
        </p:txBody>
      </p:sp>
      <p:pic>
        <p:nvPicPr>
          <p:cNvPr id="1026" name="Picture 2" descr="Mulino colloidale di Sesamo Mulino Colloidale Burro Di Arachidi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8222" y="3516924"/>
            <a:ext cx="2880000" cy="288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agno ad ultrasuoni Digitale ARGOLab DU-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807" y="2171700"/>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5" name="Segnaposto piè di pagina 4">
            <a:extLst>
              <a:ext uri="{FF2B5EF4-FFF2-40B4-BE49-F238E27FC236}">
                <a16:creationId xmlns:a16="http://schemas.microsoft.com/office/drawing/2014/main" id="{DC0876A1-4A7E-8C8D-B8A6-882E90AE46CC}"/>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26571193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Normativa e </a:t>
            </a:r>
            <a:r>
              <a:rPr lang="it-IT" dirty="0" err="1"/>
              <a:t>haccp</a:t>
            </a:r>
            <a:r>
              <a:rPr lang="it-IT" dirty="0"/>
              <a:t> vedi ultime slide</a:t>
            </a:r>
          </a:p>
        </p:txBody>
      </p:sp>
      <p:sp>
        <p:nvSpPr>
          <p:cNvPr id="3" name="Segnaposto contenuto 2"/>
          <p:cNvSpPr>
            <a:spLocks noGrp="1"/>
          </p:cNvSpPr>
          <p:nvPr>
            <p:ph idx="1"/>
          </p:nvPr>
        </p:nvSpPr>
        <p:spPr/>
        <p:txBody>
          <a:bodyPr/>
          <a:lstStyle/>
          <a:p>
            <a:endParaRPr lang="it-IT"/>
          </a:p>
        </p:txBody>
      </p:sp>
      <p:sp>
        <p:nvSpPr>
          <p:cNvPr id="4" name="Segnaposto piè di pagina 3">
            <a:extLst>
              <a:ext uri="{FF2B5EF4-FFF2-40B4-BE49-F238E27FC236}">
                <a16:creationId xmlns:a16="http://schemas.microsoft.com/office/drawing/2014/main" id="{C94B6AC0-A9C9-04E3-0CD3-A4912938DC1C}"/>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18832181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magine 11"/>
          <p:cNvPicPr>
            <a:picLocks noChangeAspect="1"/>
          </p:cNvPicPr>
          <p:nvPr/>
        </p:nvPicPr>
        <p:blipFill rotWithShape="1">
          <a:blip r:embed="rId3"/>
          <a:srcRect t="10858" r="1390" b="13536"/>
          <a:stretch/>
        </p:blipFill>
        <p:spPr>
          <a:xfrm>
            <a:off x="7969911" y="598409"/>
            <a:ext cx="3479429" cy="2556000"/>
          </a:xfrm>
          <a:prstGeom prst="rect">
            <a:avLst/>
          </a:prstGeom>
          <a:solidFill>
            <a:schemeClr val="bg1"/>
          </a:solidFill>
        </p:spPr>
      </p:pic>
      <p:sp>
        <p:nvSpPr>
          <p:cNvPr id="4" name="Rettangolo 3"/>
          <p:cNvSpPr/>
          <p:nvPr/>
        </p:nvSpPr>
        <p:spPr>
          <a:xfrm>
            <a:off x="0" y="0"/>
            <a:ext cx="12192000" cy="6858000"/>
          </a:xfrm>
          <a:prstGeom prst="rect">
            <a:avLst/>
          </a:prstGeom>
          <a:blipFill dpi="0" rotWithShape="1">
            <a:blip r:embed="rId4">
              <a:alphaModFix amt="6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Picture 11" descr="sigill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p:spPr>
      </p:pic>
      <p:pic>
        <p:nvPicPr>
          <p:cNvPr id="6" name="Immagine 1"/>
          <p:cNvPicPr>
            <a:picLocks noChangeAspect="1"/>
          </p:cNvPicPr>
          <p:nvPr/>
        </p:nvPicPr>
        <p:blipFill>
          <a:blip r:embed="rId6" cstate="print">
            <a:extLst>
              <a:ext uri="{BEBA8EAE-BF5A-486C-A8C5-ECC9F3942E4B}">
                <a14:imgProps xmlns:a14="http://schemas.microsoft.com/office/drawing/2010/main">
                  <a14:imgLayer r:embed="rId7">
                    <a14:imgEffect>
                      <a14:backgroundRemoval t="8280" b="100000" l="1370" r="86644">
                        <a14:foregroundMark x1="57534" y1="55732" x2="57534" y2="55732"/>
                        <a14:foregroundMark x1="48288" y1="30892" x2="48288" y2="30892"/>
                        <a14:foregroundMark x1="36644" y1="43949" x2="36644" y2="43949"/>
                        <a14:foregroundMark x1="11644" y1="82803" x2="11644" y2="82803"/>
                        <a14:foregroundMark x1="13356" y1="67197" x2="13356" y2="67197"/>
                        <a14:foregroundMark x1="15753" y1="68790" x2="15753" y2="68790"/>
                        <a14:foregroundMark x1="21233" y1="69745" x2="21233" y2="69745"/>
                        <a14:foregroundMark x1="25000" y1="70382" x2="25000" y2="70382"/>
                        <a14:foregroundMark x1="34932" y1="69745" x2="34932" y2="69745"/>
                        <a14:foregroundMark x1="42123" y1="69427" x2="42123" y2="69427"/>
                        <a14:foregroundMark x1="54795" y1="70382" x2="54795" y2="70382"/>
                        <a14:foregroundMark x1="72260" y1="70382" x2="72260" y2="70382"/>
                        <a14:foregroundMark x1="43836" y1="20382" x2="43836" y2="20382"/>
                        <a14:foregroundMark x1="51370" y1="15924" x2="51370" y2="15924"/>
                        <a14:foregroundMark x1="51370" y1="12739" x2="51370" y2="12739"/>
                        <a14:foregroundMark x1="74315" y1="70064" x2="74315" y2="70064"/>
                        <a14:foregroundMark x1="38699" y1="73248" x2="38699" y2="73248"/>
                        <a14:foregroundMark x1="37671" y1="28025" x2="37671" y2="28025"/>
                        <a14:backgroundMark x1="8904" y1="82803" x2="8904" y2="82803"/>
                        <a14:backgroundMark x1="46575" y1="82803" x2="46575" y2="82803"/>
                        <a14:backgroundMark x1="77740" y1="82803" x2="77740" y2="82803"/>
                        <a14:backgroundMark x1="71575" y1="71975" x2="71575" y2="71975"/>
                        <a14:backgroundMark x1="29452" y1="69427" x2="29452" y2="69427"/>
                        <a14:backgroundMark x1="19863" y1="69745" x2="19863" y2="69745"/>
                      </a14:backgroundRemoval>
                    </a14:imgEffect>
                  </a14:imgLayer>
                </a14:imgProps>
              </a:ex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p:spPr>
      </p:pic>
      <p:sp>
        <p:nvSpPr>
          <p:cNvPr id="7" name="CasellaDiTesto 6"/>
          <p:cNvSpPr txBox="1"/>
          <p:nvPr/>
        </p:nvSpPr>
        <p:spPr>
          <a:xfrm>
            <a:off x="2276125" y="256050"/>
            <a:ext cx="8043532" cy="1292662"/>
          </a:xfrm>
          <a:prstGeom prst="rect">
            <a:avLst/>
          </a:prstGeom>
          <a:solidFill>
            <a:schemeClr val="bg1">
              <a:alpha val="50000"/>
            </a:schemeClr>
          </a:solidFill>
        </p:spPr>
        <p:txBody>
          <a:bodyPr wrap="square" rtlCol="0">
            <a:spAutoFit/>
          </a:bodyPr>
          <a:lstStyle/>
          <a:p>
            <a:pPr algn="ctr"/>
            <a:r>
              <a:rPr lang="it-IT" sz="2400" b="1" dirty="0">
                <a:latin typeface="Times New Roman" panose="02020603050405020304" pitchFamily="18" charset="0"/>
                <a:cs typeface="Times New Roman" panose="02020603050405020304" pitchFamily="18" charset="0"/>
              </a:rPr>
              <a:t>UNIVERSITÀ DEGLI STUDI DI NAPOLI FEDERICO II</a:t>
            </a:r>
          </a:p>
          <a:p>
            <a:pPr algn="ctr"/>
            <a:r>
              <a:rPr lang="it-IT" sz="2000" b="1" dirty="0">
                <a:latin typeface="Times New Roman" panose="02020603050405020304" pitchFamily="18" charset="0"/>
                <a:cs typeface="Times New Roman" panose="02020603050405020304" pitchFamily="18" charset="0"/>
              </a:rPr>
              <a:t>DEPARTMENT OF AGRICULTURAL SCIENCES</a:t>
            </a:r>
          </a:p>
          <a:p>
            <a:pPr algn="ctr"/>
            <a:r>
              <a:rPr lang="it-IT" b="1" dirty="0" err="1">
                <a:latin typeface="Times New Roman" panose="02020603050405020304" pitchFamily="18" charset="0"/>
                <a:cs typeface="Times New Roman" panose="02020603050405020304" pitchFamily="18" charset="0"/>
              </a:rPr>
              <a:t>Food</a:t>
            </a:r>
            <a:r>
              <a:rPr lang="it-IT" b="1" dirty="0">
                <a:latin typeface="Times New Roman" panose="02020603050405020304" pitchFamily="18" charset="0"/>
                <a:cs typeface="Times New Roman" panose="02020603050405020304" pitchFamily="18" charset="0"/>
              </a:rPr>
              <a:t> Science and Technologies </a:t>
            </a:r>
            <a:r>
              <a:rPr lang="it-IT" b="1" dirty="0" err="1">
                <a:latin typeface="Times New Roman" panose="02020603050405020304" pitchFamily="18" charset="0"/>
                <a:cs typeface="Times New Roman" panose="02020603050405020304" pitchFamily="18" charset="0"/>
              </a:rPr>
              <a:t>Section</a:t>
            </a:r>
            <a:endParaRPr lang="it-IT" b="1" dirty="0">
              <a:latin typeface="Times New Roman" panose="02020603050405020304" pitchFamily="18" charset="0"/>
              <a:cs typeface="Times New Roman" panose="02020603050405020304" pitchFamily="18" charset="0"/>
            </a:endParaRPr>
          </a:p>
          <a:p>
            <a:endParaRPr lang="it-IT" sz="1400" dirty="0"/>
          </a:p>
        </p:txBody>
      </p:sp>
      <p:sp>
        <p:nvSpPr>
          <p:cNvPr id="8" name="CasellaDiTesto 7"/>
          <p:cNvSpPr txBox="1"/>
          <p:nvPr/>
        </p:nvSpPr>
        <p:spPr>
          <a:xfrm>
            <a:off x="2243426" y="2290133"/>
            <a:ext cx="8108930" cy="615553"/>
          </a:xfrm>
          <a:prstGeom prst="rect">
            <a:avLst/>
          </a:prstGeom>
          <a:solidFill>
            <a:schemeClr val="bg1">
              <a:alpha val="50000"/>
            </a:schemeClr>
          </a:solidFill>
        </p:spPr>
        <p:txBody>
          <a:bodyPr wrap="square" rtlCol="0">
            <a:spAutoFit/>
          </a:bodyPr>
          <a:lstStyle/>
          <a:p>
            <a:pPr algn="ctr"/>
            <a:r>
              <a:rPr lang="it-IT" sz="2000" b="1" dirty="0">
                <a:latin typeface="Times New Roman" panose="02020603050405020304" pitchFamily="18" charset="0"/>
                <a:cs typeface="Times New Roman" panose="02020603050405020304" pitchFamily="18" charset="0"/>
              </a:rPr>
              <a:t>MASTER’S DEGREE IN FOOD SCIENCE AND TECHNOLOGIES</a:t>
            </a:r>
          </a:p>
          <a:p>
            <a:endParaRPr lang="it-IT" sz="1400" dirty="0"/>
          </a:p>
        </p:txBody>
      </p:sp>
      <p:sp>
        <p:nvSpPr>
          <p:cNvPr id="9" name="CasellaDiTesto 8"/>
          <p:cNvSpPr txBox="1"/>
          <p:nvPr/>
        </p:nvSpPr>
        <p:spPr>
          <a:xfrm>
            <a:off x="727357" y="5099817"/>
            <a:ext cx="2443939" cy="646331"/>
          </a:xfrm>
          <a:prstGeom prst="rect">
            <a:avLst/>
          </a:prstGeom>
          <a:solidFill>
            <a:schemeClr val="bg1">
              <a:alpha val="50000"/>
            </a:schemeClr>
          </a:solidFill>
        </p:spPr>
        <p:txBody>
          <a:bodyPr wrap="none" rtlCol="0">
            <a:spAutoFit/>
          </a:bodyPr>
          <a:lstStyle/>
          <a:p>
            <a:r>
              <a:rPr lang="it-IT" b="1" dirty="0">
                <a:latin typeface="Times New Roman" panose="02020603050405020304" pitchFamily="18" charset="0"/>
                <a:cs typeface="Times New Roman" panose="02020603050405020304" pitchFamily="18" charset="0"/>
              </a:rPr>
              <a:t>Supervisor:</a:t>
            </a:r>
          </a:p>
          <a:p>
            <a:r>
              <a:rPr lang="it-IT" b="1" dirty="0">
                <a:latin typeface="Times New Roman" panose="02020603050405020304" pitchFamily="18" charset="0"/>
                <a:cs typeface="Times New Roman" panose="02020603050405020304" pitchFamily="18" charset="0"/>
              </a:rPr>
              <a:t>Prof. Raffaele Romano</a:t>
            </a:r>
          </a:p>
        </p:txBody>
      </p:sp>
      <p:sp>
        <p:nvSpPr>
          <p:cNvPr id="10" name="CasellaDiTesto 9"/>
          <p:cNvSpPr txBox="1"/>
          <p:nvPr/>
        </p:nvSpPr>
        <p:spPr>
          <a:xfrm>
            <a:off x="9003323" y="5099817"/>
            <a:ext cx="2713895" cy="923330"/>
          </a:xfrm>
          <a:prstGeom prst="rect">
            <a:avLst/>
          </a:prstGeom>
          <a:solidFill>
            <a:schemeClr val="bg1">
              <a:alpha val="50000"/>
            </a:schemeClr>
          </a:solidFill>
        </p:spPr>
        <p:txBody>
          <a:bodyPr wrap="square" rtlCol="0">
            <a:spAutoFit/>
          </a:bodyPr>
          <a:lstStyle/>
          <a:p>
            <a:r>
              <a:rPr lang="it-IT" b="1" dirty="0">
                <a:latin typeface="Times New Roman" panose="02020603050405020304" pitchFamily="18" charset="0"/>
                <a:cs typeface="Times New Roman" panose="02020603050405020304" pitchFamily="18" charset="0"/>
              </a:rPr>
              <a:t>Candidate:</a:t>
            </a:r>
          </a:p>
          <a:p>
            <a:r>
              <a:rPr lang="it-IT" b="1" dirty="0">
                <a:latin typeface="Times New Roman" panose="02020603050405020304" pitchFamily="18" charset="0"/>
                <a:cs typeface="Times New Roman" panose="02020603050405020304" pitchFamily="18" charset="0"/>
              </a:rPr>
              <a:t>Dott. Rosario Angelo Sica</a:t>
            </a:r>
          </a:p>
          <a:p>
            <a:r>
              <a:rPr lang="it-IT" b="1" dirty="0">
                <a:latin typeface="Times New Roman" panose="02020603050405020304" pitchFamily="18" charset="0"/>
                <a:cs typeface="Times New Roman" panose="02020603050405020304" pitchFamily="18" charset="0"/>
              </a:rPr>
              <a:t>N06/631</a:t>
            </a:r>
          </a:p>
        </p:txBody>
      </p:sp>
      <p:sp>
        <p:nvSpPr>
          <p:cNvPr id="11" name="Rettangolo 10"/>
          <p:cNvSpPr/>
          <p:nvPr/>
        </p:nvSpPr>
        <p:spPr>
          <a:xfrm>
            <a:off x="1001676" y="3432763"/>
            <a:ext cx="10757149" cy="954107"/>
          </a:xfrm>
          <a:prstGeom prst="rect">
            <a:avLst/>
          </a:prstGeom>
          <a:solidFill>
            <a:schemeClr val="bg1">
              <a:alpha val="50000"/>
            </a:schemeClr>
          </a:solidFill>
        </p:spPr>
        <p:txBody>
          <a:bodyPr wrap="square">
            <a:spAutoFit/>
          </a:bodyPr>
          <a:lstStyle/>
          <a:p>
            <a:pPr algn="ctr"/>
            <a:r>
              <a:rPr lang="en-US" sz="2800" b="1" dirty="0">
                <a:latin typeface="Times New Roman" panose="02020603050405020304" pitchFamily="18" charset="0"/>
                <a:cs typeface="Times New Roman" panose="02020603050405020304" pitchFamily="18" charset="0"/>
              </a:rPr>
              <a:t>Production process and characterization of mead fermented with inflorescences and leaves of </a:t>
            </a:r>
            <a:r>
              <a:rPr lang="en-US" sz="2800" b="1" i="1" dirty="0">
                <a:latin typeface="Times New Roman" panose="02020603050405020304" pitchFamily="18" charset="0"/>
                <a:cs typeface="Times New Roman" panose="02020603050405020304" pitchFamily="18" charset="0"/>
              </a:rPr>
              <a:t>Cannabis sativa </a:t>
            </a:r>
            <a:r>
              <a:rPr lang="en-US" sz="2800" b="1" dirty="0">
                <a:latin typeface="Times New Roman" panose="02020603050405020304" pitchFamily="18" charset="0"/>
                <a:cs typeface="Times New Roman" panose="02020603050405020304" pitchFamily="18" charset="0"/>
              </a:rPr>
              <a:t>L</a:t>
            </a:r>
            <a:r>
              <a:rPr lang="en-US" sz="2800" dirty="0"/>
              <a:t>.</a:t>
            </a:r>
          </a:p>
        </p:txBody>
      </p:sp>
      <p:sp>
        <p:nvSpPr>
          <p:cNvPr id="2" name="CasellaDiTesto 1"/>
          <p:cNvSpPr txBox="1"/>
          <p:nvPr/>
        </p:nvSpPr>
        <p:spPr>
          <a:xfrm>
            <a:off x="4741118" y="6221852"/>
            <a:ext cx="3113545" cy="400110"/>
          </a:xfrm>
          <a:prstGeom prst="rect">
            <a:avLst/>
          </a:prstGeom>
          <a:solidFill>
            <a:schemeClr val="bg1">
              <a:alpha val="50000"/>
            </a:schemeClr>
          </a:solidFill>
        </p:spPr>
        <p:txBody>
          <a:bodyPr wrap="none" rtlCol="0">
            <a:spAutoFit/>
          </a:bodyPr>
          <a:lstStyle/>
          <a:p>
            <a:r>
              <a:rPr lang="de-DE" sz="2000" b="1" dirty="0">
                <a:latin typeface="Times New Roman" panose="02020603050405020304" pitchFamily="18" charset="0"/>
                <a:cs typeface="Times New Roman" panose="02020603050405020304" pitchFamily="18" charset="0"/>
              </a:rPr>
              <a:t>Academic </a:t>
            </a:r>
            <a:r>
              <a:rPr lang="de-DE" sz="2000" b="1" dirty="0" err="1">
                <a:latin typeface="Times New Roman" panose="02020603050405020304" pitchFamily="18" charset="0"/>
                <a:cs typeface="Times New Roman" panose="02020603050405020304" pitchFamily="18" charset="0"/>
              </a:rPr>
              <a:t>year</a:t>
            </a:r>
            <a:r>
              <a:rPr lang="de-DE" sz="2000" b="1" dirty="0">
                <a:latin typeface="Times New Roman" panose="02020603050405020304" pitchFamily="18" charset="0"/>
                <a:cs typeface="Times New Roman" panose="02020603050405020304" pitchFamily="18" charset="0"/>
              </a:rPr>
              <a:t> 2018 - 2019</a:t>
            </a:r>
            <a:endParaRPr lang="it-IT"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62849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11" descr="sigillo">
            <a:extLst>
              <a:ext uri="{FF2B5EF4-FFF2-40B4-BE49-F238E27FC236}">
                <a16:creationId xmlns:a16="http://schemas.microsoft.com/office/drawing/2014/main" id="{45E81CD0-43EF-4244-B2D6-588521028E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1">
            <a:extLst>
              <a:ext uri="{FF2B5EF4-FFF2-40B4-BE49-F238E27FC236}">
                <a16:creationId xmlns:a16="http://schemas.microsoft.com/office/drawing/2014/main" id="{585EC55F-297B-4C33-B187-BDADB0284CF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5">
            <a:extLst>
              <a:ext uri="{FF2B5EF4-FFF2-40B4-BE49-F238E27FC236}">
                <a16:creationId xmlns:a16="http://schemas.microsoft.com/office/drawing/2014/main" id="{816D0E79-8A90-41D5-828F-AF804900F491}"/>
              </a:ext>
            </a:extLst>
          </p:cNvPr>
          <p:cNvSpPr txBox="1"/>
          <p:nvPr/>
        </p:nvSpPr>
        <p:spPr>
          <a:xfrm>
            <a:off x="5456568" y="-3803"/>
            <a:ext cx="1390124" cy="646331"/>
          </a:xfrm>
          <a:prstGeom prst="rect">
            <a:avLst/>
          </a:prstGeom>
          <a:noFill/>
        </p:spPr>
        <p:txBody>
          <a:bodyPr wrap="none" rtlCol="0">
            <a:spAutoFit/>
          </a:bodyPr>
          <a:lstStyle/>
          <a:p>
            <a:r>
              <a:rPr lang="it-IT" sz="3600" b="1" dirty="0">
                <a:solidFill>
                  <a:schemeClr val="accent1">
                    <a:lumMod val="75000"/>
                  </a:schemeClr>
                </a:solidFill>
                <a:latin typeface="Times New Roman" panose="02020603050405020304" pitchFamily="18" charset="0"/>
                <a:cs typeface="Times New Roman" panose="02020603050405020304" pitchFamily="18" charset="0"/>
              </a:rPr>
              <a:t>AIMS</a:t>
            </a:r>
          </a:p>
        </p:txBody>
      </p:sp>
      <p:sp>
        <p:nvSpPr>
          <p:cNvPr id="7" name="CasellaDiTesto 6">
            <a:extLst>
              <a:ext uri="{FF2B5EF4-FFF2-40B4-BE49-F238E27FC236}">
                <a16:creationId xmlns:a16="http://schemas.microsoft.com/office/drawing/2014/main" id="{1892EA69-F4CB-4764-9F49-DE863FF0AE57}"/>
              </a:ext>
            </a:extLst>
          </p:cNvPr>
          <p:cNvSpPr txBox="1"/>
          <p:nvPr/>
        </p:nvSpPr>
        <p:spPr>
          <a:xfrm>
            <a:off x="650827" y="1668791"/>
            <a:ext cx="11304104" cy="830997"/>
          </a:xfrm>
          <a:prstGeom prst="rect">
            <a:avLst/>
          </a:prstGeom>
          <a:noFill/>
        </p:spPr>
        <p:txBody>
          <a:bodyPr wrap="square" rtlCol="0">
            <a:spAutoFit/>
          </a:bodyPr>
          <a:lstStyle/>
          <a:p>
            <a:pPr marL="285750" indent="-285750">
              <a:buFont typeface="Arial" panose="020B0604020202020204" pitchFamily="34" charset="0"/>
              <a:buChar char="•"/>
            </a:pPr>
            <a:r>
              <a:rPr lang="it-IT" sz="2400" b="1" dirty="0" err="1">
                <a:latin typeface="Times New Roman" panose="02020603050405020304" pitchFamily="18" charset="0"/>
                <a:cs typeface="Times New Roman" panose="02020603050405020304" pitchFamily="18" charset="0"/>
              </a:rPr>
              <a:t>Optimization</a:t>
            </a:r>
            <a:r>
              <a:rPr lang="it-IT" sz="2400" b="1" dirty="0">
                <a:latin typeface="Times New Roman" panose="02020603050405020304" pitchFamily="18" charset="0"/>
                <a:cs typeface="Times New Roman" panose="02020603050405020304" pitchFamily="18" charset="0"/>
              </a:rPr>
              <a:t> of </a:t>
            </a:r>
            <a:r>
              <a:rPr lang="it-IT" sz="2400" b="1" dirty="0" err="1">
                <a:latin typeface="Times New Roman" panose="02020603050405020304" pitchFamily="18" charset="0"/>
                <a:cs typeface="Times New Roman" panose="02020603050405020304" pitchFamily="18" charset="0"/>
              </a:rPr>
              <a:t>mead</a:t>
            </a:r>
            <a:r>
              <a:rPr lang="it-IT" sz="2400" b="1" dirty="0">
                <a:latin typeface="Times New Roman" panose="02020603050405020304" pitchFamily="18" charset="0"/>
                <a:cs typeface="Times New Roman" panose="02020603050405020304" pitchFamily="18" charset="0"/>
              </a:rPr>
              <a:t> production </a:t>
            </a:r>
            <a:r>
              <a:rPr lang="it-IT" sz="2400" dirty="0" err="1">
                <a:latin typeface="Times New Roman" panose="02020603050405020304" pitchFamily="18" charset="0"/>
                <a:cs typeface="Times New Roman" panose="02020603050405020304" pitchFamily="18" charset="0"/>
              </a:rPr>
              <a:t>process</a:t>
            </a:r>
            <a:r>
              <a:rPr lang="it-IT" sz="2400" dirty="0">
                <a:latin typeface="Times New Roman" panose="02020603050405020304" pitchFamily="18" charset="0"/>
                <a:cs typeface="Times New Roman" panose="02020603050405020304" pitchFamily="18" charset="0"/>
              </a:rPr>
              <a:t> </a:t>
            </a:r>
            <a:r>
              <a:rPr lang="it-IT" sz="2400">
                <a:latin typeface="Times New Roman" panose="02020603050405020304" pitchFamily="18" charset="0"/>
                <a:cs typeface="Times New Roman" panose="02020603050405020304" pitchFamily="18" charset="0"/>
              </a:rPr>
              <a:t>with inflorescences, </a:t>
            </a:r>
            <a:r>
              <a:rPr lang="it-IT" sz="2400" dirty="0" err="1">
                <a:latin typeface="Times New Roman" panose="02020603050405020304" pitchFamily="18" charset="0"/>
                <a:cs typeface="Times New Roman" panose="02020603050405020304" pitchFamily="18" charset="0"/>
              </a:rPr>
              <a:t>leaves</a:t>
            </a:r>
            <a:r>
              <a:rPr lang="it-IT" sz="2400" dirty="0">
                <a:latin typeface="Times New Roman" panose="02020603050405020304" pitchFamily="18" charset="0"/>
                <a:cs typeface="Times New Roman" panose="02020603050405020304" pitchFamily="18" charset="0"/>
              </a:rPr>
              <a:t> and </a:t>
            </a:r>
            <a:r>
              <a:rPr lang="it-IT" sz="2400" dirty="0" err="1">
                <a:latin typeface="Times New Roman" panose="02020603050405020304" pitchFamily="18" charset="0"/>
                <a:cs typeface="Times New Roman" panose="02020603050405020304" pitchFamily="18" charset="0"/>
              </a:rPr>
              <a:t>drums</a:t>
            </a:r>
            <a:r>
              <a:rPr lang="it-IT" sz="2400" dirty="0">
                <a:latin typeface="Times New Roman" panose="02020603050405020304" pitchFamily="18" charset="0"/>
                <a:cs typeface="Times New Roman" panose="02020603050405020304" pitchFamily="18" charset="0"/>
              </a:rPr>
              <a:t> of </a:t>
            </a:r>
            <a:r>
              <a:rPr lang="it-IT" sz="2400" i="1" dirty="0">
                <a:latin typeface="Times New Roman" panose="02020603050405020304" pitchFamily="18" charset="0"/>
                <a:cs typeface="Times New Roman" panose="02020603050405020304" pitchFamily="18" charset="0"/>
              </a:rPr>
              <a:t>Cannabis sativa </a:t>
            </a:r>
            <a:r>
              <a:rPr lang="it-IT" sz="2400" dirty="0">
                <a:latin typeface="Times New Roman" panose="02020603050405020304" pitchFamily="18" charset="0"/>
                <a:cs typeface="Times New Roman" panose="02020603050405020304" pitchFamily="18" charset="0"/>
              </a:rPr>
              <a:t>L. </a:t>
            </a:r>
          </a:p>
        </p:txBody>
      </p:sp>
      <p:grpSp>
        <p:nvGrpSpPr>
          <p:cNvPr id="8" name="Gruppo 7">
            <a:extLst>
              <a:ext uri="{FF2B5EF4-FFF2-40B4-BE49-F238E27FC236}">
                <a16:creationId xmlns:a16="http://schemas.microsoft.com/office/drawing/2014/main" id="{E7511014-F92C-4698-A9F1-F6B1DCAEADC7}"/>
              </a:ext>
            </a:extLst>
          </p:cNvPr>
          <p:cNvGrpSpPr/>
          <p:nvPr/>
        </p:nvGrpSpPr>
        <p:grpSpPr>
          <a:xfrm>
            <a:off x="1074765" y="3064367"/>
            <a:ext cx="9691585" cy="3275180"/>
            <a:chOff x="269239" y="1261961"/>
            <a:chExt cx="11722463" cy="4538727"/>
          </a:xfrm>
        </p:grpSpPr>
        <p:grpSp>
          <p:nvGrpSpPr>
            <p:cNvPr id="9" name="Gruppo 8">
              <a:extLst>
                <a:ext uri="{FF2B5EF4-FFF2-40B4-BE49-F238E27FC236}">
                  <a16:creationId xmlns:a16="http://schemas.microsoft.com/office/drawing/2014/main" id="{00F7AF3B-778A-4820-B47E-3778550F9280}"/>
                </a:ext>
              </a:extLst>
            </p:cNvPr>
            <p:cNvGrpSpPr>
              <a:grpSpLocks noChangeAspect="1"/>
            </p:cNvGrpSpPr>
            <p:nvPr/>
          </p:nvGrpSpPr>
          <p:grpSpPr>
            <a:xfrm>
              <a:off x="269239" y="1651461"/>
              <a:ext cx="11722463" cy="1332000"/>
              <a:chOff x="949342" y="3088955"/>
              <a:chExt cx="10771994" cy="1224000"/>
            </a:xfrm>
          </p:grpSpPr>
          <p:grpSp>
            <p:nvGrpSpPr>
              <p:cNvPr id="13" name="Gruppo 12">
                <a:extLst>
                  <a:ext uri="{FF2B5EF4-FFF2-40B4-BE49-F238E27FC236}">
                    <a16:creationId xmlns:a16="http://schemas.microsoft.com/office/drawing/2014/main" id="{6E35E347-0451-47A1-BB31-505FA86FF5CD}"/>
                  </a:ext>
                </a:extLst>
              </p:cNvPr>
              <p:cNvGrpSpPr>
                <a:grpSpLocks noChangeAspect="1"/>
              </p:cNvGrpSpPr>
              <p:nvPr/>
            </p:nvGrpSpPr>
            <p:grpSpPr>
              <a:xfrm>
                <a:off x="1810554" y="3088955"/>
                <a:ext cx="9910782" cy="1224000"/>
                <a:chOff x="1392537" y="5526611"/>
                <a:chExt cx="10785264" cy="1332000"/>
              </a:xfrm>
            </p:grpSpPr>
            <p:pic>
              <p:nvPicPr>
                <p:cNvPr id="15" name="Immagine 14">
                  <a:extLst>
                    <a:ext uri="{FF2B5EF4-FFF2-40B4-BE49-F238E27FC236}">
                      <a16:creationId xmlns:a16="http://schemas.microsoft.com/office/drawing/2014/main" id="{0359EE85-C86B-4A94-97D6-BE446D5E9BD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19627"/>
                <a:stretch/>
              </p:blipFill>
              <p:spPr>
                <a:xfrm>
                  <a:off x="8780388" y="5526611"/>
                  <a:ext cx="1158117" cy="1332000"/>
                </a:xfrm>
                <a:prstGeom prst="rect">
                  <a:avLst/>
                </a:prstGeom>
              </p:spPr>
            </p:pic>
            <p:grpSp>
              <p:nvGrpSpPr>
                <p:cNvPr id="16" name="Gruppo 15">
                  <a:extLst>
                    <a:ext uri="{FF2B5EF4-FFF2-40B4-BE49-F238E27FC236}">
                      <a16:creationId xmlns:a16="http://schemas.microsoft.com/office/drawing/2014/main" id="{475AF565-4542-479A-9C65-979ACAE71C97}"/>
                    </a:ext>
                  </a:extLst>
                </p:cNvPr>
                <p:cNvGrpSpPr>
                  <a:grpSpLocks noChangeAspect="1"/>
                </p:cNvGrpSpPr>
                <p:nvPr/>
              </p:nvGrpSpPr>
              <p:grpSpPr>
                <a:xfrm>
                  <a:off x="1392537" y="5775843"/>
                  <a:ext cx="10785264" cy="1080000"/>
                  <a:chOff x="1392537" y="5775843"/>
                  <a:chExt cx="10785264" cy="1082157"/>
                </a:xfrm>
              </p:grpSpPr>
              <p:pic>
                <p:nvPicPr>
                  <p:cNvPr id="17" name="Immagine 16">
                    <a:extLst>
                      <a:ext uri="{FF2B5EF4-FFF2-40B4-BE49-F238E27FC236}">
                        <a16:creationId xmlns:a16="http://schemas.microsoft.com/office/drawing/2014/main" id="{E78030C2-C975-4F48-98B7-1D43CB42005B}"/>
                      </a:ext>
                    </a:extLst>
                  </p:cNvPr>
                  <p:cNvPicPr>
                    <a:picLocks noChangeAspect="1"/>
                  </p:cNvPicPr>
                  <p:nvPr/>
                </p:nvPicPr>
                <p:blipFill>
                  <a:blip r:embed="rId6"/>
                  <a:stretch>
                    <a:fillRect/>
                  </a:stretch>
                </p:blipFill>
                <p:spPr>
                  <a:xfrm>
                    <a:off x="6916704" y="5778000"/>
                    <a:ext cx="1474285" cy="1080000"/>
                  </a:xfrm>
                  <a:prstGeom prst="rect">
                    <a:avLst/>
                  </a:prstGeom>
                </p:spPr>
              </p:pic>
              <p:pic>
                <p:nvPicPr>
                  <p:cNvPr id="18" name="Immagine 17">
                    <a:extLst>
                      <a:ext uri="{FF2B5EF4-FFF2-40B4-BE49-F238E27FC236}">
                        <a16:creationId xmlns:a16="http://schemas.microsoft.com/office/drawing/2014/main" id="{E4475ED8-F284-45C0-84A2-D0F353194C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02064" y="5778000"/>
                    <a:ext cx="1717079" cy="1080000"/>
                  </a:xfrm>
                  <a:prstGeom prst="rect">
                    <a:avLst/>
                  </a:prstGeom>
                </p:spPr>
              </p:pic>
              <p:pic>
                <p:nvPicPr>
                  <p:cNvPr id="19" name="Immagine 18">
                    <a:extLst>
                      <a:ext uri="{FF2B5EF4-FFF2-40B4-BE49-F238E27FC236}">
                        <a16:creationId xmlns:a16="http://schemas.microsoft.com/office/drawing/2014/main" id="{62A82BDF-5376-49E9-9DFB-26A5C9A8FD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85411" y="5775843"/>
                    <a:ext cx="2160000" cy="1080000"/>
                  </a:xfrm>
                  <a:prstGeom prst="rect">
                    <a:avLst/>
                  </a:prstGeom>
                </p:spPr>
              </p:pic>
              <p:pic>
                <p:nvPicPr>
                  <p:cNvPr id="20" name="Immagine 19">
                    <a:extLst>
                      <a:ext uri="{FF2B5EF4-FFF2-40B4-BE49-F238E27FC236}">
                        <a16:creationId xmlns:a16="http://schemas.microsoft.com/office/drawing/2014/main" id="{B01A5B7E-DA91-4D14-8902-1FDADDE3E48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76348" y="5775843"/>
                    <a:ext cx="1701453" cy="1080000"/>
                  </a:xfrm>
                  <a:prstGeom prst="rect">
                    <a:avLst/>
                  </a:prstGeom>
                </p:spPr>
              </p:pic>
              <p:sp>
                <p:nvSpPr>
                  <p:cNvPr id="21" name="Freccia a destra 20">
                    <a:extLst>
                      <a:ext uri="{FF2B5EF4-FFF2-40B4-BE49-F238E27FC236}">
                        <a16:creationId xmlns:a16="http://schemas.microsoft.com/office/drawing/2014/main" id="{239E2C8B-9044-4A41-8F84-728EDBA69D41}"/>
                      </a:ext>
                    </a:extLst>
                  </p:cNvPr>
                  <p:cNvSpPr/>
                  <p:nvPr/>
                </p:nvSpPr>
                <p:spPr>
                  <a:xfrm>
                    <a:off x="8600531" y="6152066"/>
                    <a:ext cx="272955" cy="2067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imes New Roman" panose="02020603050405020304" pitchFamily="18" charset="0"/>
                      <a:cs typeface="Times New Roman" panose="02020603050405020304" pitchFamily="18" charset="0"/>
                    </a:endParaRPr>
                  </a:p>
                </p:txBody>
              </p:sp>
              <p:sp>
                <p:nvSpPr>
                  <p:cNvPr id="22" name="Più 26">
                    <a:extLst>
                      <a:ext uri="{FF2B5EF4-FFF2-40B4-BE49-F238E27FC236}">
                        <a16:creationId xmlns:a16="http://schemas.microsoft.com/office/drawing/2014/main" id="{AF83C3C4-83B6-493D-B983-A427BA97A432}"/>
                      </a:ext>
                    </a:extLst>
                  </p:cNvPr>
                  <p:cNvSpPr/>
                  <p:nvPr/>
                </p:nvSpPr>
                <p:spPr>
                  <a:xfrm>
                    <a:off x="1392537" y="6036928"/>
                    <a:ext cx="333489" cy="38348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imes New Roman" panose="02020603050405020304" pitchFamily="18" charset="0"/>
                      <a:cs typeface="Times New Roman" panose="02020603050405020304" pitchFamily="18" charset="0"/>
                    </a:endParaRPr>
                  </a:p>
                </p:txBody>
              </p:sp>
              <p:sp>
                <p:nvSpPr>
                  <p:cNvPr id="23" name="Più 27">
                    <a:extLst>
                      <a:ext uri="{FF2B5EF4-FFF2-40B4-BE49-F238E27FC236}">
                        <a16:creationId xmlns:a16="http://schemas.microsoft.com/office/drawing/2014/main" id="{88DD35C9-ECA2-4992-ADD0-65FB1B1253C9}"/>
                      </a:ext>
                    </a:extLst>
                  </p:cNvPr>
                  <p:cNvSpPr/>
                  <p:nvPr/>
                </p:nvSpPr>
                <p:spPr>
                  <a:xfrm>
                    <a:off x="3823619" y="6036928"/>
                    <a:ext cx="333489" cy="38348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imes New Roman" panose="02020603050405020304" pitchFamily="18" charset="0"/>
                      <a:cs typeface="Times New Roman" panose="02020603050405020304" pitchFamily="18" charset="0"/>
                    </a:endParaRPr>
                  </a:p>
                </p:txBody>
              </p:sp>
              <p:sp>
                <p:nvSpPr>
                  <p:cNvPr id="24" name="Più 28">
                    <a:extLst>
                      <a:ext uri="{FF2B5EF4-FFF2-40B4-BE49-F238E27FC236}">
                        <a16:creationId xmlns:a16="http://schemas.microsoft.com/office/drawing/2014/main" id="{3995B2B5-98D3-441F-9F8D-63E8C852E5D9}"/>
                      </a:ext>
                    </a:extLst>
                  </p:cNvPr>
                  <p:cNvSpPr/>
                  <p:nvPr/>
                </p:nvSpPr>
                <p:spPr>
                  <a:xfrm>
                    <a:off x="6657343" y="6036928"/>
                    <a:ext cx="333489" cy="38348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latin typeface="Times New Roman" panose="02020603050405020304" pitchFamily="18" charset="0"/>
                      <a:cs typeface="Times New Roman" panose="02020603050405020304" pitchFamily="18" charset="0"/>
                    </a:endParaRPr>
                  </a:p>
                </p:txBody>
              </p:sp>
              <p:sp>
                <p:nvSpPr>
                  <p:cNvPr id="25" name="Uguale 29">
                    <a:extLst>
                      <a:ext uri="{FF2B5EF4-FFF2-40B4-BE49-F238E27FC236}">
                        <a16:creationId xmlns:a16="http://schemas.microsoft.com/office/drawing/2014/main" id="{8C3FA04B-0674-4F75-BF60-F6FC7087D7FF}"/>
                      </a:ext>
                    </a:extLst>
                  </p:cNvPr>
                  <p:cNvSpPr/>
                  <p:nvPr/>
                </p:nvSpPr>
                <p:spPr>
                  <a:xfrm>
                    <a:off x="9987197" y="6084851"/>
                    <a:ext cx="402391" cy="341194"/>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latin typeface="Times New Roman" panose="02020603050405020304" pitchFamily="18" charset="0"/>
                      <a:cs typeface="Times New Roman" panose="02020603050405020304" pitchFamily="18" charset="0"/>
                    </a:endParaRPr>
                  </a:p>
                </p:txBody>
              </p:sp>
            </p:grpSp>
          </p:grpSp>
          <p:pic>
            <p:nvPicPr>
              <p:cNvPr id="14" name="Immagine 13">
                <a:extLst>
                  <a:ext uri="{FF2B5EF4-FFF2-40B4-BE49-F238E27FC236}">
                    <a16:creationId xmlns:a16="http://schemas.microsoft.com/office/drawing/2014/main" id="{68EC7CB3-7220-443B-8BBE-054A7D54F366}"/>
                  </a:ext>
                </a:extLst>
              </p:cNvPr>
              <p:cNvPicPr>
                <a:picLocks noChangeAspect="1"/>
              </p:cNvPicPr>
              <p:nvPr/>
            </p:nvPicPr>
            <p:blipFill>
              <a:blip r:embed="rId10"/>
              <a:stretch>
                <a:fillRect/>
              </a:stretch>
            </p:blipFill>
            <p:spPr>
              <a:xfrm>
                <a:off x="949342" y="3317979"/>
                <a:ext cx="897716" cy="990000"/>
              </a:xfrm>
              <a:prstGeom prst="rect">
                <a:avLst/>
              </a:prstGeom>
            </p:spPr>
          </p:pic>
        </p:grpSp>
        <p:sp>
          <p:nvSpPr>
            <p:cNvPr id="10" name="Rettangolo 9">
              <a:extLst>
                <a:ext uri="{FF2B5EF4-FFF2-40B4-BE49-F238E27FC236}">
                  <a16:creationId xmlns:a16="http://schemas.microsoft.com/office/drawing/2014/main" id="{D977F7DD-6CA0-4225-ADFE-FF240A9C76B1}"/>
                </a:ext>
              </a:extLst>
            </p:cNvPr>
            <p:cNvSpPr/>
            <p:nvPr/>
          </p:nvSpPr>
          <p:spPr>
            <a:xfrm>
              <a:off x="2181662" y="3119763"/>
              <a:ext cx="1100992" cy="639773"/>
            </a:xfrm>
            <a:prstGeom prst="rect">
              <a:avLst/>
            </a:prstGeom>
          </p:spPr>
          <p:txBody>
            <a:bodyPr wrap="none">
              <a:spAutoFit/>
            </a:bodyPr>
            <a:lstStyle/>
            <a:p>
              <a:r>
                <a:rPr lang="it-IT" sz="2400" dirty="0">
                  <a:solidFill>
                    <a:schemeClr val="accent6">
                      <a:lumMod val="75000"/>
                    </a:schemeClr>
                  </a:solidFill>
                  <a:latin typeface="Times New Roman" panose="02020603050405020304" pitchFamily="18" charset="0"/>
                  <a:cs typeface="Times New Roman" panose="02020603050405020304" pitchFamily="18" charset="0"/>
                </a:rPr>
                <a:t>Water</a:t>
              </a:r>
            </a:p>
          </p:txBody>
        </p:sp>
        <p:sp>
          <p:nvSpPr>
            <p:cNvPr id="11" name="CasellaDiTesto 10">
              <a:extLst>
                <a:ext uri="{FF2B5EF4-FFF2-40B4-BE49-F238E27FC236}">
                  <a16:creationId xmlns:a16="http://schemas.microsoft.com/office/drawing/2014/main" id="{4535DEB5-84CF-4795-BEB7-399F6981ADFE}"/>
                </a:ext>
              </a:extLst>
            </p:cNvPr>
            <p:cNvSpPr txBox="1"/>
            <p:nvPr/>
          </p:nvSpPr>
          <p:spPr>
            <a:xfrm>
              <a:off x="6289620" y="3113644"/>
              <a:ext cx="2226260" cy="2687044"/>
            </a:xfrm>
            <a:prstGeom prst="rect">
              <a:avLst/>
            </a:prstGeom>
            <a:noFill/>
          </p:spPr>
          <p:txBody>
            <a:bodyPr wrap="none" rtlCol="0">
              <a:spAutoFit/>
            </a:bodyPr>
            <a:lstStyle/>
            <a:p>
              <a:pPr algn="ctr"/>
              <a:r>
                <a:rPr lang="it-IT" sz="2400" dirty="0" err="1">
                  <a:solidFill>
                    <a:schemeClr val="accent6">
                      <a:lumMod val="75000"/>
                    </a:schemeClr>
                  </a:solidFill>
                  <a:latin typeface="Times New Roman" panose="02020603050405020304" pitchFamily="18" charset="0"/>
                  <a:cs typeface="Times New Roman" panose="02020603050405020304" pitchFamily="18" charset="0"/>
                </a:rPr>
                <a:t>Hemp</a:t>
              </a:r>
              <a:endParaRPr lang="it-IT" sz="2400" dirty="0">
                <a:solidFill>
                  <a:schemeClr val="accent6">
                    <a:lumMod val="75000"/>
                  </a:schemeClr>
                </a:solidFill>
                <a:latin typeface="Times New Roman" panose="02020603050405020304" pitchFamily="18" charset="0"/>
                <a:cs typeface="Times New Roman" panose="02020603050405020304" pitchFamily="18" charset="0"/>
              </a:endParaRPr>
            </a:p>
            <a:p>
              <a:pPr algn="ctr"/>
              <a:r>
                <a:rPr lang="it-IT" sz="2400" dirty="0" err="1">
                  <a:solidFill>
                    <a:schemeClr val="accent6">
                      <a:lumMod val="75000"/>
                    </a:schemeClr>
                  </a:solidFill>
                  <a:latin typeface="Times New Roman" panose="02020603050405020304" pitchFamily="18" charset="0"/>
                  <a:cs typeface="Times New Roman" panose="02020603050405020304" pitchFamily="18" charset="0"/>
                </a:rPr>
                <a:t>Inflorescence</a:t>
              </a:r>
              <a:endParaRPr lang="it-IT" sz="2400" dirty="0">
                <a:solidFill>
                  <a:schemeClr val="accent6">
                    <a:lumMod val="75000"/>
                  </a:schemeClr>
                </a:solidFill>
                <a:latin typeface="Times New Roman" panose="02020603050405020304" pitchFamily="18" charset="0"/>
                <a:cs typeface="Times New Roman" panose="02020603050405020304" pitchFamily="18" charset="0"/>
              </a:endParaRPr>
            </a:p>
            <a:p>
              <a:pPr algn="ctr"/>
              <a:r>
                <a:rPr lang="it-IT" sz="2400" dirty="0">
                  <a:solidFill>
                    <a:schemeClr val="accent6">
                      <a:lumMod val="75000"/>
                    </a:schemeClr>
                  </a:solidFill>
                  <a:latin typeface="Times New Roman" panose="02020603050405020304" pitchFamily="18" charset="0"/>
                  <a:cs typeface="Times New Roman" panose="02020603050405020304" pitchFamily="18" charset="0"/>
                </a:rPr>
                <a:t>Leaves </a:t>
              </a:r>
            </a:p>
            <a:p>
              <a:pPr algn="ctr"/>
              <a:r>
                <a:rPr lang="it-IT" sz="2400" dirty="0" err="1">
                  <a:solidFill>
                    <a:schemeClr val="accent6">
                      <a:lumMod val="75000"/>
                    </a:schemeClr>
                  </a:solidFill>
                  <a:latin typeface="Times New Roman" panose="02020603050405020304" pitchFamily="18" charset="0"/>
                  <a:cs typeface="Times New Roman" panose="02020603050405020304" pitchFamily="18" charset="0"/>
                </a:rPr>
                <a:t>Stem</a:t>
              </a:r>
              <a:endParaRPr lang="it-IT" sz="2400" dirty="0">
                <a:solidFill>
                  <a:schemeClr val="accent6">
                    <a:lumMod val="75000"/>
                  </a:schemeClr>
                </a:solidFill>
                <a:latin typeface="Times New Roman" panose="02020603050405020304" pitchFamily="18" charset="0"/>
                <a:cs typeface="Times New Roman" panose="02020603050405020304" pitchFamily="18" charset="0"/>
              </a:endParaRPr>
            </a:p>
            <a:p>
              <a:pPr algn="ctr"/>
              <a:r>
                <a:rPr lang="it-IT" sz="2400" dirty="0">
                  <a:solidFill>
                    <a:schemeClr val="accent6">
                      <a:lumMod val="75000"/>
                    </a:schemeClr>
                  </a:solidFill>
                  <a:latin typeface="Times New Roman" panose="02020603050405020304" pitchFamily="18" charset="0"/>
                  <a:cs typeface="Times New Roman" panose="02020603050405020304" pitchFamily="18" charset="0"/>
                </a:rPr>
                <a:t>Mix</a:t>
              </a:r>
            </a:p>
          </p:txBody>
        </p:sp>
        <p:sp>
          <p:nvSpPr>
            <p:cNvPr id="12" name="CasellaDiTesto 11">
              <a:extLst>
                <a:ext uri="{FF2B5EF4-FFF2-40B4-BE49-F238E27FC236}">
                  <a16:creationId xmlns:a16="http://schemas.microsoft.com/office/drawing/2014/main" id="{982D0344-6BEB-46F6-9AE5-C27EEFAD544A}"/>
                </a:ext>
              </a:extLst>
            </p:cNvPr>
            <p:cNvSpPr txBox="1"/>
            <p:nvPr/>
          </p:nvSpPr>
          <p:spPr>
            <a:xfrm>
              <a:off x="8085799" y="1261961"/>
              <a:ext cx="2315451" cy="639773"/>
            </a:xfrm>
            <a:prstGeom prst="rect">
              <a:avLst/>
            </a:prstGeom>
            <a:noFill/>
          </p:spPr>
          <p:txBody>
            <a:bodyPr wrap="none" rtlCol="0">
              <a:spAutoFit/>
            </a:bodyPr>
            <a:lstStyle/>
            <a:p>
              <a:r>
                <a:rPr lang="it-IT" sz="2400" dirty="0" err="1">
                  <a:solidFill>
                    <a:schemeClr val="accent6">
                      <a:lumMod val="75000"/>
                    </a:schemeClr>
                  </a:solidFill>
                  <a:latin typeface="Times New Roman" panose="02020603050405020304" pitchFamily="18" charset="0"/>
                  <a:cs typeface="Times New Roman" panose="02020603050405020304" pitchFamily="18" charset="0"/>
                </a:rPr>
                <a:t>Fermentation</a:t>
              </a:r>
              <a:r>
                <a:rPr lang="it-IT" sz="2400" dirty="0">
                  <a:solidFill>
                    <a:schemeClr val="accent6">
                      <a:lumMod val="75000"/>
                    </a:schemeClr>
                  </a:solidFill>
                  <a:latin typeface="Times New Roman" panose="02020603050405020304" pitchFamily="18" charset="0"/>
                  <a:cs typeface="Times New Roman" panose="02020603050405020304" pitchFamily="18" charset="0"/>
                </a:rPr>
                <a:t> </a:t>
              </a:r>
            </a:p>
          </p:txBody>
        </p:sp>
      </p:grpSp>
      <p:sp>
        <p:nvSpPr>
          <p:cNvPr id="27" name="Rettangolo 26">
            <a:extLst>
              <a:ext uri="{FF2B5EF4-FFF2-40B4-BE49-F238E27FC236}">
                <a16:creationId xmlns:a16="http://schemas.microsoft.com/office/drawing/2014/main" id="{4A416D93-44EC-491C-9E72-84590BA73C44}"/>
              </a:ext>
            </a:extLst>
          </p:cNvPr>
          <p:cNvSpPr/>
          <p:nvPr/>
        </p:nvSpPr>
        <p:spPr>
          <a:xfrm>
            <a:off x="597256" y="2518212"/>
            <a:ext cx="8265404" cy="461665"/>
          </a:xfrm>
          <a:prstGeom prst="rect">
            <a:avLst/>
          </a:prstGeom>
        </p:spPr>
        <p:txBody>
          <a:bodyPr wrap="none">
            <a:spAutoFit/>
          </a:bodyPr>
          <a:lstStyle/>
          <a:p>
            <a:pPr marL="285750" indent="-285750">
              <a:buFont typeface="Arial" panose="020B0604020202020204" pitchFamily="34" charset="0"/>
              <a:buChar char="•"/>
            </a:pPr>
            <a:r>
              <a:rPr lang="it-IT" sz="2400" dirty="0">
                <a:latin typeface="Times New Roman" panose="02020603050405020304" pitchFamily="18" charset="0"/>
                <a:cs typeface="Times New Roman" panose="02020603050405020304" pitchFamily="18" charset="0"/>
              </a:rPr>
              <a:t>Chemical </a:t>
            </a:r>
            <a:r>
              <a:rPr lang="it-IT" sz="2400" b="1" dirty="0" err="1">
                <a:latin typeface="Times New Roman" panose="02020603050405020304" pitchFamily="18" charset="0"/>
                <a:cs typeface="Times New Roman" panose="02020603050405020304" pitchFamily="18" charset="0"/>
              </a:rPr>
              <a:t>characterization</a:t>
            </a:r>
            <a:r>
              <a:rPr lang="it-IT" sz="2400" dirty="0">
                <a:latin typeface="Times New Roman" panose="02020603050405020304" pitchFamily="18" charset="0"/>
                <a:cs typeface="Times New Roman" panose="02020603050405020304" pitchFamily="18" charset="0"/>
              </a:rPr>
              <a:t> of the innovative </a:t>
            </a:r>
            <a:r>
              <a:rPr lang="it-IT" sz="2400" dirty="0" err="1">
                <a:latin typeface="Times New Roman" panose="02020603050405020304" pitchFamily="18" charset="0"/>
                <a:cs typeface="Times New Roman" panose="02020603050405020304" pitchFamily="18" charset="0"/>
              </a:rPr>
              <a:t>meads</a:t>
            </a:r>
            <a:r>
              <a:rPr lang="it-IT" sz="2400" dirty="0">
                <a:latin typeface="Times New Roman" panose="02020603050405020304" pitchFamily="18" charset="0"/>
                <a:cs typeface="Times New Roman" panose="02020603050405020304" pitchFamily="18" charset="0"/>
              </a:rPr>
              <a:t> </a:t>
            </a:r>
            <a:r>
              <a:rPr lang="it-IT" sz="2400" dirty="0" err="1">
                <a:latin typeface="Times New Roman" panose="02020603050405020304" pitchFamily="18" charset="0"/>
                <a:cs typeface="Times New Roman" panose="02020603050405020304" pitchFamily="18" charset="0"/>
              </a:rPr>
              <a:t>obtained</a:t>
            </a:r>
            <a:r>
              <a:rPr lang="it-IT" dirty="0">
                <a:latin typeface="Times New Roman" panose="02020603050405020304" pitchFamily="18" charset="0"/>
                <a:cs typeface="Times New Roman" panose="02020603050405020304" pitchFamily="18" charset="0"/>
              </a:rPr>
              <a:t>.   </a:t>
            </a:r>
          </a:p>
        </p:txBody>
      </p:sp>
      <p:pic>
        <p:nvPicPr>
          <p:cNvPr id="1026" name="Picture 2" descr="Risultati immagini per analisi chimiche">
            <a:extLst>
              <a:ext uri="{FF2B5EF4-FFF2-40B4-BE49-F238E27FC236}">
                <a16:creationId xmlns:a16="http://schemas.microsoft.com/office/drawing/2014/main" id="{2C077FA8-8E95-4BDA-B41A-7DC7368CBB2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811572" y="4852391"/>
            <a:ext cx="1922436" cy="1922436"/>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Connettore 2 28">
            <a:extLst>
              <a:ext uri="{FF2B5EF4-FFF2-40B4-BE49-F238E27FC236}">
                <a16:creationId xmlns:a16="http://schemas.microsoft.com/office/drawing/2014/main" id="{9CC19317-3C5F-47E9-B845-B9CB9F803D42}"/>
              </a:ext>
            </a:extLst>
          </p:cNvPr>
          <p:cNvCxnSpPr>
            <a:cxnSpLocks/>
          </p:cNvCxnSpPr>
          <p:nvPr/>
        </p:nvCxnSpPr>
        <p:spPr>
          <a:xfrm>
            <a:off x="9784832" y="4392759"/>
            <a:ext cx="0" cy="360000"/>
          </a:xfrm>
          <a:prstGeom prst="straightConnector1">
            <a:avLst/>
          </a:prstGeom>
          <a:ln w="57150">
            <a:tailEnd type="triangle"/>
          </a:ln>
        </p:spPr>
        <p:style>
          <a:lnRef idx="3">
            <a:schemeClr val="accent6"/>
          </a:lnRef>
          <a:fillRef idx="0">
            <a:schemeClr val="accent6"/>
          </a:fillRef>
          <a:effectRef idx="2">
            <a:schemeClr val="accent6"/>
          </a:effectRef>
          <a:fontRef idx="minor">
            <a:schemeClr val="tx1"/>
          </a:fontRef>
        </p:style>
      </p:cxnSp>
      <p:sp>
        <p:nvSpPr>
          <p:cNvPr id="2" name="Segnaposto piè di pagina 1">
            <a:extLst>
              <a:ext uri="{FF2B5EF4-FFF2-40B4-BE49-F238E27FC236}">
                <a16:creationId xmlns:a16="http://schemas.microsoft.com/office/drawing/2014/main" id="{C367BD85-75AB-DC1E-5977-5338CF35CFE5}"/>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402179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7"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11" descr="sigil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3763797" y="-2164"/>
            <a:ext cx="4775666" cy="646331"/>
          </a:xfrm>
          <a:prstGeom prst="rect">
            <a:avLst/>
          </a:prstGeom>
          <a:noFill/>
        </p:spPr>
        <p:txBody>
          <a:bodyPr wrap="none" rtlCol="0">
            <a:spAutoFit/>
          </a:bodyPr>
          <a:lstStyle/>
          <a:p>
            <a:r>
              <a:rPr lang="it-IT" sz="3600" b="1" dirty="0" err="1">
                <a:solidFill>
                  <a:schemeClr val="accent1">
                    <a:lumMod val="75000"/>
                  </a:schemeClr>
                </a:solidFill>
                <a:latin typeface="Times New Roman" panose="02020603050405020304" pitchFamily="18" charset="0"/>
                <a:cs typeface="Times New Roman" panose="02020603050405020304" pitchFamily="18" charset="0"/>
              </a:rPr>
              <a:t>Materials</a:t>
            </a:r>
            <a:r>
              <a:rPr lang="it-IT" sz="3600" b="1" dirty="0">
                <a:solidFill>
                  <a:schemeClr val="accent1">
                    <a:lumMod val="75000"/>
                  </a:schemeClr>
                </a:solidFill>
                <a:latin typeface="Times New Roman" panose="02020603050405020304" pitchFamily="18" charset="0"/>
                <a:cs typeface="Times New Roman" panose="02020603050405020304" pitchFamily="18" charset="0"/>
              </a:rPr>
              <a:t> and </a:t>
            </a:r>
            <a:r>
              <a:rPr lang="it-IT" sz="3600" b="1" dirty="0" err="1">
                <a:solidFill>
                  <a:schemeClr val="accent1">
                    <a:lumMod val="75000"/>
                  </a:schemeClr>
                </a:solidFill>
                <a:latin typeface="Times New Roman" panose="02020603050405020304" pitchFamily="18" charset="0"/>
                <a:cs typeface="Times New Roman" panose="02020603050405020304" pitchFamily="18" charset="0"/>
              </a:rPr>
              <a:t>Methods</a:t>
            </a:r>
            <a:endParaRPr lang="it-IT"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CasellaDiTesto 6"/>
          <p:cNvSpPr txBox="1"/>
          <p:nvPr/>
        </p:nvSpPr>
        <p:spPr>
          <a:xfrm>
            <a:off x="4375838" y="533885"/>
            <a:ext cx="3345788" cy="523220"/>
          </a:xfrm>
          <a:prstGeom prst="rect">
            <a:avLst/>
          </a:prstGeom>
          <a:noFill/>
        </p:spPr>
        <p:txBody>
          <a:bodyPr wrap="none" rtlCol="0">
            <a:spAutoFit/>
          </a:bodyPr>
          <a:lstStyle/>
          <a:p>
            <a:r>
              <a:rPr lang="it-IT" sz="2800" b="1" dirty="0" err="1">
                <a:solidFill>
                  <a:schemeClr val="accent6">
                    <a:lumMod val="75000"/>
                  </a:schemeClr>
                </a:solidFill>
                <a:latin typeface="Times New Roman" panose="02020603050405020304" pitchFamily="18" charset="0"/>
                <a:cs typeface="Times New Roman" panose="02020603050405020304" pitchFamily="18" charset="0"/>
              </a:rPr>
              <a:t>Experimental</a:t>
            </a:r>
            <a:r>
              <a:rPr lang="it-IT" sz="2800" b="1" dirty="0">
                <a:solidFill>
                  <a:schemeClr val="accent6">
                    <a:lumMod val="75000"/>
                  </a:schemeClr>
                </a:solidFill>
                <a:latin typeface="Times New Roman" panose="02020603050405020304" pitchFamily="18" charset="0"/>
                <a:cs typeface="Times New Roman" panose="02020603050405020304" pitchFamily="18" charset="0"/>
              </a:rPr>
              <a:t> design</a:t>
            </a:r>
          </a:p>
        </p:txBody>
      </p:sp>
      <p:sp>
        <p:nvSpPr>
          <p:cNvPr id="28" name="Ovale 27">
            <a:extLst>
              <a:ext uri="{FF2B5EF4-FFF2-40B4-BE49-F238E27FC236}">
                <a16:creationId xmlns:a16="http://schemas.microsoft.com/office/drawing/2014/main" id="{F5E7F0DC-CACC-4C5D-B5C2-8677603A0DD9}"/>
              </a:ext>
            </a:extLst>
          </p:cNvPr>
          <p:cNvSpPr/>
          <p:nvPr/>
        </p:nvSpPr>
        <p:spPr>
          <a:xfrm>
            <a:off x="3713065" y="1249681"/>
            <a:ext cx="2160104" cy="577153"/>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latin typeface="Times New Roman" panose="02020603050405020304" pitchFamily="18" charset="0"/>
                <a:cs typeface="Times New Roman" panose="02020603050405020304" pitchFamily="18" charset="0"/>
              </a:rPr>
              <a:t>Yeast</a:t>
            </a:r>
            <a:endParaRPr lang="it-IT" dirty="0">
              <a:solidFill>
                <a:schemeClr val="tx1"/>
              </a:solidFill>
              <a:latin typeface="Times New Roman" panose="02020603050405020304" pitchFamily="18" charset="0"/>
              <a:cs typeface="Times New Roman" panose="02020603050405020304" pitchFamily="18" charset="0"/>
            </a:endParaRPr>
          </a:p>
        </p:txBody>
      </p:sp>
      <p:cxnSp>
        <p:nvCxnSpPr>
          <p:cNvPr id="29" name="Connettore 2 28">
            <a:extLst>
              <a:ext uri="{FF2B5EF4-FFF2-40B4-BE49-F238E27FC236}">
                <a16:creationId xmlns:a16="http://schemas.microsoft.com/office/drawing/2014/main" id="{CF5D8FCC-EFF2-437B-92B9-D0A4F76B70EC}"/>
              </a:ext>
            </a:extLst>
          </p:cNvPr>
          <p:cNvCxnSpPr>
            <a:cxnSpLocks/>
          </p:cNvCxnSpPr>
          <p:nvPr/>
        </p:nvCxnSpPr>
        <p:spPr>
          <a:xfrm>
            <a:off x="4855699" y="1865003"/>
            <a:ext cx="0" cy="556591"/>
          </a:xfrm>
          <a:prstGeom prst="straightConnector1">
            <a:avLst/>
          </a:prstGeom>
          <a:ln w="57150">
            <a:tailEnd type="triangle"/>
          </a:ln>
        </p:spPr>
        <p:style>
          <a:lnRef idx="3">
            <a:schemeClr val="accent6"/>
          </a:lnRef>
          <a:fillRef idx="0">
            <a:schemeClr val="accent6"/>
          </a:fillRef>
          <a:effectRef idx="2">
            <a:schemeClr val="accent6"/>
          </a:effectRef>
          <a:fontRef idx="minor">
            <a:schemeClr val="tx1"/>
          </a:fontRef>
        </p:style>
      </p:cxnSp>
      <p:sp>
        <p:nvSpPr>
          <p:cNvPr id="30" name="Ovale 29">
            <a:extLst>
              <a:ext uri="{FF2B5EF4-FFF2-40B4-BE49-F238E27FC236}">
                <a16:creationId xmlns:a16="http://schemas.microsoft.com/office/drawing/2014/main" id="{8B005A00-10D6-445F-9B8A-EA45125D8B2F}"/>
              </a:ext>
            </a:extLst>
          </p:cNvPr>
          <p:cNvSpPr/>
          <p:nvPr/>
        </p:nvSpPr>
        <p:spPr>
          <a:xfrm>
            <a:off x="1252410" y="2589876"/>
            <a:ext cx="2003948" cy="577153"/>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latin typeface="Times New Roman" panose="02020603050405020304" pitchFamily="18" charset="0"/>
                <a:cs typeface="Times New Roman" panose="02020603050405020304" pitchFamily="18" charset="0"/>
              </a:rPr>
              <a:t>Hemp</a:t>
            </a:r>
            <a:endParaRPr lang="it-IT" dirty="0">
              <a:solidFill>
                <a:schemeClr val="tx1"/>
              </a:solidFill>
              <a:latin typeface="Times New Roman" panose="02020603050405020304" pitchFamily="18" charset="0"/>
              <a:cs typeface="Times New Roman" panose="02020603050405020304" pitchFamily="18" charset="0"/>
            </a:endParaRPr>
          </a:p>
        </p:txBody>
      </p:sp>
      <p:cxnSp>
        <p:nvCxnSpPr>
          <p:cNvPr id="31" name="Connettore 2 30">
            <a:extLst>
              <a:ext uri="{FF2B5EF4-FFF2-40B4-BE49-F238E27FC236}">
                <a16:creationId xmlns:a16="http://schemas.microsoft.com/office/drawing/2014/main" id="{AA391311-49A9-49AA-8221-C44F041155FD}"/>
              </a:ext>
            </a:extLst>
          </p:cNvPr>
          <p:cNvCxnSpPr>
            <a:cxnSpLocks/>
          </p:cNvCxnSpPr>
          <p:nvPr/>
        </p:nvCxnSpPr>
        <p:spPr>
          <a:xfrm>
            <a:off x="3295565" y="2881003"/>
            <a:ext cx="1030385" cy="0"/>
          </a:xfrm>
          <a:prstGeom prst="straightConnector1">
            <a:avLst/>
          </a:prstGeom>
          <a:ln w="57150">
            <a:tailEnd type="triangle"/>
          </a:ln>
        </p:spPr>
        <p:style>
          <a:lnRef idx="3">
            <a:schemeClr val="accent6"/>
          </a:lnRef>
          <a:fillRef idx="0">
            <a:schemeClr val="accent6"/>
          </a:fillRef>
          <a:effectRef idx="2">
            <a:schemeClr val="accent6"/>
          </a:effectRef>
          <a:fontRef idx="minor">
            <a:schemeClr val="tx1"/>
          </a:fontRef>
        </p:style>
      </p:cxnSp>
      <p:sp>
        <p:nvSpPr>
          <p:cNvPr id="35" name="Parentesi graffa aperta 34">
            <a:extLst>
              <a:ext uri="{FF2B5EF4-FFF2-40B4-BE49-F238E27FC236}">
                <a16:creationId xmlns:a16="http://schemas.microsoft.com/office/drawing/2014/main" id="{529F0812-2AA8-4CBA-97FD-855D1CC54499}"/>
              </a:ext>
            </a:extLst>
          </p:cNvPr>
          <p:cNvSpPr/>
          <p:nvPr/>
        </p:nvSpPr>
        <p:spPr>
          <a:xfrm>
            <a:off x="1139687" y="3186907"/>
            <a:ext cx="304784" cy="165602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36" name="CasellaDiTesto 35">
            <a:extLst>
              <a:ext uri="{FF2B5EF4-FFF2-40B4-BE49-F238E27FC236}">
                <a16:creationId xmlns:a16="http://schemas.microsoft.com/office/drawing/2014/main" id="{74EDBB2B-A924-49E3-B03B-2C69DA63E695}"/>
              </a:ext>
            </a:extLst>
          </p:cNvPr>
          <p:cNvSpPr txBox="1"/>
          <p:nvPr/>
        </p:nvSpPr>
        <p:spPr>
          <a:xfrm>
            <a:off x="1252411" y="3391093"/>
            <a:ext cx="2003948" cy="1785104"/>
          </a:xfrm>
          <a:prstGeom prst="rect">
            <a:avLst/>
          </a:prstGeom>
          <a:noFill/>
        </p:spPr>
        <p:txBody>
          <a:bodyPr wrap="square" rtlCol="0">
            <a:spAutoFit/>
          </a:bodyPr>
          <a:lstStyle/>
          <a:p>
            <a:pPr algn="ctr"/>
            <a:r>
              <a:rPr lang="it-IT" sz="2000" dirty="0">
                <a:latin typeface="Times New Roman" panose="02020603050405020304" pitchFamily="18" charset="0"/>
                <a:cs typeface="Times New Roman" panose="02020603050405020304" pitchFamily="18" charset="0"/>
              </a:rPr>
              <a:t>0.25-0.5%</a:t>
            </a:r>
          </a:p>
          <a:p>
            <a:pPr algn="ctr"/>
            <a:r>
              <a:rPr lang="it-IT" dirty="0" err="1">
                <a:latin typeface="Times New Roman" panose="02020603050405020304" pitchFamily="18" charset="0"/>
                <a:cs typeface="Times New Roman" panose="02020603050405020304" pitchFamily="18" charset="0"/>
              </a:rPr>
              <a:t>Inflorescences</a:t>
            </a:r>
            <a:r>
              <a:rPr lang="it-IT" dirty="0">
                <a:latin typeface="Times New Roman" panose="02020603050405020304" pitchFamily="18" charset="0"/>
                <a:cs typeface="Times New Roman" panose="02020603050405020304" pitchFamily="18" charset="0"/>
              </a:rPr>
              <a:t> (IN)</a:t>
            </a:r>
          </a:p>
          <a:p>
            <a:pPr algn="ctr"/>
            <a:r>
              <a:rPr lang="it-IT" dirty="0">
                <a:latin typeface="Times New Roman" panose="02020603050405020304" pitchFamily="18" charset="0"/>
                <a:cs typeface="Times New Roman" panose="02020603050405020304" pitchFamily="18" charset="0"/>
              </a:rPr>
              <a:t>Leaves (FO)</a:t>
            </a:r>
          </a:p>
          <a:p>
            <a:pPr algn="ctr"/>
            <a:r>
              <a:rPr lang="it-IT" dirty="0" err="1">
                <a:latin typeface="Times New Roman" panose="02020603050405020304" pitchFamily="18" charset="0"/>
                <a:cs typeface="Times New Roman" panose="02020603050405020304" pitchFamily="18" charset="0"/>
              </a:rPr>
              <a:t>Stem</a:t>
            </a:r>
            <a:r>
              <a:rPr lang="it-IT" dirty="0">
                <a:latin typeface="Times New Roman" panose="02020603050405020304" pitchFamily="18" charset="0"/>
                <a:cs typeface="Times New Roman" panose="02020603050405020304" pitchFamily="18" charset="0"/>
              </a:rPr>
              <a:t> (FU)</a:t>
            </a:r>
          </a:p>
          <a:p>
            <a:pPr algn="ctr"/>
            <a:r>
              <a:rPr lang="it-IT" dirty="0">
                <a:latin typeface="Times New Roman" panose="02020603050405020304" pitchFamily="18" charset="0"/>
                <a:cs typeface="Times New Roman" panose="02020603050405020304" pitchFamily="18" charset="0"/>
              </a:rPr>
              <a:t>Mix (MI)</a:t>
            </a:r>
          </a:p>
          <a:p>
            <a:endParaRPr lang="it-IT" dirty="0"/>
          </a:p>
        </p:txBody>
      </p:sp>
      <p:sp>
        <p:nvSpPr>
          <p:cNvPr id="39" name="CasellaDiTesto 38">
            <a:extLst>
              <a:ext uri="{FF2B5EF4-FFF2-40B4-BE49-F238E27FC236}">
                <a16:creationId xmlns:a16="http://schemas.microsoft.com/office/drawing/2014/main" id="{4924A374-316D-4A55-94EB-A5B4C1921F93}"/>
              </a:ext>
            </a:extLst>
          </p:cNvPr>
          <p:cNvSpPr txBox="1"/>
          <p:nvPr/>
        </p:nvSpPr>
        <p:spPr>
          <a:xfrm>
            <a:off x="7477247" y="5089973"/>
            <a:ext cx="685959" cy="369332"/>
          </a:xfrm>
          <a:prstGeom prst="rect">
            <a:avLst/>
          </a:prstGeom>
          <a:solidFill>
            <a:schemeClr val="bg2">
              <a:lumMod val="75000"/>
            </a:schemeClr>
          </a:solidFill>
        </p:spPr>
        <p:txBody>
          <a:bodyPr wrap="square" rtlCol="0">
            <a:spAutoFit/>
          </a:bodyPr>
          <a:lstStyle/>
          <a:p>
            <a:pPr algn="ctr"/>
            <a:r>
              <a:rPr lang="it-IT" b="1" dirty="0">
                <a:latin typeface="Times New Roman" panose="02020603050405020304" pitchFamily="18" charset="0"/>
                <a:cs typeface="Times New Roman" panose="02020603050405020304" pitchFamily="18" charset="0"/>
              </a:rPr>
              <a:t>0 % </a:t>
            </a:r>
          </a:p>
        </p:txBody>
      </p:sp>
      <p:sp>
        <p:nvSpPr>
          <p:cNvPr id="40" name="CasellaDiTesto 39">
            <a:extLst>
              <a:ext uri="{FF2B5EF4-FFF2-40B4-BE49-F238E27FC236}">
                <a16:creationId xmlns:a16="http://schemas.microsoft.com/office/drawing/2014/main" id="{58D0B3F4-C37C-497F-8179-DB10E6834B3E}"/>
              </a:ext>
            </a:extLst>
          </p:cNvPr>
          <p:cNvSpPr txBox="1"/>
          <p:nvPr/>
        </p:nvSpPr>
        <p:spPr>
          <a:xfrm>
            <a:off x="7469395" y="5522115"/>
            <a:ext cx="4370304" cy="923330"/>
          </a:xfrm>
          <a:prstGeom prst="rect">
            <a:avLst/>
          </a:prstGeom>
          <a:solidFill>
            <a:schemeClr val="accent6">
              <a:lumMod val="60000"/>
              <a:lumOff val="40000"/>
            </a:schemeClr>
          </a:solidFill>
        </p:spPr>
        <p:txBody>
          <a:bodyPr wrap="square" rtlCol="0">
            <a:spAutoFit/>
          </a:bodyPr>
          <a:lstStyle/>
          <a:p>
            <a:pPr algn="ctr" fontAlgn="ctr"/>
            <a:r>
              <a:rPr lang="en-GB" b="1" dirty="0">
                <a:latin typeface="Times New Roman" panose="02020603050405020304" pitchFamily="18" charset="0"/>
                <a:cs typeface="Times New Roman" panose="02020603050405020304" pitchFamily="18" charset="0"/>
              </a:rPr>
              <a:t>IN 0.25%</a:t>
            </a:r>
            <a:r>
              <a:rPr lang="it-IT" dirty="0">
                <a:latin typeface="Times New Roman" panose="02020603050405020304" pitchFamily="18" charset="0"/>
                <a:cs typeface="Times New Roman" panose="02020603050405020304" pitchFamily="18" charset="0"/>
              </a:rPr>
              <a:t> </a:t>
            </a:r>
            <a:r>
              <a:rPr lang="en-GB" b="1" dirty="0">
                <a:solidFill>
                  <a:schemeClr val="bg1"/>
                </a:solidFill>
                <a:latin typeface="Times New Roman" panose="02020603050405020304" pitchFamily="18" charset="0"/>
                <a:cs typeface="Times New Roman" panose="02020603050405020304" pitchFamily="18" charset="0"/>
              </a:rPr>
              <a:t>FO 0.25%</a:t>
            </a:r>
            <a:r>
              <a:rPr lang="it-IT" dirty="0">
                <a:solidFill>
                  <a:schemeClr val="bg1"/>
                </a:solidFill>
                <a:latin typeface="Times New Roman" panose="02020603050405020304" pitchFamily="18" charset="0"/>
                <a:cs typeface="Times New Roman" panose="02020603050405020304" pitchFamily="18" charset="0"/>
              </a:rPr>
              <a:t> </a:t>
            </a:r>
            <a:r>
              <a:rPr lang="en-GB" b="1" dirty="0">
                <a:latin typeface="Times New Roman" panose="02020603050405020304" pitchFamily="18" charset="0"/>
                <a:cs typeface="Times New Roman" panose="02020603050405020304" pitchFamily="18" charset="0"/>
              </a:rPr>
              <a:t>FU 0.25%</a:t>
            </a:r>
            <a:r>
              <a:rPr lang="it-IT" dirty="0">
                <a:latin typeface="Times New Roman" panose="02020603050405020304" pitchFamily="18" charset="0"/>
                <a:cs typeface="Times New Roman" panose="02020603050405020304" pitchFamily="18" charset="0"/>
              </a:rPr>
              <a:t> </a:t>
            </a:r>
            <a:r>
              <a:rPr lang="en-GB" b="1" dirty="0">
                <a:solidFill>
                  <a:schemeClr val="bg1"/>
                </a:solidFill>
                <a:latin typeface="Times New Roman" panose="02020603050405020304" pitchFamily="18" charset="0"/>
                <a:cs typeface="Times New Roman" panose="02020603050405020304" pitchFamily="18" charset="0"/>
              </a:rPr>
              <a:t>MI 0.25%</a:t>
            </a:r>
            <a:r>
              <a:rPr lang="it-IT" dirty="0">
                <a:solidFill>
                  <a:schemeClr val="bg1"/>
                </a:solidFill>
                <a:latin typeface="Times New Roman" panose="02020603050405020304" pitchFamily="18" charset="0"/>
                <a:cs typeface="Times New Roman" panose="02020603050405020304" pitchFamily="18" charset="0"/>
              </a:rPr>
              <a:t> </a:t>
            </a:r>
            <a:r>
              <a:rPr lang="en-GB" b="1" dirty="0">
                <a:solidFill>
                  <a:schemeClr val="bg1"/>
                </a:solidFill>
                <a:latin typeface="Times New Roman" panose="02020603050405020304" pitchFamily="18" charset="0"/>
                <a:cs typeface="Times New Roman" panose="02020603050405020304" pitchFamily="18" charset="0"/>
              </a:rPr>
              <a:t>IN 0.5%</a:t>
            </a:r>
            <a:r>
              <a:rPr lang="it-IT" dirty="0">
                <a:solidFill>
                  <a:schemeClr val="bg1"/>
                </a:solidFill>
                <a:latin typeface="Times New Roman" panose="02020603050405020304" pitchFamily="18" charset="0"/>
                <a:cs typeface="Times New Roman" panose="02020603050405020304" pitchFamily="18" charset="0"/>
              </a:rPr>
              <a:t> </a:t>
            </a:r>
            <a:r>
              <a:rPr lang="en-GB" b="1" dirty="0">
                <a:latin typeface="Times New Roman" panose="02020603050405020304" pitchFamily="18" charset="0"/>
                <a:cs typeface="Times New Roman" panose="02020603050405020304" pitchFamily="18" charset="0"/>
              </a:rPr>
              <a:t>FO 0.5%</a:t>
            </a:r>
            <a:r>
              <a:rPr lang="it-IT" dirty="0">
                <a:latin typeface="Times New Roman" panose="02020603050405020304" pitchFamily="18" charset="0"/>
                <a:cs typeface="Times New Roman" panose="02020603050405020304" pitchFamily="18" charset="0"/>
              </a:rPr>
              <a:t> </a:t>
            </a:r>
            <a:r>
              <a:rPr lang="en-GB" b="1" dirty="0">
                <a:solidFill>
                  <a:schemeClr val="bg1"/>
                </a:solidFill>
                <a:latin typeface="Times New Roman" panose="02020603050405020304" pitchFamily="18" charset="0"/>
                <a:cs typeface="Times New Roman" panose="02020603050405020304" pitchFamily="18" charset="0"/>
              </a:rPr>
              <a:t>FU 0.5%</a:t>
            </a:r>
            <a:r>
              <a:rPr lang="it-IT" dirty="0">
                <a:solidFill>
                  <a:schemeClr val="bg1"/>
                </a:solidFill>
                <a:latin typeface="Times New Roman" panose="02020603050405020304" pitchFamily="18" charset="0"/>
                <a:cs typeface="Times New Roman" panose="02020603050405020304" pitchFamily="18" charset="0"/>
              </a:rPr>
              <a:t> </a:t>
            </a:r>
            <a:r>
              <a:rPr lang="en-GB" b="1" dirty="0">
                <a:latin typeface="Times New Roman" panose="02020603050405020304" pitchFamily="18" charset="0"/>
                <a:cs typeface="Times New Roman" panose="02020603050405020304" pitchFamily="18" charset="0"/>
              </a:rPr>
              <a:t>MI 0.5%</a:t>
            </a:r>
            <a:endParaRPr lang="it-IT" dirty="0">
              <a:latin typeface="Times New Roman" panose="02020603050405020304" pitchFamily="18" charset="0"/>
              <a:cs typeface="Times New Roman" panose="02020603050405020304" pitchFamily="18" charset="0"/>
            </a:endParaRPr>
          </a:p>
          <a:p>
            <a:r>
              <a:rPr lang="it-IT" dirty="0"/>
              <a:t>  </a:t>
            </a:r>
          </a:p>
        </p:txBody>
      </p:sp>
      <p:grpSp>
        <p:nvGrpSpPr>
          <p:cNvPr id="43" name="Gruppo 42">
            <a:extLst>
              <a:ext uri="{FF2B5EF4-FFF2-40B4-BE49-F238E27FC236}">
                <a16:creationId xmlns:a16="http://schemas.microsoft.com/office/drawing/2014/main" id="{A8A31DF7-A3D2-4B58-AB04-C46D38581E00}"/>
              </a:ext>
            </a:extLst>
          </p:cNvPr>
          <p:cNvGrpSpPr/>
          <p:nvPr/>
        </p:nvGrpSpPr>
        <p:grpSpPr>
          <a:xfrm>
            <a:off x="4325950" y="1261095"/>
            <a:ext cx="7169803" cy="5502653"/>
            <a:chOff x="4325950" y="1261095"/>
            <a:chExt cx="7169803" cy="5502653"/>
          </a:xfrm>
          <a:solidFill>
            <a:schemeClr val="accent4">
              <a:lumMod val="60000"/>
              <a:lumOff val="40000"/>
            </a:schemeClr>
          </a:solidFill>
        </p:grpSpPr>
        <p:sp>
          <p:nvSpPr>
            <p:cNvPr id="3" name="Rettangolo 2">
              <a:extLst>
                <a:ext uri="{FF2B5EF4-FFF2-40B4-BE49-F238E27FC236}">
                  <a16:creationId xmlns:a16="http://schemas.microsoft.com/office/drawing/2014/main" id="{6F0F70B6-DA28-42EE-BE58-99153FBD3112}"/>
                </a:ext>
              </a:extLst>
            </p:cNvPr>
            <p:cNvSpPr/>
            <p:nvPr/>
          </p:nvSpPr>
          <p:spPr>
            <a:xfrm>
              <a:off x="4325950" y="2421594"/>
              <a:ext cx="3445565" cy="76531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latin typeface="Times New Roman" panose="02020603050405020304" pitchFamily="18" charset="0"/>
                  <a:cs typeface="Times New Roman" panose="02020603050405020304" pitchFamily="18" charset="0"/>
                </a:rPr>
                <a:t>Mixing</a:t>
              </a:r>
            </a:p>
            <a:p>
              <a:pPr algn="ctr"/>
              <a:r>
                <a:rPr lang="it-IT" sz="1600" b="1">
                  <a:solidFill>
                    <a:schemeClr val="tx1"/>
                  </a:solidFill>
                  <a:latin typeface="Times New Roman" panose="02020603050405020304" pitchFamily="18" charset="0"/>
                  <a:cs typeface="Times New Roman" panose="02020603050405020304" pitchFamily="18" charset="0"/>
                </a:rPr>
                <a:t> 22°Babo</a:t>
              </a:r>
              <a:endParaRPr lang="it-IT" sz="1600" b="1" dirty="0">
                <a:solidFill>
                  <a:schemeClr val="tx1"/>
                </a:solidFill>
                <a:latin typeface="Times New Roman" panose="02020603050405020304" pitchFamily="18" charset="0"/>
                <a:cs typeface="Times New Roman" panose="02020603050405020304" pitchFamily="18" charset="0"/>
              </a:endParaRPr>
            </a:p>
          </p:txBody>
        </p:sp>
        <p:cxnSp>
          <p:nvCxnSpPr>
            <p:cNvPr id="14" name="Connettore 2 13">
              <a:extLst>
                <a:ext uri="{FF2B5EF4-FFF2-40B4-BE49-F238E27FC236}">
                  <a16:creationId xmlns:a16="http://schemas.microsoft.com/office/drawing/2014/main" id="{B53A800C-43AD-408F-9BFD-307FD114489D}"/>
                </a:ext>
              </a:extLst>
            </p:cNvPr>
            <p:cNvCxnSpPr>
              <a:cxnSpLocks/>
            </p:cNvCxnSpPr>
            <p:nvPr/>
          </p:nvCxnSpPr>
          <p:spPr>
            <a:xfrm>
              <a:off x="7247716" y="1865003"/>
              <a:ext cx="0" cy="556591"/>
            </a:xfrm>
            <a:prstGeom prst="straightConnector1">
              <a:avLst/>
            </a:prstGeom>
            <a:grpFill/>
            <a:ln w="57150">
              <a:tailEnd type="triangle"/>
            </a:ln>
          </p:spPr>
          <p:style>
            <a:lnRef idx="3">
              <a:schemeClr val="accent6"/>
            </a:lnRef>
            <a:fillRef idx="0">
              <a:schemeClr val="accent6"/>
            </a:fillRef>
            <a:effectRef idx="2">
              <a:schemeClr val="accent6"/>
            </a:effectRef>
            <a:fontRef idx="minor">
              <a:schemeClr val="tx1"/>
            </a:fontRef>
          </p:style>
        </p:cxnSp>
        <p:sp>
          <p:nvSpPr>
            <p:cNvPr id="15" name="Ovale 14">
              <a:extLst>
                <a:ext uri="{FF2B5EF4-FFF2-40B4-BE49-F238E27FC236}">
                  <a16:creationId xmlns:a16="http://schemas.microsoft.com/office/drawing/2014/main" id="{F84DF4DF-6AAA-45A7-BE9B-734AA57B9A07}"/>
                </a:ext>
              </a:extLst>
            </p:cNvPr>
            <p:cNvSpPr/>
            <p:nvPr/>
          </p:nvSpPr>
          <p:spPr>
            <a:xfrm>
              <a:off x="6074905" y="1261095"/>
              <a:ext cx="2160104" cy="577153"/>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latin typeface="Times New Roman" panose="02020603050405020304" pitchFamily="18" charset="0"/>
                  <a:cs typeface="Times New Roman" panose="02020603050405020304" pitchFamily="18" charset="0"/>
                </a:rPr>
                <a:t>Honey</a:t>
              </a:r>
              <a:endParaRPr lang="it-IT" dirty="0">
                <a:solidFill>
                  <a:schemeClr val="tx1"/>
                </a:solidFill>
                <a:latin typeface="Times New Roman" panose="02020603050405020304" pitchFamily="18" charset="0"/>
                <a:cs typeface="Times New Roman" panose="02020603050405020304" pitchFamily="18" charset="0"/>
              </a:endParaRPr>
            </a:p>
          </p:txBody>
        </p:sp>
        <p:sp>
          <p:nvSpPr>
            <p:cNvPr id="16" name="Ovale 15">
              <a:extLst>
                <a:ext uri="{FF2B5EF4-FFF2-40B4-BE49-F238E27FC236}">
                  <a16:creationId xmlns:a16="http://schemas.microsoft.com/office/drawing/2014/main" id="{42D845D1-49C0-4E6D-9362-C3B4CEF537F7}"/>
                </a:ext>
              </a:extLst>
            </p:cNvPr>
            <p:cNvSpPr/>
            <p:nvPr/>
          </p:nvSpPr>
          <p:spPr>
            <a:xfrm>
              <a:off x="8812696" y="2459332"/>
              <a:ext cx="1826845" cy="626406"/>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Times New Roman" panose="02020603050405020304" pitchFamily="18" charset="0"/>
                  <a:cs typeface="Times New Roman" panose="02020603050405020304" pitchFamily="18" charset="0"/>
                </a:rPr>
                <a:t>Water</a:t>
              </a:r>
            </a:p>
          </p:txBody>
        </p:sp>
        <p:cxnSp>
          <p:nvCxnSpPr>
            <p:cNvPr id="19" name="Connettore 2 18">
              <a:extLst>
                <a:ext uri="{FF2B5EF4-FFF2-40B4-BE49-F238E27FC236}">
                  <a16:creationId xmlns:a16="http://schemas.microsoft.com/office/drawing/2014/main" id="{4DC61CAB-D9FB-4DB2-AECE-11EEE0F90828}"/>
                </a:ext>
              </a:extLst>
            </p:cNvPr>
            <p:cNvCxnSpPr>
              <a:cxnSpLocks/>
            </p:cNvCxnSpPr>
            <p:nvPr/>
          </p:nvCxnSpPr>
          <p:spPr>
            <a:xfrm flipH="1">
              <a:off x="7771515" y="2772535"/>
              <a:ext cx="1041181" cy="0"/>
            </a:xfrm>
            <a:prstGeom prst="straightConnector1">
              <a:avLst/>
            </a:prstGeom>
            <a:grpFill/>
            <a:ln w="57150">
              <a:tailEnd type="triangle"/>
            </a:ln>
          </p:spPr>
          <p:style>
            <a:lnRef idx="3">
              <a:schemeClr val="accent6"/>
            </a:lnRef>
            <a:fillRef idx="0">
              <a:schemeClr val="accent6"/>
            </a:fillRef>
            <a:effectRef idx="2">
              <a:schemeClr val="accent6"/>
            </a:effectRef>
            <a:fontRef idx="minor">
              <a:schemeClr val="tx1"/>
            </a:fontRef>
          </p:style>
        </p:cxnSp>
        <p:sp>
          <p:nvSpPr>
            <p:cNvPr id="21" name="Rettangolo 20">
              <a:extLst>
                <a:ext uri="{FF2B5EF4-FFF2-40B4-BE49-F238E27FC236}">
                  <a16:creationId xmlns:a16="http://schemas.microsoft.com/office/drawing/2014/main" id="{75F38A6D-5661-4F39-9080-6A1B5E7D4524}"/>
                </a:ext>
              </a:extLst>
            </p:cNvPr>
            <p:cNvSpPr/>
            <p:nvPr/>
          </p:nvSpPr>
          <p:spPr>
            <a:xfrm>
              <a:off x="4325950" y="3608661"/>
              <a:ext cx="3445564" cy="92899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b="1" dirty="0">
                <a:solidFill>
                  <a:schemeClr val="tx1"/>
                </a:solidFill>
                <a:latin typeface="Times New Roman" panose="02020603050405020304" pitchFamily="18" charset="0"/>
                <a:cs typeface="Times New Roman" panose="02020603050405020304" pitchFamily="18" charset="0"/>
              </a:endParaRPr>
            </a:p>
            <a:p>
              <a:pPr algn="ctr"/>
              <a:r>
                <a:rPr lang="it-IT" sz="2400" b="1" dirty="0" err="1">
                  <a:solidFill>
                    <a:schemeClr val="tx1"/>
                  </a:solidFill>
                  <a:latin typeface="Times New Roman" panose="02020603050405020304" pitchFamily="18" charset="0"/>
                  <a:cs typeface="Times New Roman" panose="02020603050405020304" pitchFamily="18" charset="0"/>
                </a:rPr>
                <a:t>Fermentation</a:t>
              </a:r>
              <a:endParaRPr lang="it-IT" sz="2400" b="1" dirty="0">
                <a:solidFill>
                  <a:schemeClr val="tx1"/>
                </a:solidFill>
                <a:latin typeface="Times New Roman" panose="02020603050405020304" pitchFamily="18" charset="0"/>
                <a:cs typeface="Times New Roman" panose="02020603050405020304" pitchFamily="18" charset="0"/>
              </a:endParaRPr>
            </a:p>
            <a:p>
              <a:pPr algn="ctr"/>
              <a:r>
                <a:rPr lang="it-IT" sz="1600" b="1" dirty="0">
                  <a:solidFill>
                    <a:schemeClr val="tx1"/>
                  </a:solidFill>
                  <a:latin typeface="Times New Roman" panose="02020603050405020304" pitchFamily="18" charset="0"/>
                  <a:cs typeface="Times New Roman" panose="02020603050405020304" pitchFamily="18" charset="0"/>
                </a:rPr>
                <a:t>25°C – 5 weeks</a:t>
              </a:r>
              <a:r>
                <a:rPr lang="it-IT" sz="2400" b="1" dirty="0">
                  <a:solidFill>
                    <a:schemeClr val="tx1"/>
                  </a:solidFill>
                  <a:latin typeface="Times New Roman" panose="02020603050405020304" pitchFamily="18" charset="0"/>
                  <a:cs typeface="Times New Roman" panose="02020603050405020304" pitchFamily="18" charset="0"/>
                </a:rPr>
                <a:t> </a:t>
              </a:r>
              <a:endParaRPr lang="it-IT" b="1" dirty="0">
                <a:solidFill>
                  <a:schemeClr val="tx1"/>
                </a:solidFill>
                <a:latin typeface="Times New Roman" panose="02020603050405020304" pitchFamily="18" charset="0"/>
                <a:cs typeface="Times New Roman" panose="02020603050405020304" pitchFamily="18" charset="0"/>
              </a:endParaRPr>
            </a:p>
            <a:p>
              <a:pPr algn="ctr"/>
              <a:endParaRPr lang="it-IT" sz="2400" b="1" dirty="0">
                <a:solidFill>
                  <a:schemeClr val="tx1"/>
                </a:solidFill>
                <a:latin typeface="Times New Roman" panose="02020603050405020304" pitchFamily="18" charset="0"/>
                <a:cs typeface="Times New Roman" panose="02020603050405020304" pitchFamily="18" charset="0"/>
              </a:endParaRPr>
            </a:p>
          </p:txBody>
        </p:sp>
        <p:cxnSp>
          <p:nvCxnSpPr>
            <p:cNvPr id="23" name="Connettore 2 22">
              <a:extLst>
                <a:ext uri="{FF2B5EF4-FFF2-40B4-BE49-F238E27FC236}">
                  <a16:creationId xmlns:a16="http://schemas.microsoft.com/office/drawing/2014/main" id="{9E76BF63-DE9C-45DC-8F93-652ACA9D101F}"/>
                </a:ext>
              </a:extLst>
            </p:cNvPr>
            <p:cNvCxnSpPr>
              <a:cxnSpLocks/>
            </p:cNvCxnSpPr>
            <p:nvPr/>
          </p:nvCxnSpPr>
          <p:spPr>
            <a:xfrm>
              <a:off x="6096000" y="3167029"/>
              <a:ext cx="0" cy="437562"/>
            </a:xfrm>
            <a:prstGeom prst="straightConnector1">
              <a:avLst/>
            </a:prstGeom>
            <a:grpFill/>
            <a:ln w="57150">
              <a:tailEnd type="triangle"/>
            </a:ln>
          </p:spPr>
          <p:style>
            <a:lnRef idx="3">
              <a:schemeClr val="accent6"/>
            </a:lnRef>
            <a:fillRef idx="0">
              <a:schemeClr val="accent6"/>
            </a:fillRef>
            <a:effectRef idx="2">
              <a:schemeClr val="accent6"/>
            </a:effectRef>
            <a:fontRef idx="minor">
              <a:schemeClr val="tx1"/>
            </a:fontRef>
          </p:style>
        </p:cxnSp>
        <p:cxnSp>
          <p:nvCxnSpPr>
            <p:cNvPr id="25" name="Connettore 2 24">
              <a:extLst>
                <a:ext uri="{FF2B5EF4-FFF2-40B4-BE49-F238E27FC236}">
                  <a16:creationId xmlns:a16="http://schemas.microsoft.com/office/drawing/2014/main" id="{CAD23838-5082-4EB5-8A45-F9E73D5AFD6B}"/>
                </a:ext>
              </a:extLst>
            </p:cNvPr>
            <p:cNvCxnSpPr>
              <a:cxnSpLocks/>
            </p:cNvCxnSpPr>
            <p:nvPr/>
          </p:nvCxnSpPr>
          <p:spPr>
            <a:xfrm>
              <a:off x="6096000" y="4564201"/>
              <a:ext cx="0" cy="556591"/>
            </a:xfrm>
            <a:prstGeom prst="straightConnector1">
              <a:avLst/>
            </a:prstGeom>
            <a:grpFill/>
            <a:ln w="57150">
              <a:tailEnd type="triangle"/>
            </a:ln>
          </p:spPr>
          <p:style>
            <a:lnRef idx="3">
              <a:schemeClr val="accent6"/>
            </a:lnRef>
            <a:fillRef idx="0">
              <a:schemeClr val="accent6"/>
            </a:fillRef>
            <a:effectRef idx="2">
              <a:schemeClr val="accent6"/>
            </a:effectRef>
            <a:fontRef idx="minor">
              <a:schemeClr val="tx1"/>
            </a:fontRef>
          </p:style>
        </p:cxnSp>
        <p:sp>
          <p:nvSpPr>
            <p:cNvPr id="26" name="CasellaDiTesto 41">
              <a:extLst>
                <a:ext uri="{FF2B5EF4-FFF2-40B4-BE49-F238E27FC236}">
                  <a16:creationId xmlns:a16="http://schemas.microsoft.com/office/drawing/2014/main" id="{9F7A6AB7-8D7F-4D93-8452-7256C64F1F42}"/>
                </a:ext>
              </a:extLst>
            </p:cNvPr>
            <p:cNvSpPr txBox="1">
              <a:spLocks noChangeArrowheads="1"/>
            </p:cNvSpPr>
            <p:nvPr/>
          </p:nvSpPr>
          <p:spPr bwMode="auto">
            <a:xfrm>
              <a:off x="8565968" y="3493664"/>
              <a:ext cx="2929785" cy="1015663"/>
            </a:xfrm>
            <a:prstGeom prst="rect">
              <a:avLst/>
            </a:prstGeom>
            <a:grpFill/>
            <a:ln>
              <a:headEnd/>
              <a:tailEnd/>
            </a:ln>
            <a:effectLst>
              <a:outerShdw blurRad="50800" dist="38100" dir="8100000" algn="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it-IT" altLang="it-IT" sz="2000" b="1" dirty="0">
                  <a:latin typeface="Times New Roman" panose="02020603050405020304" pitchFamily="18" charset="0"/>
                  <a:cs typeface="Times New Roman" panose="02020603050405020304" pitchFamily="18" charset="0"/>
                </a:rPr>
                <a:t>Time </a:t>
              </a:r>
              <a:r>
                <a:rPr lang="it-IT" altLang="it-IT" sz="2000" b="1" dirty="0" err="1">
                  <a:latin typeface="Times New Roman" panose="02020603050405020304" pitchFamily="18" charset="0"/>
                  <a:cs typeface="Times New Roman" panose="02020603050405020304" pitchFamily="18" charset="0"/>
                </a:rPr>
                <a:t>sampling</a:t>
              </a:r>
              <a:r>
                <a:rPr lang="it-IT" altLang="it-IT" sz="2000" b="1" dirty="0">
                  <a:latin typeface="Times New Roman" panose="02020603050405020304" pitchFamily="18" charset="0"/>
                  <a:cs typeface="Times New Roman" panose="02020603050405020304" pitchFamily="18" charset="0"/>
                </a:rPr>
                <a:t>: </a:t>
              </a:r>
            </a:p>
            <a:p>
              <a:pPr algn="ctr">
                <a:lnSpc>
                  <a:spcPct val="100000"/>
                </a:lnSpc>
                <a:spcBef>
                  <a:spcPct val="0"/>
                </a:spcBef>
                <a:buFontTx/>
                <a:buNone/>
              </a:pPr>
              <a:endParaRPr lang="it-IT" altLang="it-IT" sz="2000" b="1" dirty="0">
                <a:latin typeface="Times New Roman" panose="02020603050405020304" pitchFamily="18" charset="0"/>
                <a:cs typeface="Times New Roman" panose="02020603050405020304" pitchFamily="18" charset="0"/>
              </a:endParaRPr>
            </a:p>
            <a:p>
              <a:pPr algn="ctr">
                <a:lnSpc>
                  <a:spcPct val="100000"/>
                </a:lnSpc>
                <a:spcBef>
                  <a:spcPct val="0"/>
                </a:spcBef>
                <a:buFontTx/>
                <a:buNone/>
              </a:pPr>
              <a:r>
                <a:rPr lang="it-IT" altLang="it-IT" sz="2000">
                  <a:latin typeface="Times New Roman" panose="02020603050405020304" pitchFamily="18" charset="0"/>
                  <a:cs typeface="Times New Roman" panose="02020603050405020304" pitchFamily="18" charset="0"/>
                </a:rPr>
                <a:t>0, 1, 2, 3, </a:t>
              </a:r>
              <a:r>
                <a:rPr lang="it-IT" altLang="it-IT" sz="2000" dirty="0">
                  <a:latin typeface="Times New Roman" panose="02020603050405020304" pitchFamily="18" charset="0"/>
                  <a:cs typeface="Times New Roman" panose="02020603050405020304" pitchFamily="18" charset="0"/>
                </a:rPr>
                <a:t>4 and 5 week</a:t>
              </a:r>
            </a:p>
          </p:txBody>
        </p:sp>
        <p:sp>
          <p:nvSpPr>
            <p:cNvPr id="24" name="Rettangolo 23">
              <a:extLst>
                <a:ext uri="{FF2B5EF4-FFF2-40B4-BE49-F238E27FC236}">
                  <a16:creationId xmlns:a16="http://schemas.microsoft.com/office/drawing/2014/main" id="{A57E9AD7-8004-4EDD-BECB-01E835865212}"/>
                </a:ext>
              </a:extLst>
            </p:cNvPr>
            <p:cNvSpPr/>
            <p:nvPr/>
          </p:nvSpPr>
          <p:spPr>
            <a:xfrm>
              <a:off x="5542104" y="5147570"/>
              <a:ext cx="1099926" cy="87661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latin typeface="Times New Roman" panose="02020603050405020304" pitchFamily="18" charset="0"/>
                  <a:cs typeface="Times New Roman" panose="02020603050405020304" pitchFamily="18" charset="0"/>
                </a:rPr>
                <a:t>Mead </a:t>
              </a:r>
            </a:p>
          </p:txBody>
        </p:sp>
        <p:sp>
          <p:nvSpPr>
            <p:cNvPr id="37" name="CasellaDiTesto 36">
              <a:extLst>
                <a:ext uri="{FF2B5EF4-FFF2-40B4-BE49-F238E27FC236}">
                  <a16:creationId xmlns:a16="http://schemas.microsoft.com/office/drawing/2014/main" id="{F1EC7D24-8CEB-44AB-8DDD-4AB7648011C3}"/>
                </a:ext>
              </a:extLst>
            </p:cNvPr>
            <p:cNvSpPr txBox="1"/>
            <p:nvPr/>
          </p:nvSpPr>
          <p:spPr>
            <a:xfrm>
              <a:off x="7487280" y="4657831"/>
              <a:ext cx="634726" cy="369332"/>
            </a:xfrm>
            <a:prstGeom prst="rect">
              <a:avLst/>
            </a:prstGeom>
            <a:solidFill>
              <a:schemeClr val="accent4">
                <a:lumMod val="60000"/>
                <a:lumOff val="40000"/>
              </a:schemeClr>
            </a:solidFill>
          </p:spPr>
          <p:txBody>
            <a:bodyPr wrap="square" rtlCol="0">
              <a:spAutoFit/>
            </a:bodyPr>
            <a:lstStyle/>
            <a:p>
              <a:pPr algn="ctr"/>
              <a:r>
                <a:rPr lang="it-IT" b="1" dirty="0">
                  <a:latin typeface="Times New Roman" panose="02020603050405020304" pitchFamily="18" charset="0"/>
                  <a:cs typeface="Times New Roman" panose="02020603050405020304" pitchFamily="18" charset="0"/>
                </a:rPr>
                <a:t>AC </a:t>
              </a:r>
            </a:p>
          </p:txBody>
        </p:sp>
        <p:sp>
          <p:nvSpPr>
            <p:cNvPr id="41" name="Parentesi graffa aperta 40">
              <a:extLst>
                <a:ext uri="{FF2B5EF4-FFF2-40B4-BE49-F238E27FC236}">
                  <a16:creationId xmlns:a16="http://schemas.microsoft.com/office/drawing/2014/main" id="{1F1D8683-E9FB-4106-A3B8-95E2A4167FBE}"/>
                </a:ext>
              </a:extLst>
            </p:cNvPr>
            <p:cNvSpPr/>
            <p:nvPr/>
          </p:nvSpPr>
          <p:spPr>
            <a:xfrm>
              <a:off x="7195925" y="4657831"/>
              <a:ext cx="273457" cy="1787614"/>
            </a:xfrm>
            <a:prstGeom prst="leftBrace">
              <a:avLst/>
            </a:prstGeom>
            <a:no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latin typeface="Times New Roman" panose="02020603050405020304" pitchFamily="18" charset="0"/>
                <a:cs typeface="Times New Roman" panose="02020603050405020304" pitchFamily="18" charset="0"/>
              </a:endParaRPr>
            </a:p>
          </p:txBody>
        </p:sp>
        <p:sp>
          <p:nvSpPr>
            <p:cNvPr id="42" name="CasellaDiTesto 41">
              <a:extLst>
                <a:ext uri="{FF2B5EF4-FFF2-40B4-BE49-F238E27FC236}">
                  <a16:creationId xmlns:a16="http://schemas.microsoft.com/office/drawing/2014/main" id="{3D35ED1D-C36E-40B1-BECD-9D7E289F904A}"/>
                </a:ext>
              </a:extLst>
            </p:cNvPr>
            <p:cNvSpPr txBox="1"/>
            <p:nvPr/>
          </p:nvSpPr>
          <p:spPr>
            <a:xfrm>
              <a:off x="7820227" y="6394416"/>
              <a:ext cx="3360311" cy="369332"/>
            </a:xfrm>
            <a:prstGeom prst="rect">
              <a:avLst/>
            </a:prstGeom>
            <a:noFill/>
          </p:spPr>
          <p:txBody>
            <a:bodyPr wrap="square" rtlCol="0">
              <a:spAutoFit/>
            </a:bodyPr>
            <a:lstStyle/>
            <a:p>
              <a:pPr algn="ctr"/>
              <a:r>
                <a:rPr lang="it-IT" b="1" i="1" dirty="0">
                  <a:latin typeface="Times New Roman" panose="02020603050405020304" pitchFamily="18" charset="0"/>
                  <a:cs typeface="Times New Roman" panose="02020603050405020304" pitchFamily="18" charset="0"/>
                </a:rPr>
                <a:t>Samples name</a:t>
              </a:r>
            </a:p>
          </p:txBody>
        </p:sp>
      </p:grpSp>
      <p:grpSp>
        <p:nvGrpSpPr>
          <p:cNvPr id="55" name="Gruppo 54">
            <a:extLst>
              <a:ext uri="{FF2B5EF4-FFF2-40B4-BE49-F238E27FC236}">
                <a16:creationId xmlns:a16="http://schemas.microsoft.com/office/drawing/2014/main" id="{399576FC-E8A5-4B2C-84EA-A54654B36B89}"/>
              </a:ext>
            </a:extLst>
          </p:cNvPr>
          <p:cNvGrpSpPr/>
          <p:nvPr/>
        </p:nvGrpSpPr>
        <p:grpSpPr>
          <a:xfrm>
            <a:off x="2936969" y="4610035"/>
            <a:ext cx="2759089" cy="2270744"/>
            <a:chOff x="3029733" y="4610035"/>
            <a:chExt cx="2759089" cy="2270744"/>
          </a:xfrm>
        </p:grpSpPr>
        <p:grpSp>
          <p:nvGrpSpPr>
            <p:cNvPr id="48" name="Gruppo 47">
              <a:extLst>
                <a:ext uri="{FF2B5EF4-FFF2-40B4-BE49-F238E27FC236}">
                  <a16:creationId xmlns:a16="http://schemas.microsoft.com/office/drawing/2014/main" id="{EDB1BF42-0C25-490B-A96F-084E94A4AB02}"/>
                </a:ext>
              </a:extLst>
            </p:cNvPr>
            <p:cNvGrpSpPr/>
            <p:nvPr/>
          </p:nvGrpSpPr>
          <p:grpSpPr>
            <a:xfrm>
              <a:off x="3029733" y="4610035"/>
              <a:ext cx="2759089" cy="2270744"/>
              <a:chOff x="9099279" y="4430877"/>
              <a:chExt cx="3034471" cy="2674571"/>
            </a:xfrm>
          </p:grpSpPr>
          <p:grpSp>
            <p:nvGrpSpPr>
              <p:cNvPr id="49" name="Gruppo 48">
                <a:extLst>
                  <a:ext uri="{FF2B5EF4-FFF2-40B4-BE49-F238E27FC236}">
                    <a16:creationId xmlns:a16="http://schemas.microsoft.com/office/drawing/2014/main" id="{377EC59E-F83F-4B0D-9F6C-667176334871}"/>
                  </a:ext>
                </a:extLst>
              </p:cNvPr>
              <p:cNvGrpSpPr/>
              <p:nvPr/>
            </p:nvGrpSpPr>
            <p:grpSpPr>
              <a:xfrm>
                <a:off x="9160220" y="4430877"/>
                <a:ext cx="2143018" cy="535754"/>
                <a:chOff x="7319710" y="2029"/>
                <a:chExt cx="2143018" cy="535754"/>
              </a:xfrm>
            </p:grpSpPr>
            <p:sp>
              <p:nvSpPr>
                <p:cNvPr id="51" name="Rettangolo con angoli arrotondati 50">
                  <a:extLst>
                    <a:ext uri="{FF2B5EF4-FFF2-40B4-BE49-F238E27FC236}">
                      <a16:creationId xmlns:a16="http://schemas.microsoft.com/office/drawing/2014/main" id="{C704CC9C-1083-428D-846A-8EFDE2A691A7}"/>
                    </a:ext>
                  </a:extLst>
                </p:cNvPr>
                <p:cNvSpPr/>
                <p:nvPr/>
              </p:nvSpPr>
              <p:spPr>
                <a:xfrm>
                  <a:off x="7319710" y="2029"/>
                  <a:ext cx="2143018" cy="53575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it-IT"/>
                </a:p>
              </p:txBody>
            </p:sp>
            <p:sp>
              <p:nvSpPr>
                <p:cNvPr id="52" name="CasellaDiTesto 51">
                  <a:extLst>
                    <a:ext uri="{FF2B5EF4-FFF2-40B4-BE49-F238E27FC236}">
                      <a16:creationId xmlns:a16="http://schemas.microsoft.com/office/drawing/2014/main" id="{68FE7F20-6EB4-484E-B7E3-13831A85B85C}"/>
                    </a:ext>
                  </a:extLst>
                </p:cNvPr>
                <p:cNvSpPr txBox="1"/>
                <p:nvPr/>
              </p:nvSpPr>
              <p:spPr>
                <a:xfrm>
                  <a:off x="7335402" y="17721"/>
                  <a:ext cx="2111634" cy="5043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de-DE" kern="1200" dirty="0" err="1">
                      <a:latin typeface="Times New Roman" panose="02020603050405020304" pitchFamily="18" charset="0"/>
                      <a:cs typeface="Times New Roman" panose="02020603050405020304" pitchFamily="18" charset="0"/>
                    </a:rPr>
                    <a:t>Characterization</a:t>
                  </a:r>
                  <a:r>
                    <a:rPr lang="de-DE" sz="2400" kern="1200" dirty="0">
                      <a:latin typeface="Times New Roman" panose="02020603050405020304" pitchFamily="18" charset="0"/>
                      <a:cs typeface="Times New Roman" panose="02020603050405020304" pitchFamily="18" charset="0"/>
                    </a:rPr>
                    <a:t> </a:t>
                  </a:r>
                  <a:endParaRPr lang="it-IT" sz="2400" kern="1200" dirty="0">
                    <a:latin typeface="Times New Roman" panose="02020603050405020304" pitchFamily="18" charset="0"/>
                    <a:cs typeface="Times New Roman" panose="02020603050405020304" pitchFamily="18" charset="0"/>
                  </a:endParaRPr>
                </a:p>
              </p:txBody>
            </p:sp>
          </p:grpSp>
          <p:sp>
            <p:nvSpPr>
              <p:cNvPr id="50" name="CasellaDiTesto 49">
                <a:extLst>
                  <a:ext uri="{FF2B5EF4-FFF2-40B4-BE49-F238E27FC236}">
                    <a16:creationId xmlns:a16="http://schemas.microsoft.com/office/drawing/2014/main" id="{8A1606C5-690D-4197-B774-DF7DEB4BF374}"/>
                  </a:ext>
                </a:extLst>
              </p:cNvPr>
              <p:cNvSpPr txBox="1"/>
              <p:nvPr/>
            </p:nvSpPr>
            <p:spPr>
              <a:xfrm>
                <a:off x="9099279" y="4966631"/>
                <a:ext cx="3034471" cy="2138817"/>
              </a:xfrm>
              <a:prstGeom prst="rect">
                <a:avLst/>
              </a:prstGeom>
              <a:noFill/>
            </p:spPr>
            <p:txBody>
              <a:bodyPr wrap="none" rtlCol="0">
                <a:spAutoFit/>
              </a:bodyPr>
              <a:lstStyle/>
              <a:p>
                <a:pPr marL="285750" indent="-285750">
                  <a:buFont typeface="Arial" panose="020B0604020202020204" pitchFamily="34" charset="0"/>
                  <a:buChar char="•"/>
                </a:pPr>
                <a:r>
                  <a:rPr lang="it-IT" sz="1600">
                    <a:latin typeface="Times New Roman" panose="02020603050405020304" pitchFamily="18" charset="0"/>
                    <a:cs typeface="Times New Roman" panose="02020603050405020304" pitchFamily="18" charset="0"/>
                  </a:rPr>
                  <a:t>pH, °Brix, </a:t>
                </a:r>
                <a:r>
                  <a:rPr lang="it-IT" sz="1600" dirty="0">
                    <a:latin typeface="Times New Roman" panose="02020603050405020304" pitchFamily="18" charset="0"/>
                    <a:cs typeface="Times New Roman" panose="02020603050405020304" pitchFamily="18" charset="0"/>
                  </a:rPr>
                  <a:t>% </a:t>
                </a:r>
                <a:r>
                  <a:rPr lang="it-IT" sz="1600" dirty="0" err="1">
                    <a:latin typeface="Times New Roman" panose="02020603050405020304" pitchFamily="18" charset="0"/>
                    <a:cs typeface="Times New Roman" panose="02020603050405020304" pitchFamily="18" charset="0"/>
                  </a:rPr>
                  <a:t>alcohol</a:t>
                </a:r>
                <a:r>
                  <a:rPr lang="it-IT" sz="1600" dirty="0">
                    <a:latin typeface="Times New Roman" panose="02020603050405020304" pitchFamily="18" charset="0"/>
                    <a:cs typeface="Times New Roman" panose="02020603050405020304" pitchFamily="18" charset="0"/>
                  </a:rPr>
                  <a:t> (v/v)  </a:t>
                </a:r>
              </a:p>
              <a:p>
                <a:pPr marL="285750" indent="-285750">
                  <a:buFont typeface="Arial" panose="020B0604020202020204" pitchFamily="34" charset="0"/>
                  <a:buChar char="•"/>
                </a:pPr>
                <a:r>
                  <a:rPr lang="it-IT" sz="1600" dirty="0" err="1">
                    <a:latin typeface="Times New Roman" panose="02020603050405020304" pitchFamily="18" charset="0"/>
                    <a:cs typeface="Times New Roman" panose="02020603050405020304" pitchFamily="18" charset="0"/>
                  </a:rPr>
                  <a:t>Organic</a:t>
                </a:r>
                <a:r>
                  <a:rPr lang="it-IT" sz="1600" dirty="0">
                    <a:latin typeface="Times New Roman" panose="02020603050405020304" pitchFamily="18" charset="0"/>
                    <a:cs typeface="Times New Roman" panose="02020603050405020304" pitchFamily="18" charset="0"/>
                  </a:rPr>
                  <a:t> acids</a:t>
                </a:r>
              </a:p>
              <a:p>
                <a:pPr marL="285750" indent="-285750">
                  <a:buFont typeface="Arial" panose="020B0604020202020204" pitchFamily="34" charset="0"/>
                  <a:buChar char="•"/>
                </a:pPr>
                <a:r>
                  <a:rPr lang="it-IT" sz="1600" dirty="0">
                    <a:latin typeface="Times New Roman" panose="02020603050405020304" pitchFamily="18" charset="0"/>
                    <a:cs typeface="Times New Roman" panose="02020603050405020304" pitchFamily="18" charset="0"/>
                  </a:rPr>
                  <a:t>Total </a:t>
                </a:r>
                <a:r>
                  <a:rPr lang="it-IT" sz="1600" dirty="0" err="1">
                    <a:latin typeface="Times New Roman" panose="02020603050405020304" pitchFamily="18" charset="0"/>
                    <a:cs typeface="Times New Roman" panose="02020603050405020304" pitchFamily="18" charset="0"/>
                  </a:rPr>
                  <a:t>polyphenols</a:t>
                </a:r>
                <a:r>
                  <a:rPr lang="it-IT" sz="1600" dirty="0">
                    <a:latin typeface="Times New Roman" panose="02020603050405020304" pitchFamily="18" charset="0"/>
                    <a:cs typeface="Times New Roman" panose="02020603050405020304" pitchFamily="18" charset="0"/>
                  </a:rPr>
                  <a:t> </a:t>
                </a:r>
              </a:p>
              <a:p>
                <a:pPr marL="285750" indent="-285750">
                  <a:buFont typeface="Arial" panose="020B0604020202020204" pitchFamily="34" charset="0"/>
                  <a:buChar char="•"/>
                </a:pPr>
                <a:r>
                  <a:rPr lang="it-IT" sz="1600" dirty="0" err="1">
                    <a:latin typeface="Times New Roman" panose="02020603050405020304" pitchFamily="18" charset="0"/>
                    <a:cs typeface="Times New Roman" panose="02020603050405020304" pitchFamily="18" charset="0"/>
                  </a:rPr>
                  <a:t>Antioxidant</a:t>
                </a:r>
                <a:r>
                  <a:rPr lang="it-IT" sz="1600" dirty="0">
                    <a:latin typeface="Times New Roman" panose="02020603050405020304" pitchFamily="18" charset="0"/>
                    <a:cs typeface="Times New Roman" panose="02020603050405020304" pitchFamily="18" charset="0"/>
                  </a:rPr>
                  <a:t> activity</a:t>
                </a:r>
              </a:p>
              <a:p>
                <a:pPr marL="285750" indent="-285750">
                  <a:buFont typeface="Arial" panose="020B0604020202020204" pitchFamily="34" charset="0"/>
                  <a:buChar char="•"/>
                </a:pPr>
                <a:r>
                  <a:rPr lang="it-IT" sz="1600" dirty="0">
                    <a:latin typeface="Times New Roman" panose="02020603050405020304" pitchFamily="18" charset="0"/>
                    <a:cs typeface="Times New Roman" panose="02020603050405020304" pitchFamily="18" charset="0"/>
                  </a:rPr>
                  <a:t>CBD</a:t>
                </a:r>
              </a:p>
              <a:p>
                <a:pPr marL="285750" indent="-285750">
                  <a:buFont typeface="Arial" panose="020B0604020202020204" pitchFamily="34" charset="0"/>
                  <a:buChar char="•"/>
                </a:pPr>
                <a:r>
                  <a:rPr lang="it-IT" sz="1600" dirty="0">
                    <a:latin typeface="Times New Roman" panose="02020603050405020304" pitchFamily="18" charset="0"/>
                    <a:cs typeface="Times New Roman" panose="02020603050405020304" pitchFamily="18" charset="0"/>
                  </a:rPr>
                  <a:t>Volatile </a:t>
                </a:r>
                <a:r>
                  <a:rPr lang="it-IT" sz="1600" dirty="0" err="1">
                    <a:latin typeface="Times New Roman" panose="02020603050405020304" pitchFamily="18" charset="0"/>
                    <a:cs typeface="Times New Roman" panose="02020603050405020304" pitchFamily="18" charset="0"/>
                  </a:rPr>
                  <a:t>organic</a:t>
                </a:r>
                <a:endParaRPr lang="it-IT" sz="1600" dirty="0">
                  <a:latin typeface="Times New Roman" panose="02020603050405020304" pitchFamily="18" charset="0"/>
                  <a:cs typeface="Times New Roman" panose="02020603050405020304" pitchFamily="18" charset="0"/>
                </a:endParaRPr>
              </a:p>
              <a:p>
                <a:r>
                  <a:rPr lang="it-IT" sz="1600" dirty="0">
                    <a:latin typeface="Times New Roman" panose="02020603050405020304" pitchFamily="18" charset="0"/>
                    <a:cs typeface="Times New Roman" panose="02020603050405020304" pitchFamily="18" charset="0"/>
                  </a:rPr>
                  <a:t>     </a:t>
                </a:r>
                <a:r>
                  <a:rPr lang="it-IT" sz="1600" dirty="0" err="1">
                    <a:latin typeface="Times New Roman" panose="02020603050405020304" pitchFamily="18" charset="0"/>
                    <a:cs typeface="Times New Roman" panose="02020603050405020304" pitchFamily="18" charset="0"/>
                  </a:rPr>
                  <a:t>compounds</a:t>
                </a:r>
                <a:endParaRPr lang="it-IT" sz="1600" dirty="0">
                  <a:latin typeface="Times New Roman" panose="02020603050405020304" pitchFamily="18" charset="0"/>
                  <a:cs typeface="Times New Roman" panose="02020603050405020304" pitchFamily="18" charset="0"/>
                </a:endParaRPr>
              </a:p>
            </p:txBody>
          </p:sp>
        </p:grpSp>
        <p:cxnSp>
          <p:nvCxnSpPr>
            <p:cNvPr id="53" name="Connettore 2 52">
              <a:extLst>
                <a:ext uri="{FF2B5EF4-FFF2-40B4-BE49-F238E27FC236}">
                  <a16:creationId xmlns:a16="http://schemas.microsoft.com/office/drawing/2014/main" id="{0EF20EAE-9C50-4FA4-8FDD-C6D50A689AB1}"/>
                </a:ext>
              </a:extLst>
            </p:cNvPr>
            <p:cNvCxnSpPr>
              <a:cxnSpLocks/>
            </p:cNvCxnSpPr>
            <p:nvPr/>
          </p:nvCxnSpPr>
          <p:spPr>
            <a:xfrm flipH="1">
              <a:off x="4962717" y="5607166"/>
              <a:ext cx="393630" cy="0"/>
            </a:xfrm>
            <a:prstGeom prst="straightConnector1">
              <a:avLst/>
            </a:prstGeom>
            <a:solidFill>
              <a:schemeClr val="accent4">
                <a:lumMod val="60000"/>
                <a:lumOff val="40000"/>
              </a:schemeClr>
            </a:solidFill>
            <a:ln w="57150">
              <a:tailEnd type="triangle"/>
            </a:ln>
          </p:spPr>
          <p:style>
            <a:lnRef idx="3">
              <a:schemeClr val="accent6"/>
            </a:lnRef>
            <a:fillRef idx="0">
              <a:schemeClr val="accent6"/>
            </a:fillRef>
            <a:effectRef idx="2">
              <a:schemeClr val="accent6"/>
            </a:effectRef>
            <a:fontRef idx="minor">
              <a:schemeClr val="tx1"/>
            </a:fontRef>
          </p:style>
        </p:cxnSp>
      </p:grpSp>
      <p:graphicFrame>
        <p:nvGraphicFramePr>
          <p:cNvPr id="4" name="Tabella 3"/>
          <p:cNvGraphicFramePr>
            <a:graphicFrameLocks noGrp="1"/>
          </p:cNvGraphicFramePr>
          <p:nvPr/>
        </p:nvGraphicFramePr>
        <p:xfrm>
          <a:off x="10260085" y="1394465"/>
          <a:ext cx="1840905" cy="1127760"/>
        </p:xfrm>
        <a:graphic>
          <a:graphicData uri="http://schemas.openxmlformats.org/drawingml/2006/table">
            <a:tbl>
              <a:tblPr firstRow="1" bandRow="1">
                <a:tableStyleId>{912C8C85-51F0-491E-9774-3900AFEF0FD7}</a:tableStyleId>
              </a:tblPr>
              <a:tblGrid>
                <a:gridCol w="1840905">
                  <a:extLst>
                    <a:ext uri="{9D8B030D-6E8A-4147-A177-3AD203B41FA5}">
                      <a16:colId xmlns:a16="http://schemas.microsoft.com/office/drawing/2014/main" val="20000"/>
                    </a:ext>
                  </a:extLst>
                </a:gridCol>
              </a:tblGrid>
              <a:tr h="245098">
                <a:tc>
                  <a:txBody>
                    <a:bodyPr/>
                    <a:lstStyle/>
                    <a:p>
                      <a:pPr algn="ctr"/>
                      <a:r>
                        <a:rPr lang="de-DE" sz="1200" dirty="0" err="1">
                          <a:latin typeface="Times New Roman" panose="02020603050405020304" pitchFamily="18" charset="0"/>
                          <a:cs typeface="Times New Roman" panose="02020603050405020304" pitchFamily="18" charset="0"/>
                        </a:rPr>
                        <a:t>Water</a:t>
                      </a:r>
                      <a:r>
                        <a:rPr lang="it-IT" sz="1200" baseline="0" dirty="0">
                          <a:latin typeface="Times New Roman" panose="02020603050405020304" pitchFamily="18" charset="0"/>
                          <a:cs typeface="Times New Roman" panose="02020603050405020304" pitchFamily="18" charset="0"/>
                        </a:rPr>
                        <a:t> </a:t>
                      </a:r>
                      <a:r>
                        <a:rPr lang="de-DE" sz="1200" dirty="0">
                          <a:latin typeface="Times New Roman" panose="02020603050405020304" pitchFamily="18" charset="0"/>
                          <a:cs typeface="Times New Roman" panose="02020603050405020304" pitchFamily="18" charset="0"/>
                        </a:rPr>
                        <a:t>Parameters </a:t>
                      </a:r>
                      <a:endParaRPr lang="it-IT" sz="1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8498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000" b="0" i="0" kern="1200" dirty="0" err="1">
                          <a:solidFill>
                            <a:schemeClr val="tx1"/>
                          </a:solidFill>
                          <a:effectLst/>
                          <a:latin typeface="Times New Roman" panose="02020603050405020304" pitchFamily="18" charset="0"/>
                          <a:ea typeface="+mn-ea"/>
                          <a:cs typeface="Times New Roman" panose="02020603050405020304" pitchFamily="18" charset="0"/>
                        </a:rPr>
                        <a:t>Electric</a:t>
                      </a:r>
                      <a:r>
                        <a:rPr lang="it-IT" sz="1000" b="0" i="0" kern="1200" dirty="0">
                          <a:solidFill>
                            <a:schemeClr val="tx1"/>
                          </a:solidFill>
                          <a:effectLst/>
                          <a:latin typeface="Times New Roman" panose="02020603050405020304" pitchFamily="18" charset="0"/>
                          <a:ea typeface="+mn-ea"/>
                          <a:cs typeface="Times New Roman" panose="02020603050405020304" pitchFamily="18" charset="0"/>
                        </a:rPr>
                        <a:t> </a:t>
                      </a:r>
                      <a:r>
                        <a:rPr lang="it-IT" sz="1000" b="0" i="0" kern="1200" dirty="0" err="1">
                          <a:solidFill>
                            <a:schemeClr val="tx1"/>
                          </a:solidFill>
                          <a:effectLst/>
                          <a:latin typeface="Times New Roman" panose="02020603050405020304" pitchFamily="18" charset="0"/>
                          <a:ea typeface="+mn-ea"/>
                          <a:cs typeface="Times New Roman" panose="02020603050405020304" pitchFamily="18" charset="0"/>
                        </a:rPr>
                        <a:t>conducibiliy</a:t>
                      </a:r>
                      <a:r>
                        <a:rPr lang="it-IT" sz="1000" b="0" i="0"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it-IT" sz="1000" kern="1200" dirty="0">
                          <a:solidFill>
                            <a:schemeClr val="tx1"/>
                          </a:solidFill>
                          <a:effectLst/>
                          <a:latin typeface="Times New Roman" panose="02020603050405020304" pitchFamily="18" charset="0"/>
                          <a:ea typeface="+mn-ea"/>
                          <a:cs typeface="Times New Roman" panose="02020603050405020304" pitchFamily="18" charset="0"/>
                        </a:rPr>
                        <a:t>25°C </a:t>
                      </a:r>
                    </a:p>
                    <a:p>
                      <a:pPr marL="0" marR="0" indent="0" algn="l" defTabSz="914400" rtl="0" eaLnBrk="1" fontAlgn="auto" latinLnBrk="0" hangingPunct="1">
                        <a:lnSpc>
                          <a:spcPct val="100000"/>
                        </a:lnSpc>
                        <a:spcBef>
                          <a:spcPts val="0"/>
                        </a:spcBef>
                        <a:spcAft>
                          <a:spcPts val="0"/>
                        </a:spcAft>
                        <a:buClrTx/>
                        <a:buSzTx/>
                        <a:buFontTx/>
                        <a:buNone/>
                        <a:tabLst/>
                        <a:defRPr/>
                      </a:pPr>
                      <a:r>
                        <a:rPr lang="it-IT" sz="1000" kern="1200" dirty="0">
                          <a:solidFill>
                            <a:schemeClr val="tx1"/>
                          </a:solidFill>
                          <a:effectLst/>
                          <a:latin typeface="Times New Roman" panose="02020603050405020304" pitchFamily="18" charset="0"/>
                          <a:ea typeface="+mn-ea"/>
                          <a:cs typeface="Times New Roman" panose="02020603050405020304" pitchFamily="18" charset="0"/>
                        </a:rPr>
                        <a:t>(µS/cm):460</a:t>
                      </a:r>
                      <a:endParaRPr lang="it-IT" sz="1000" dirty="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000" b="0" i="0" kern="1200" dirty="0" err="1">
                          <a:solidFill>
                            <a:schemeClr val="tx1"/>
                          </a:solidFill>
                          <a:effectLst/>
                          <a:latin typeface="Times New Roman" panose="02020603050405020304" pitchFamily="18" charset="0"/>
                          <a:ea typeface="+mn-ea"/>
                          <a:cs typeface="Times New Roman" panose="02020603050405020304" pitchFamily="18" charset="0"/>
                        </a:rPr>
                        <a:t>Fixed</a:t>
                      </a:r>
                      <a:r>
                        <a:rPr lang="it-IT" sz="1000" b="0" i="0" kern="1200" dirty="0">
                          <a:solidFill>
                            <a:schemeClr val="tx1"/>
                          </a:solidFill>
                          <a:effectLst/>
                          <a:latin typeface="Times New Roman" panose="02020603050405020304" pitchFamily="18" charset="0"/>
                          <a:ea typeface="+mn-ea"/>
                          <a:cs typeface="Times New Roman" panose="02020603050405020304" pitchFamily="18" charset="0"/>
                        </a:rPr>
                        <a:t> residue</a:t>
                      </a:r>
                      <a:r>
                        <a:rPr lang="it-IT" sz="1000" b="0" i="0"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it-IT" sz="1000" kern="1200" dirty="0">
                          <a:solidFill>
                            <a:schemeClr val="tx1"/>
                          </a:solidFill>
                          <a:effectLst/>
                          <a:latin typeface="Times New Roman" panose="02020603050405020304" pitchFamily="18" charset="0"/>
                          <a:ea typeface="+mn-ea"/>
                          <a:cs typeface="Times New Roman" panose="02020603050405020304" pitchFamily="18" charset="0"/>
                        </a:rPr>
                        <a:t>180°C (mg/l): 310</a:t>
                      </a:r>
                      <a:endParaRPr lang="it-IT" sz="1000" dirty="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000" b="0" i="0" u="none" strike="noStrike" kern="1200" baseline="0" dirty="0">
                          <a:solidFill>
                            <a:schemeClr val="tx1"/>
                          </a:solidFill>
                          <a:latin typeface="Times New Roman" panose="02020603050405020304" pitchFamily="18" charset="0"/>
                          <a:ea typeface="+mn-ea"/>
                          <a:cs typeface="Times New Roman" panose="02020603050405020304" pitchFamily="18" charset="0"/>
                        </a:rPr>
                        <a:t>Ca </a:t>
                      </a:r>
                      <a:r>
                        <a:rPr lang="it-IT" sz="1000" kern="1200" dirty="0">
                          <a:solidFill>
                            <a:schemeClr val="tx1"/>
                          </a:solidFill>
                          <a:effectLst/>
                          <a:latin typeface="Times New Roman" panose="02020603050405020304" pitchFamily="18" charset="0"/>
                          <a:ea typeface="+mn-ea"/>
                          <a:cs typeface="Times New Roman" panose="02020603050405020304" pitchFamily="18" charset="0"/>
                        </a:rPr>
                        <a:t>(mg/l</a:t>
                      </a:r>
                      <a:r>
                        <a:rPr lang="it-IT" sz="1000" kern="1200">
                          <a:solidFill>
                            <a:schemeClr val="tx1"/>
                          </a:solidFill>
                          <a:effectLst/>
                          <a:latin typeface="Times New Roman" panose="02020603050405020304" pitchFamily="18" charset="0"/>
                          <a:ea typeface="+mn-ea"/>
                          <a:cs typeface="Times New Roman" panose="02020603050405020304" pitchFamily="18" charset="0"/>
                        </a:rPr>
                        <a:t>):88,00</a:t>
                      </a:r>
                      <a:endParaRPr lang="it-IT" sz="1000" dirty="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000" b="0" i="0" u="none" strike="noStrike" kern="1200" baseline="0" dirty="0">
                          <a:solidFill>
                            <a:schemeClr val="tx1"/>
                          </a:solidFill>
                          <a:latin typeface="Times New Roman" panose="02020603050405020304" pitchFamily="18" charset="0"/>
                          <a:ea typeface="+mn-ea"/>
                          <a:cs typeface="Times New Roman" panose="02020603050405020304" pitchFamily="18" charset="0"/>
                        </a:rPr>
                        <a:t>Mg</a:t>
                      </a:r>
                      <a:r>
                        <a:rPr lang="it-IT" sz="1000" b="0" i="0" u="none" strike="noStrike" kern="1200" baseline="0" dirty="0">
                          <a:solidFill>
                            <a:schemeClr val="tx1"/>
                          </a:solidFill>
                          <a:latin typeface="Times New Roman" panose="02020603050405020304" pitchFamily="18" charset="0"/>
                          <a:ea typeface="+mn-ea"/>
                          <a:cs typeface="Times New Roman" panose="02020603050405020304" pitchFamily="18" charset="0"/>
                        </a:rPr>
                        <a:t> </a:t>
                      </a:r>
                      <a:r>
                        <a:rPr lang="it-IT" sz="1000" kern="1200" dirty="0">
                          <a:solidFill>
                            <a:schemeClr val="tx1"/>
                          </a:solidFill>
                          <a:effectLst/>
                          <a:latin typeface="Times New Roman" panose="02020603050405020304" pitchFamily="18" charset="0"/>
                          <a:ea typeface="+mn-ea"/>
                          <a:cs typeface="Times New Roman" panose="02020603050405020304" pitchFamily="18" charset="0"/>
                        </a:rPr>
                        <a:t>(mg/l</a:t>
                      </a:r>
                      <a:r>
                        <a:rPr lang="it-IT" sz="1000" kern="1200">
                          <a:solidFill>
                            <a:schemeClr val="tx1"/>
                          </a:solidFill>
                          <a:effectLst/>
                          <a:latin typeface="Times New Roman" panose="02020603050405020304" pitchFamily="18" charset="0"/>
                          <a:ea typeface="+mn-ea"/>
                          <a:cs typeface="Times New Roman" panose="02020603050405020304" pitchFamily="18" charset="0"/>
                        </a:rPr>
                        <a:t>):</a:t>
                      </a:r>
                      <a:r>
                        <a:rPr lang="de-DE" sz="1000">
                          <a:latin typeface="Times New Roman" panose="02020603050405020304" pitchFamily="18" charset="0"/>
                          <a:cs typeface="Times New Roman" panose="02020603050405020304" pitchFamily="18" charset="0"/>
                        </a:rPr>
                        <a:t>11,20</a:t>
                      </a:r>
                      <a:endParaRPr lang="it-IT" sz="10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bl>
          </a:graphicData>
        </a:graphic>
      </p:graphicFrame>
      <p:sp>
        <p:nvSpPr>
          <p:cNvPr id="8" name="CasellaDiTesto 7">
            <a:extLst>
              <a:ext uri="{FF2B5EF4-FFF2-40B4-BE49-F238E27FC236}">
                <a16:creationId xmlns:a16="http://schemas.microsoft.com/office/drawing/2014/main" id="{4CF33A09-518A-4603-AF88-34EB989718F8}"/>
              </a:ext>
            </a:extLst>
          </p:cNvPr>
          <p:cNvSpPr txBox="1"/>
          <p:nvPr/>
        </p:nvSpPr>
        <p:spPr>
          <a:xfrm>
            <a:off x="1937687" y="1318838"/>
            <a:ext cx="1556836" cy="461665"/>
          </a:xfrm>
          <a:prstGeom prst="rect">
            <a:avLst/>
          </a:prstGeom>
          <a:noFill/>
          <a:ln>
            <a:solidFill>
              <a:schemeClr val="bg2">
                <a:lumMod val="75000"/>
              </a:schemeClr>
            </a:solidFill>
          </a:ln>
        </p:spPr>
        <p:txBody>
          <a:bodyPr wrap="none" rtlCol="0">
            <a:spAutoFit/>
          </a:bodyPr>
          <a:lstStyle/>
          <a:p>
            <a:r>
              <a:rPr lang="it-IT" sz="1200" dirty="0">
                <a:latin typeface="Times New Roman" panose="02020603050405020304" pitchFamily="18" charset="0"/>
                <a:cs typeface="Times New Roman" panose="02020603050405020304" pitchFamily="18" charset="0"/>
              </a:rPr>
              <a:t>Collection </a:t>
            </a:r>
            <a:r>
              <a:rPr lang="it-IT" sz="1200" dirty="0" err="1">
                <a:latin typeface="Times New Roman" panose="02020603050405020304" pitchFamily="18" charset="0"/>
                <a:cs typeface="Times New Roman" panose="02020603050405020304" pitchFamily="18" charset="0"/>
              </a:rPr>
              <a:t>yeast</a:t>
            </a:r>
            <a:r>
              <a:rPr lang="it-IT" sz="1200" dirty="0">
                <a:latin typeface="Times New Roman" panose="02020603050405020304" pitchFamily="18" charset="0"/>
                <a:cs typeface="Times New Roman" panose="02020603050405020304" pitchFamily="18" charset="0"/>
              </a:rPr>
              <a:t> M3/5</a:t>
            </a:r>
          </a:p>
          <a:p>
            <a:r>
              <a:rPr lang="it-IT" sz="1200" dirty="0">
                <a:latin typeface="Times New Roman" panose="02020603050405020304" pitchFamily="18" charset="0"/>
                <a:cs typeface="Times New Roman" panose="02020603050405020304" pitchFamily="18" charset="0"/>
              </a:rPr>
              <a:t>by </a:t>
            </a:r>
            <a:r>
              <a:rPr lang="it-IT" sz="1200" dirty="0" err="1">
                <a:latin typeface="Times New Roman" panose="02020603050405020304" pitchFamily="18" charset="0"/>
                <a:cs typeface="Times New Roman" panose="02020603050405020304" pitchFamily="18" charset="0"/>
              </a:rPr>
              <a:t>Blaiotta</a:t>
            </a:r>
            <a:r>
              <a:rPr lang="it-IT" sz="1200" dirty="0">
                <a:latin typeface="Times New Roman" panose="02020603050405020304" pitchFamily="18" charset="0"/>
                <a:cs typeface="Times New Roman" panose="02020603050405020304" pitchFamily="18" charset="0"/>
              </a:rPr>
              <a:t> et al. 2016</a:t>
            </a:r>
          </a:p>
        </p:txBody>
      </p:sp>
    </p:spTree>
    <p:extLst>
      <p:ext uri="{BB962C8B-B14F-4D97-AF65-F5344CB8AC3E}">
        <p14:creationId xmlns:p14="http://schemas.microsoft.com/office/powerpoint/2010/main" val="2255464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animBg="1"/>
      <p:bldP spid="35" grpId="0" animBg="1"/>
      <p:bldP spid="36" grpId="0"/>
      <p:bldP spid="39" grpId="0" animBg="1"/>
      <p:bldP spid="40"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11" descr="sigil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3763797" y="-843"/>
            <a:ext cx="4775666" cy="646331"/>
          </a:xfrm>
          <a:prstGeom prst="rect">
            <a:avLst/>
          </a:prstGeom>
          <a:noFill/>
        </p:spPr>
        <p:txBody>
          <a:bodyPr wrap="none" rtlCol="0">
            <a:spAutoFit/>
          </a:bodyPr>
          <a:lstStyle/>
          <a:p>
            <a:r>
              <a:rPr lang="it-IT" sz="3600" b="1" dirty="0" err="1">
                <a:solidFill>
                  <a:schemeClr val="accent1">
                    <a:lumMod val="75000"/>
                  </a:schemeClr>
                </a:solidFill>
                <a:latin typeface="Times New Roman" panose="02020603050405020304" pitchFamily="18" charset="0"/>
                <a:cs typeface="Times New Roman" panose="02020603050405020304" pitchFamily="18" charset="0"/>
              </a:rPr>
              <a:t>Materials</a:t>
            </a:r>
            <a:r>
              <a:rPr lang="it-IT" sz="3600" b="1" dirty="0">
                <a:solidFill>
                  <a:schemeClr val="accent1">
                    <a:lumMod val="75000"/>
                  </a:schemeClr>
                </a:solidFill>
                <a:latin typeface="Times New Roman" panose="02020603050405020304" pitchFamily="18" charset="0"/>
                <a:cs typeface="Times New Roman" panose="02020603050405020304" pitchFamily="18" charset="0"/>
              </a:rPr>
              <a:t> and </a:t>
            </a:r>
            <a:r>
              <a:rPr lang="it-IT" sz="3600" b="1" dirty="0" err="1">
                <a:solidFill>
                  <a:schemeClr val="accent1">
                    <a:lumMod val="75000"/>
                  </a:schemeClr>
                </a:solidFill>
                <a:latin typeface="Times New Roman" panose="02020603050405020304" pitchFamily="18" charset="0"/>
                <a:cs typeface="Times New Roman" panose="02020603050405020304" pitchFamily="18" charset="0"/>
              </a:rPr>
              <a:t>Methods</a:t>
            </a:r>
            <a:endParaRPr lang="it-IT"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CasellaDiTesto 6"/>
          <p:cNvSpPr txBox="1"/>
          <p:nvPr/>
        </p:nvSpPr>
        <p:spPr>
          <a:xfrm>
            <a:off x="4354503" y="522109"/>
            <a:ext cx="3594254" cy="461665"/>
          </a:xfrm>
          <a:prstGeom prst="rect">
            <a:avLst/>
          </a:prstGeom>
          <a:noFill/>
        </p:spPr>
        <p:txBody>
          <a:bodyPr wrap="none" rtlCol="0">
            <a:spAutoFit/>
          </a:bodyPr>
          <a:lstStyle/>
          <a:p>
            <a:r>
              <a:rPr lang="it-IT" sz="2400" b="1" dirty="0" err="1">
                <a:solidFill>
                  <a:schemeClr val="accent6">
                    <a:lumMod val="75000"/>
                  </a:schemeClr>
                </a:solidFill>
                <a:latin typeface="Times New Roman" panose="02020603050405020304" pitchFamily="18" charset="0"/>
                <a:cs typeface="Times New Roman" panose="02020603050405020304" pitchFamily="18" charset="0"/>
              </a:rPr>
              <a:t>Analytical</a:t>
            </a:r>
            <a:r>
              <a:rPr lang="it-IT" sz="2400" b="1" dirty="0">
                <a:solidFill>
                  <a:schemeClr val="accent6">
                    <a:lumMod val="75000"/>
                  </a:schemeClr>
                </a:solidFill>
                <a:latin typeface="Times New Roman" panose="02020603050405020304" pitchFamily="18" charset="0"/>
                <a:cs typeface="Times New Roman" panose="02020603050405020304" pitchFamily="18" charset="0"/>
              </a:rPr>
              <a:t> </a:t>
            </a:r>
            <a:r>
              <a:rPr lang="it-IT" sz="2400" b="1" dirty="0" err="1">
                <a:solidFill>
                  <a:schemeClr val="accent6">
                    <a:lumMod val="75000"/>
                  </a:schemeClr>
                </a:solidFill>
                <a:latin typeface="Times New Roman" panose="02020603050405020304" pitchFamily="18" charset="0"/>
                <a:cs typeface="Times New Roman" panose="02020603050405020304" pitchFamily="18" charset="0"/>
              </a:rPr>
              <a:t>determinations</a:t>
            </a:r>
            <a:endParaRPr lang="it-IT" sz="2400" b="1" dirty="0">
              <a:solidFill>
                <a:schemeClr val="accent6">
                  <a:lumMod val="75000"/>
                </a:schemeClr>
              </a:solidFill>
              <a:latin typeface="Times New Roman" panose="02020603050405020304" pitchFamily="18" charset="0"/>
              <a:cs typeface="Times New Roman" panose="02020603050405020304" pitchFamily="18" charset="0"/>
            </a:endParaRPr>
          </a:p>
        </p:txBody>
      </p:sp>
      <p:pic>
        <p:nvPicPr>
          <p:cNvPr id="8" name="Immagine 7"/>
          <p:cNvPicPr>
            <a:picLocks noChangeAspect="1"/>
          </p:cNvPicPr>
          <p:nvPr/>
        </p:nvPicPr>
        <p:blipFill rotWithShape="1">
          <a:blip r:embed="rId5" cstate="print">
            <a:extLst>
              <a:ext uri="{28A0092B-C50C-407E-A947-70E740481C1C}">
                <a14:useLocalDpi xmlns:a14="http://schemas.microsoft.com/office/drawing/2010/main" val="0"/>
              </a:ext>
            </a:extLst>
          </a:blip>
          <a:srcRect t="4881" b="7865"/>
          <a:stretch/>
        </p:blipFill>
        <p:spPr>
          <a:xfrm>
            <a:off x="6035504" y="5391467"/>
            <a:ext cx="1469696" cy="961764"/>
          </a:xfrm>
          <a:prstGeom prst="roundRect">
            <a:avLst>
              <a:gd name="adj" fmla="val 8594"/>
            </a:avLst>
          </a:prstGeom>
          <a:solidFill>
            <a:srgbClr val="FFFFFF">
              <a:shade val="85000"/>
            </a:srgbClr>
          </a:solidFill>
          <a:ln>
            <a:solidFill>
              <a:schemeClr val="accent6">
                <a:lumMod val="75000"/>
              </a:schemeClr>
            </a:solidFill>
          </a:ln>
          <a:effectLst>
            <a:reflection blurRad="12700" stA="38000" endPos="28000" dist="5000" dir="5400000" sy="-100000" algn="bl" rotWithShape="0"/>
          </a:effectLst>
        </p:spPr>
      </p:pic>
      <p:pic>
        <p:nvPicPr>
          <p:cNvPr id="10" name="Immagin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56327" y="1359085"/>
            <a:ext cx="1332623" cy="1157692"/>
          </a:xfrm>
          <a:prstGeom prst="roundRect">
            <a:avLst>
              <a:gd name="adj" fmla="val 8594"/>
            </a:avLst>
          </a:prstGeom>
          <a:solidFill>
            <a:srgbClr val="FFFFFF">
              <a:shade val="85000"/>
            </a:srgbClr>
          </a:solidFill>
          <a:ln>
            <a:solidFill>
              <a:schemeClr val="accent6">
                <a:lumMod val="75000"/>
              </a:schemeClr>
            </a:solidFill>
          </a:ln>
          <a:effectLst>
            <a:reflection blurRad="12700" stA="38000" endPos="28000" dist="5000" dir="5400000" sy="-100000" algn="bl" rotWithShape="0"/>
          </a:effectLst>
        </p:spPr>
      </p:pic>
      <p:sp>
        <p:nvSpPr>
          <p:cNvPr id="21" name="CasellaDiTesto 20">
            <a:extLst>
              <a:ext uri="{FF2B5EF4-FFF2-40B4-BE49-F238E27FC236}">
                <a16:creationId xmlns:a16="http://schemas.microsoft.com/office/drawing/2014/main" id="{F23EF199-6524-4852-95C1-FBDA119FF8AA}"/>
              </a:ext>
            </a:extLst>
          </p:cNvPr>
          <p:cNvSpPr txBox="1"/>
          <p:nvPr/>
        </p:nvSpPr>
        <p:spPr>
          <a:xfrm>
            <a:off x="122779" y="1441418"/>
            <a:ext cx="4608950" cy="400110"/>
          </a:xfrm>
          <a:prstGeom prst="rect">
            <a:avLst/>
          </a:prstGeom>
          <a:noFill/>
        </p:spPr>
        <p:txBody>
          <a:bodyPr wrap="square" rtlCol="0">
            <a:spAutoFit/>
          </a:bodyPr>
          <a:lstStyle/>
          <a:p>
            <a:pPr marL="342900" indent="-342900">
              <a:buFont typeface="Arial" panose="020B0604020202020204" pitchFamily="34" charset="0"/>
              <a:buChar char="•"/>
            </a:pPr>
            <a:r>
              <a:rPr lang="it-IT" sz="2000" b="1" dirty="0" err="1">
                <a:latin typeface="Times New Roman" panose="02020603050405020304" pitchFamily="18" charset="0"/>
                <a:cs typeface="Times New Roman" panose="02020603050405020304" pitchFamily="18" charset="0"/>
              </a:rPr>
              <a:t>Organic</a:t>
            </a:r>
            <a:r>
              <a:rPr lang="it-IT" sz="2000" b="1" dirty="0">
                <a:latin typeface="Times New Roman" panose="02020603050405020304" pitchFamily="18" charset="0"/>
                <a:cs typeface="Times New Roman" panose="02020603050405020304" pitchFamily="18" charset="0"/>
              </a:rPr>
              <a:t> </a:t>
            </a:r>
            <a:r>
              <a:rPr lang="it-IT" sz="2000" b="1" dirty="0" err="1">
                <a:latin typeface="Times New Roman" panose="02020603050405020304" pitchFamily="18" charset="0"/>
                <a:cs typeface="Times New Roman" panose="02020603050405020304" pitchFamily="18" charset="0"/>
              </a:rPr>
              <a:t>acids</a:t>
            </a:r>
            <a:endParaRPr lang="it-IT" sz="2000" b="1" dirty="0">
              <a:solidFill>
                <a:srgbClr val="FF0000"/>
              </a:solidFill>
              <a:latin typeface="Times New Roman" panose="02020603050405020304" pitchFamily="18" charset="0"/>
              <a:cs typeface="Times New Roman" panose="02020603050405020304" pitchFamily="18" charset="0"/>
            </a:endParaRPr>
          </a:p>
        </p:txBody>
      </p:sp>
      <p:cxnSp>
        <p:nvCxnSpPr>
          <p:cNvPr id="24" name="Connettore 2 23">
            <a:extLst>
              <a:ext uri="{FF2B5EF4-FFF2-40B4-BE49-F238E27FC236}">
                <a16:creationId xmlns:a16="http://schemas.microsoft.com/office/drawing/2014/main" id="{D2345D1D-D686-4C61-835D-45FE1AF57AED}"/>
              </a:ext>
            </a:extLst>
          </p:cNvPr>
          <p:cNvCxnSpPr>
            <a:cxnSpLocks/>
          </p:cNvCxnSpPr>
          <p:nvPr/>
        </p:nvCxnSpPr>
        <p:spPr>
          <a:xfrm flipV="1">
            <a:off x="5001037" y="2035228"/>
            <a:ext cx="677883" cy="9650"/>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8" name="Rettangolo 27">
            <a:extLst>
              <a:ext uri="{FF2B5EF4-FFF2-40B4-BE49-F238E27FC236}">
                <a16:creationId xmlns:a16="http://schemas.microsoft.com/office/drawing/2014/main" id="{C5B09869-3B33-4477-B750-B08676D3C4E2}"/>
              </a:ext>
            </a:extLst>
          </p:cNvPr>
          <p:cNvSpPr/>
          <p:nvPr/>
        </p:nvSpPr>
        <p:spPr>
          <a:xfrm>
            <a:off x="9977108" y="1753265"/>
            <a:ext cx="2037737" cy="369332"/>
          </a:xfrm>
          <a:prstGeom prst="rect">
            <a:avLst/>
          </a:prstGeom>
        </p:spPr>
        <p:txBody>
          <a:bodyPr wrap="none">
            <a:spAutoFit/>
          </a:bodyPr>
          <a:lstStyle/>
          <a:p>
            <a:pPr algn="ctr"/>
            <a:r>
              <a:rPr lang="it-IT" i="1" dirty="0" err="1">
                <a:latin typeface="Times New Roman" panose="02020603050405020304" pitchFamily="18" charset="0"/>
                <a:cs typeface="Times New Roman" panose="02020603050405020304" pitchFamily="18" charset="0"/>
              </a:rPr>
              <a:t>Švecová</a:t>
            </a:r>
            <a:r>
              <a:rPr lang="it-IT" i="1" dirty="0">
                <a:latin typeface="Times New Roman" panose="02020603050405020304" pitchFamily="18" charset="0"/>
                <a:cs typeface="Times New Roman" panose="02020603050405020304" pitchFamily="18" charset="0"/>
              </a:rPr>
              <a:t> et al. </a:t>
            </a:r>
            <a:r>
              <a:rPr lang="it-IT" dirty="0">
                <a:latin typeface="Times New Roman" panose="02020603050405020304" pitchFamily="18" charset="0"/>
                <a:cs typeface="Times New Roman" panose="02020603050405020304" pitchFamily="18" charset="0"/>
              </a:rPr>
              <a:t>2015 </a:t>
            </a:r>
          </a:p>
        </p:txBody>
      </p:sp>
      <p:sp>
        <p:nvSpPr>
          <p:cNvPr id="42" name="CasellaDiTesto 41">
            <a:extLst>
              <a:ext uri="{FF2B5EF4-FFF2-40B4-BE49-F238E27FC236}">
                <a16:creationId xmlns:a16="http://schemas.microsoft.com/office/drawing/2014/main" id="{B792B021-6BD3-406C-B648-371871030A66}"/>
              </a:ext>
            </a:extLst>
          </p:cNvPr>
          <p:cNvSpPr txBox="1"/>
          <p:nvPr/>
        </p:nvSpPr>
        <p:spPr>
          <a:xfrm>
            <a:off x="151100" y="1874610"/>
            <a:ext cx="4608950" cy="553998"/>
          </a:xfrm>
          <a:prstGeom prst="rect">
            <a:avLst/>
          </a:prstGeom>
          <a:noFill/>
        </p:spPr>
        <p:txBody>
          <a:bodyPr wrap="square" rtlCol="0">
            <a:spAutoFit/>
          </a:bodyPr>
          <a:lstStyle/>
          <a:p>
            <a:r>
              <a:rPr lang="it-IT" sz="1400" i="1" dirty="0" err="1">
                <a:latin typeface="Times New Roman" panose="02020603050405020304" pitchFamily="18" charset="0"/>
                <a:cs typeface="Times New Roman" panose="02020603050405020304" pitchFamily="18" charset="0"/>
              </a:rPr>
              <a:t>Column</a:t>
            </a:r>
            <a:r>
              <a:rPr lang="it-IT" sz="1400" dirty="0">
                <a:latin typeface="Times New Roman" panose="02020603050405020304" pitchFamily="18" charset="0"/>
                <a:cs typeface="Times New Roman" panose="02020603050405020304" pitchFamily="18" charset="0"/>
              </a:rPr>
              <a:t>: </a:t>
            </a:r>
            <a:r>
              <a:rPr lang="it-IT" sz="1400" dirty="0" err="1">
                <a:latin typeface="Times New Roman" panose="02020603050405020304" pitchFamily="18" charset="0"/>
                <a:cs typeface="Times New Roman" panose="02020603050405020304" pitchFamily="18" charset="0"/>
              </a:rPr>
              <a:t>Spherisorb</a:t>
            </a:r>
            <a:r>
              <a:rPr lang="it-IT" sz="1400" dirty="0">
                <a:latin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cs typeface="Times New Roman" panose="02020603050405020304" pitchFamily="18" charset="0"/>
              </a:rPr>
              <a:t>C18 ODS2. 5µm. 250*4.5mm</a:t>
            </a:r>
            <a:r>
              <a:rPr lang="it-IT" sz="1400" dirty="0">
                <a:latin typeface="Times New Roman" panose="02020603050405020304" pitchFamily="18" charset="0"/>
                <a:cs typeface="Times New Roman" panose="02020603050405020304" pitchFamily="18" charset="0"/>
              </a:rPr>
              <a:t> rev. </a:t>
            </a:r>
            <a:r>
              <a:rPr lang="it-IT" sz="1400" dirty="0" err="1">
                <a:latin typeface="Times New Roman" panose="02020603050405020304" pitchFamily="18" charset="0"/>
                <a:cs typeface="Times New Roman" panose="02020603050405020304" pitchFamily="18" charset="0"/>
              </a:rPr>
              <a:t>phase</a:t>
            </a:r>
            <a:endParaRPr lang="it-IT" sz="1400" dirty="0">
              <a:latin typeface="Times New Roman" panose="02020603050405020304" pitchFamily="18" charset="0"/>
              <a:cs typeface="Times New Roman" panose="02020603050405020304" pitchFamily="18" charset="0"/>
            </a:endParaRPr>
          </a:p>
          <a:p>
            <a:r>
              <a:rPr lang="it-IT" sz="1400" i="1" dirty="0">
                <a:latin typeface="Times New Roman" panose="02020603050405020304" pitchFamily="18" charset="0"/>
                <a:cs typeface="Times New Roman" panose="02020603050405020304" pitchFamily="18" charset="0"/>
              </a:rPr>
              <a:t>Volume:</a:t>
            </a:r>
            <a:r>
              <a:rPr lang="it-IT" sz="1400" dirty="0">
                <a:latin typeface="Times New Roman" panose="02020603050405020304" pitchFamily="18" charset="0"/>
                <a:cs typeface="Times New Roman" panose="02020603050405020304" pitchFamily="18" charset="0"/>
              </a:rPr>
              <a:t> 10 µl   </a:t>
            </a:r>
            <a:r>
              <a:rPr lang="it-IT" sz="1400" i="1" dirty="0">
                <a:latin typeface="Times New Roman" panose="02020603050405020304" pitchFamily="18" charset="0"/>
                <a:cs typeface="Times New Roman" panose="02020603050405020304" pitchFamily="18" charset="0"/>
              </a:rPr>
              <a:t>Flow:</a:t>
            </a:r>
            <a:r>
              <a:rPr lang="it-IT" sz="1400" dirty="0">
                <a:latin typeface="Times New Roman" panose="02020603050405020304" pitchFamily="18" charset="0"/>
                <a:cs typeface="Times New Roman" panose="02020603050405020304" pitchFamily="18" charset="0"/>
              </a:rPr>
              <a:t> 0.25 ml/</a:t>
            </a:r>
            <a:r>
              <a:rPr lang="it-IT" sz="1400" dirty="0" err="1">
                <a:latin typeface="Times New Roman" panose="02020603050405020304" pitchFamily="18" charset="0"/>
                <a:cs typeface="Times New Roman" panose="02020603050405020304" pitchFamily="18" charset="0"/>
              </a:rPr>
              <a:t>min</a:t>
            </a:r>
            <a:r>
              <a:rPr lang="it-IT" sz="1400" dirty="0">
                <a:latin typeface="Times New Roman" panose="02020603050405020304" pitchFamily="18" charset="0"/>
                <a:cs typeface="Times New Roman" panose="02020603050405020304" pitchFamily="18" charset="0"/>
              </a:rPr>
              <a:t> </a:t>
            </a:r>
            <a:r>
              <a:rPr lang="el-GR" sz="1600" i="1" dirty="0">
                <a:latin typeface="Times New Roman" panose="02020603050405020304" pitchFamily="18" charset="0"/>
                <a:cs typeface="Times New Roman" panose="02020603050405020304" pitchFamily="18" charset="0"/>
              </a:rPr>
              <a:t>λ</a:t>
            </a:r>
            <a:r>
              <a:rPr lang="it-IT" sz="1600" i="1" dirty="0">
                <a:latin typeface="Times New Roman" panose="02020603050405020304" pitchFamily="18" charset="0"/>
                <a:cs typeface="Times New Roman" panose="02020603050405020304" pitchFamily="18" charset="0"/>
              </a:rPr>
              <a:t>: 210 nm</a:t>
            </a:r>
            <a:endParaRPr lang="it-IT" sz="1400" i="1" dirty="0">
              <a:latin typeface="Times New Roman" panose="02020603050405020304" pitchFamily="18" charset="0"/>
              <a:cs typeface="Times New Roman" panose="02020603050405020304" pitchFamily="18" charset="0"/>
            </a:endParaRPr>
          </a:p>
        </p:txBody>
      </p:sp>
      <p:sp>
        <p:nvSpPr>
          <p:cNvPr id="46" name="Rettangolo 45">
            <a:extLst>
              <a:ext uri="{FF2B5EF4-FFF2-40B4-BE49-F238E27FC236}">
                <a16:creationId xmlns:a16="http://schemas.microsoft.com/office/drawing/2014/main" id="{07B65A6D-884C-446C-A5E6-CC189CA5B269}"/>
              </a:ext>
            </a:extLst>
          </p:cNvPr>
          <p:cNvSpPr/>
          <p:nvPr/>
        </p:nvSpPr>
        <p:spPr>
          <a:xfrm>
            <a:off x="1" y="6364922"/>
            <a:ext cx="12192000" cy="461665"/>
          </a:xfrm>
          <a:prstGeom prst="rect">
            <a:avLst/>
          </a:prstGeom>
        </p:spPr>
        <p:txBody>
          <a:bodyPr wrap="square">
            <a:spAutoFit/>
          </a:bodyPr>
          <a:lstStyle/>
          <a:p>
            <a:pPr algn="ctr"/>
            <a:r>
              <a:rPr lang="en-US" sz="1200" dirty="0">
                <a:latin typeface="Times New Roman" panose="02020603050405020304" pitchFamily="18" charset="0"/>
                <a:cs typeface="Times New Roman" panose="02020603050405020304" pitchFamily="18" charset="0"/>
              </a:rPr>
              <a:t>All determinations and experiments were performed in triplicate and the results are the average values of three determinations. </a:t>
            </a:r>
          </a:p>
          <a:p>
            <a:pPr algn="ctr"/>
            <a:r>
              <a:rPr lang="en-US" sz="1200" dirty="0">
                <a:latin typeface="Times New Roman" panose="02020603050405020304" pitchFamily="18" charset="0"/>
                <a:cs typeface="Times New Roman" panose="02020603050405020304" pitchFamily="18" charset="0"/>
              </a:rPr>
              <a:t>Data were analyzed by ANOVA (XLSTAT. </a:t>
            </a:r>
            <a:r>
              <a:rPr lang="en-US" sz="1200" dirty="0" err="1">
                <a:latin typeface="Times New Roman" panose="02020603050405020304" pitchFamily="18" charset="0"/>
                <a:cs typeface="Times New Roman" panose="02020603050405020304" pitchFamily="18" charset="0"/>
              </a:rPr>
              <a:t>Addinsoft</a:t>
            </a:r>
            <a:r>
              <a:rPr lang="en-US" sz="1200" dirty="0">
                <a:latin typeface="Times New Roman" panose="02020603050405020304" pitchFamily="18" charset="0"/>
                <a:cs typeface="Times New Roman" panose="02020603050405020304" pitchFamily="18" charset="0"/>
              </a:rPr>
              <a:t> 2006)</a:t>
            </a:r>
            <a:endParaRPr lang="it-IT" sz="1200" dirty="0">
              <a:latin typeface="Times New Roman" panose="02020603050405020304" pitchFamily="18" charset="0"/>
              <a:cs typeface="Times New Roman" panose="02020603050405020304" pitchFamily="18" charset="0"/>
            </a:endParaRPr>
          </a:p>
        </p:txBody>
      </p:sp>
      <p:sp>
        <p:nvSpPr>
          <p:cNvPr id="23" name="CasellaDiTesto 22">
            <a:extLst>
              <a:ext uri="{FF2B5EF4-FFF2-40B4-BE49-F238E27FC236}">
                <a16:creationId xmlns:a16="http://schemas.microsoft.com/office/drawing/2014/main" id="{BFD155F3-2037-4310-A55D-A0F2031BBBC0}"/>
              </a:ext>
            </a:extLst>
          </p:cNvPr>
          <p:cNvSpPr txBox="1"/>
          <p:nvPr/>
        </p:nvSpPr>
        <p:spPr>
          <a:xfrm>
            <a:off x="151100" y="4223224"/>
            <a:ext cx="3127513" cy="400110"/>
          </a:xfrm>
          <a:prstGeom prst="rect">
            <a:avLst/>
          </a:prstGeom>
          <a:noFill/>
        </p:spPr>
        <p:txBody>
          <a:bodyPr wrap="square" rtlCol="0">
            <a:spAutoFit/>
          </a:bodyPr>
          <a:lstStyle/>
          <a:p>
            <a:pPr marL="342900" indent="-342900">
              <a:buFont typeface="Arial" panose="020B0604020202020204" pitchFamily="34" charset="0"/>
              <a:buChar char="•"/>
            </a:pPr>
            <a:r>
              <a:rPr lang="it-IT" sz="2000" b="1" dirty="0" err="1">
                <a:latin typeface="Times New Roman" panose="02020603050405020304" pitchFamily="18" charset="0"/>
                <a:cs typeface="Times New Roman" panose="02020603050405020304" pitchFamily="18" charset="0"/>
              </a:rPr>
              <a:t>Cannabinoids</a:t>
            </a:r>
            <a:r>
              <a:rPr lang="it-IT" sz="2000" b="1" dirty="0">
                <a:latin typeface="Times New Roman" panose="02020603050405020304" pitchFamily="18" charset="0"/>
                <a:cs typeface="Times New Roman" panose="02020603050405020304" pitchFamily="18" charset="0"/>
              </a:rPr>
              <a:t> </a:t>
            </a:r>
          </a:p>
        </p:txBody>
      </p:sp>
      <p:pic>
        <p:nvPicPr>
          <p:cNvPr id="25" name="Immagine 24">
            <a:extLst>
              <a:ext uri="{FF2B5EF4-FFF2-40B4-BE49-F238E27FC236}">
                <a16:creationId xmlns:a16="http://schemas.microsoft.com/office/drawing/2014/main" id="{CE865B92-B693-494E-8260-8DEE4428DA48}"/>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l="9665" t="10451" r="5788" b="30007"/>
          <a:stretch/>
        </p:blipFill>
        <p:spPr>
          <a:xfrm>
            <a:off x="6312478" y="4035054"/>
            <a:ext cx="911855" cy="1142416"/>
          </a:xfrm>
          <a:prstGeom prst="roundRect">
            <a:avLst>
              <a:gd name="adj" fmla="val 8594"/>
            </a:avLst>
          </a:prstGeom>
          <a:solidFill>
            <a:srgbClr val="FFFFFF">
              <a:shade val="85000"/>
            </a:srgbClr>
          </a:solidFill>
          <a:ln>
            <a:solidFill>
              <a:schemeClr val="accent6">
                <a:lumMod val="75000"/>
              </a:schemeClr>
            </a:solidFill>
          </a:ln>
          <a:effectLst>
            <a:reflection blurRad="12700" stA="38000" endPos="28000" dist="5000" dir="5400000" sy="-100000" algn="bl" rotWithShape="0"/>
          </a:effectLst>
        </p:spPr>
      </p:pic>
      <p:sp>
        <p:nvSpPr>
          <p:cNvPr id="43" name="CasellaDiTesto 42">
            <a:extLst>
              <a:ext uri="{FF2B5EF4-FFF2-40B4-BE49-F238E27FC236}">
                <a16:creationId xmlns:a16="http://schemas.microsoft.com/office/drawing/2014/main" id="{EFB17AF7-D7CC-4A8F-BAC7-E895A2C0FD52}"/>
              </a:ext>
            </a:extLst>
          </p:cNvPr>
          <p:cNvSpPr txBox="1"/>
          <p:nvPr/>
        </p:nvSpPr>
        <p:spPr>
          <a:xfrm>
            <a:off x="166776" y="4507567"/>
            <a:ext cx="4740515" cy="553998"/>
          </a:xfrm>
          <a:prstGeom prst="rect">
            <a:avLst/>
          </a:prstGeom>
          <a:noFill/>
        </p:spPr>
        <p:txBody>
          <a:bodyPr wrap="square" rtlCol="0">
            <a:spAutoFit/>
          </a:bodyPr>
          <a:lstStyle/>
          <a:p>
            <a:r>
              <a:rPr lang="it-IT" sz="1400" i="1" dirty="0" err="1">
                <a:latin typeface="Times New Roman" panose="02020603050405020304" pitchFamily="18" charset="0"/>
                <a:cs typeface="Times New Roman" panose="02020603050405020304" pitchFamily="18" charset="0"/>
              </a:rPr>
              <a:t>Column</a:t>
            </a:r>
            <a:r>
              <a:rPr lang="it-IT" sz="1400" dirty="0">
                <a:latin typeface="Times New Roman" panose="02020603050405020304" pitchFamily="18" charset="0"/>
                <a:cs typeface="Times New Roman" panose="02020603050405020304" pitchFamily="18" charset="0"/>
              </a:rPr>
              <a:t>: Eclipse XDB-C18 150 mm x 4.6 mm e 50 </a:t>
            </a:r>
            <a:r>
              <a:rPr lang="it-IT" sz="1400" dirty="0" err="1">
                <a:latin typeface="Times New Roman" panose="02020603050405020304" pitchFamily="18" charset="0"/>
                <a:cs typeface="Times New Roman" panose="02020603050405020304" pitchFamily="18" charset="0"/>
              </a:rPr>
              <a:t>μm</a:t>
            </a:r>
            <a:endParaRPr lang="it-IT" sz="1400" dirty="0">
              <a:latin typeface="Times New Roman" panose="02020603050405020304" pitchFamily="18" charset="0"/>
              <a:cs typeface="Times New Roman" panose="02020603050405020304" pitchFamily="18" charset="0"/>
            </a:endParaRPr>
          </a:p>
          <a:p>
            <a:r>
              <a:rPr lang="it-IT" sz="1400" i="1" dirty="0">
                <a:latin typeface="Times New Roman" panose="02020603050405020304" pitchFamily="18" charset="0"/>
                <a:cs typeface="Times New Roman" panose="02020603050405020304" pitchFamily="18" charset="0"/>
              </a:rPr>
              <a:t>Volume:</a:t>
            </a:r>
            <a:r>
              <a:rPr lang="it-IT" sz="1400" dirty="0">
                <a:latin typeface="Times New Roman" panose="02020603050405020304" pitchFamily="18" charset="0"/>
                <a:cs typeface="Times New Roman" panose="02020603050405020304" pitchFamily="18" charset="0"/>
              </a:rPr>
              <a:t> 20 µl    </a:t>
            </a:r>
            <a:r>
              <a:rPr lang="it-IT" sz="1400" i="1" dirty="0">
                <a:latin typeface="Times New Roman" panose="02020603050405020304" pitchFamily="18" charset="0"/>
                <a:cs typeface="Times New Roman" panose="02020603050405020304" pitchFamily="18" charset="0"/>
              </a:rPr>
              <a:t>Flow:</a:t>
            </a:r>
            <a:r>
              <a:rPr lang="it-IT" sz="1400" dirty="0">
                <a:latin typeface="Times New Roman" panose="02020603050405020304" pitchFamily="18" charset="0"/>
                <a:cs typeface="Times New Roman" panose="02020603050405020304" pitchFamily="18" charset="0"/>
              </a:rPr>
              <a:t> 1 ml/</a:t>
            </a:r>
            <a:r>
              <a:rPr lang="it-IT" sz="1400" dirty="0" err="1">
                <a:latin typeface="Times New Roman" panose="02020603050405020304" pitchFamily="18" charset="0"/>
                <a:cs typeface="Times New Roman" panose="02020603050405020304" pitchFamily="18" charset="0"/>
              </a:rPr>
              <a:t>min</a:t>
            </a:r>
            <a:r>
              <a:rPr lang="it-IT" sz="1400" dirty="0">
                <a:latin typeface="Times New Roman" panose="02020603050405020304" pitchFamily="18" charset="0"/>
                <a:cs typeface="Times New Roman" panose="02020603050405020304" pitchFamily="18" charset="0"/>
              </a:rPr>
              <a:t>   </a:t>
            </a:r>
            <a:r>
              <a:rPr lang="el-GR" sz="1600" i="1" dirty="0">
                <a:latin typeface="Times New Roman" panose="02020603050405020304" pitchFamily="18" charset="0"/>
                <a:cs typeface="Times New Roman" panose="02020603050405020304" pitchFamily="18" charset="0"/>
              </a:rPr>
              <a:t>λ</a:t>
            </a:r>
            <a:r>
              <a:rPr lang="it-IT" sz="1600" i="1" dirty="0">
                <a:latin typeface="Times New Roman" panose="02020603050405020304" pitchFamily="18" charset="0"/>
                <a:cs typeface="Times New Roman" panose="02020603050405020304" pitchFamily="18" charset="0"/>
              </a:rPr>
              <a:t>: 210 nm</a:t>
            </a:r>
            <a:endParaRPr lang="it-IT" sz="1400" i="1" dirty="0">
              <a:latin typeface="Times New Roman" panose="02020603050405020304" pitchFamily="18" charset="0"/>
              <a:cs typeface="Times New Roman" panose="02020603050405020304" pitchFamily="18" charset="0"/>
            </a:endParaRPr>
          </a:p>
        </p:txBody>
      </p:sp>
      <p:cxnSp>
        <p:nvCxnSpPr>
          <p:cNvPr id="80" name="Connettore 2 79">
            <a:extLst>
              <a:ext uri="{FF2B5EF4-FFF2-40B4-BE49-F238E27FC236}">
                <a16:creationId xmlns:a16="http://schemas.microsoft.com/office/drawing/2014/main" id="{17A1442F-82B7-45BF-A34A-77019ED2D37D}"/>
              </a:ext>
            </a:extLst>
          </p:cNvPr>
          <p:cNvCxnSpPr>
            <a:cxnSpLocks/>
          </p:cNvCxnSpPr>
          <p:nvPr/>
        </p:nvCxnSpPr>
        <p:spPr>
          <a:xfrm flipV="1">
            <a:off x="4947522" y="4709453"/>
            <a:ext cx="677883" cy="9650"/>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81" name="Rettangolo 80">
            <a:extLst>
              <a:ext uri="{FF2B5EF4-FFF2-40B4-BE49-F238E27FC236}">
                <a16:creationId xmlns:a16="http://schemas.microsoft.com/office/drawing/2014/main" id="{CFCE09CA-9183-417A-A598-9F363CB8CAF5}"/>
              </a:ext>
            </a:extLst>
          </p:cNvPr>
          <p:cNvSpPr/>
          <p:nvPr/>
        </p:nvSpPr>
        <p:spPr>
          <a:xfrm>
            <a:off x="9528266" y="4409108"/>
            <a:ext cx="2486579" cy="369332"/>
          </a:xfrm>
          <a:prstGeom prst="rect">
            <a:avLst/>
          </a:prstGeom>
        </p:spPr>
        <p:txBody>
          <a:bodyPr wrap="none">
            <a:spAutoFit/>
          </a:bodyPr>
          <a:lstStyle/>
          <a:p>
            <a:pPr algn="ctr"/>
            <a:r>
              <a:rPr lang="it-IT" i="1" dirty="0" err="1">
                <a:latin typeface="Times New Roman" panose="02020603050405020304" pitchFamily="18" charset="0"/>
                <a:cs typeface="Times New Roman" panose="02020603050405020304" pitchFamily="18" charset="0"/>
              </a:rPr>
              <a:t>Lachenmeier</a:t>
            </a:r>
            <a:r>
              <a:rPr lang="it-IT" i="1" dirty="0">
                <a:latin typeface="Times New Roman" panose="02020603050405020304" pitchFamily="18" charset="0"/>
                <a:cs typeface="Times New Roman" panose="02020603050405020304" pitchFamily="18" charset="0"/>
              </a:rPr>
              <a:t> et al. </a:t>
            </a:r>
            <a:r>
              <a:rPr lang="it-IT" dirty="0">
                <a:latin typeface="Times New Roman" panose="02020603050405020304" pitchFamily="18" charset="0"/>
                <a:cs typeface="Times New Roman" panose="02020603050405020304" pitchFamily="18" charset="0"/>
              </a:rPr>
              <a:t>2004 </a:t>
            </a:r>
          </a:p>
        </p:txBody>
      </p:sp>
      <p:grpSp>
        <p:nvGrpSpPr>
          <p:cNvPr id="9" name="Gruppo 8"/>
          <p:cNvGrpSpPr/>
          <p:nvPr/>
        </p:nvGrpSpPr>
        <p:grpSpPr>
          <a:xfrm>
            <a:off x="151100" y="2826222"/>
            <a:ext cx="5253818" cy="400110"/>
            <a:chOff x="151100" y="2849972"/>
            <a:chExt cx="5253818" cy="400110"/>
          </a:xfrm>
        </p:grpSpPr>
        <p:sp>
          <p:nvSpPr>
            <p:cNvPr id="82" name="CasellaDiTesto 81">
              <a:extLst>
                <a:ext uri="{FF2B5EF4-FFF2-40B4-BE49-F238E27FC236}">
                  <a16:creationId xmlns:a16="http://schemas.microsoft.com/office/drawing/2014/main" id="{EA9CA622-2A5D-4A8C-BCD4-27397FC8D413}"/>
                </a:ext>
              </a:extLst>
            </p:cNvPr>
            <p:cNvSpPr txBox="1"/>
            <p:nvPr/>
          </p:nvSpPr>
          <p:spPr>
            <a:xfrm>
              <a:off x="151100" y="2849972"/>
              <a:ext cx="3127513" cy="400110"/>
            </a:xfrm>
            <a:prstGeom prst="rect">
              <a:avLst/>
            </a:prstGeom>
            <a:noFill/>
          </p:spPr>
          <p:txBody>
            <a:bodyPr wrap="square" rtlCol="0">
              <a:spAutoFit/>
            </a:bodyPr>
            <a:lstStyle/>
            <a:p>
              <a:pPr marL="342900" indent="-342900">
                <a:buFont typeface="Arial" panose="020B0604020202020204" pitchFamily="34" charset="0"/>
                <a:buChar char="•"/>
              </a:pPr>
              <a:r>
                <a:rPr lang="it-IT" sz="2000" b="1" dirty="0">
                  <a:latin typeface="Times New Roman" panose="02020603050405020304" pitchFamily="18" charset="0"/>
                  <a:cs typeface="Times New Roman" panose="02020603050405020304" pitchFamily="18" charset="0"/>
                </a:rPr>
                <a:t>Total </a:t>
              </a:r>
              <a:r>
                <a:rPr lang="it-IT" sz="2000" b="1" dirty="0" err="1">
                  <a:latin typeface="Times New Roman" panose="02020603050405020304" pitchFamily="18" charset="0"/>
                  <a:cs typeface="Times New Roman" panose="02020603050405020304" pitchFamily="18" charset="0"/>
                </a:rPr>
                <a:t>polyphenols</a:t>
              </a:r>
              <a:r>
                <a:rPr lang="it-IT" sz="2000" b="1" dirty="0">
                  <a:latin typeface="Times New Roman" panose="02020603050405020304" pitchFamily="18" charset="0"/>
                  <a:cs typeface="Times New Roman" panose="02020603050405020304" pitchFamily="18" charset="0"/>
                </a:rPr>
                <a:t> </a:t>
              </a:r>
            </a:p>
          </p:txBody>
        </p:sp>
        <p:sp>
          <p:nvSpPr>
            <p:cNvPr id="84" name="CasellaDiTesto 83">
              <a:extLst>
                <a:ext uri="{FF2B5EF4-FFF2-40B4-BE49-F238E27FC236}">
                  <a16:creationId xmlns:a16="http://schemas.microsoft.com/office/drawing/2014/main" id="{6599FB8A-6430-417E-8BB5-BC07FCBD5716}"/>
                </a:ext>
              </a:extLst>
            </p:cNvPr>
            <p:cNvSpPr txBox="1"/>
            <p:nvPr/>
          </p:nvSpPr>
          <p:spPr>
            <a:xfrm>
              <a:off x="2571057" y="2928331"/>
              <a:ext cx="2833861" cy="307777"/>
            </a:xfrm>
            <a:prstGeom prst="rect">
              <a:avLst/>
            </a:prstGeom>
            <a:noFill/>
          </p:spPr>
          <p:txBody>
            <a:bodyPr wrap="square" rtlCol="0">
              <a:spAutoFit/>
            </a:bodyPr>
            <a:lstStyle/>
            <a:p>
              <a:r>
                <a:rPr lang="it-IT" sz="1400" dirty="0" err="1">
                  <a:latin typeface="Times New Roman" panose="02020603050405020304" pitchFamily="18" charset="0"/>
                  <a:cs typeface="Times New Roman" panose="02020603050405020304" pitchFamily="18" charset="0"/>
                </a:rPr>
                <a:t>Folin-Ciocalteau</a:t>
              </a:r>
              <a:r>
                <a:rPr lang="it-IT" sz="1400" dirty="0">
                  <a:latin typeface="Times New Roman" panose="02020603050405020304" pitchFamily="18" charset="0"/>
                  <a:cs typeface="Times New Roman" panose="02020603050405020304" pitchFamily="18" charset="0"/>
                </a:rPr>
                <a:t> </a:t>
              </a:r>
              <a:r>
                <a:rPr lang="it-IT" sz="1400" dirty="0" err="1">
                  <a:latin typeface="Times New Roman" panose="02020603050405020304" pitchFamily="18" charset="0"/>
                  <a:cs typeface="Times New Roman" panose="02020603050405020304" pitchFamily="18" charset="0"/>
                </a:rPr>
                <a:t>method</a:t>
              </a:r>
              <a:endParaRPr lang="it-IT" sz="1400" dirty="0">
                <a:latin typeface="Times New Roman" panose="02020603050405020304" pitchFamily="18" charset="0"/>
                <a:cs typeface="Times New Roman" panose="02020603050405020304" pitchFamily="18" charset="0"/>
              </a:endParaRPr>
            </a:p>
          </p:txBody>
        </p:sp>
      </p:grpSp>
      <p:grpSp>
        <p:nvGrpSpPr>
          <p:cNvPr id="4" name="Gruppo 3"/>
          <p:cNvGrpSpPr/>
          <p:nvPr/>
        </p:nvGrpSpPr>
        <p:grpSpPr>
          <a:xfrm>
            <a:off x="169616" y="3369948"/>
            <a:ext cx="5595245" cy="400110"/>
            <a:chOff x="169616" y="3464950"/>
            <a:chExt cx="5595245" cy="400110"/>
          </a:xfrm>
        </p:grpSpPr>
        <p:sp>
          <p:nvSpPr>
            <p:cNvPr id="83" name="CasellaDiTesto 82">
              <a:extLst>
                <a:ext uri="{FF2B5EF4-FFF2-40B4-BE49-F238E27FC236}">
                  <a16:creationId xmlns:a16="http://schemas.microsoft.com/office/drawing/2014/main" id="{B8B3ECB2-2A4C-43E7-8C6A-002EBB3EAE4F}"/>
                </a:ext>
              </a:extLst>
            </p:cNvPr>
            <p:cNvSpPr txBox="1"/>
            <p:nvPr/>
          </p:nvSpPr>
          <p:spPr>
            <a:xfrm>
              <a:off x="169616" y="3464950"/>
              <a:ext cx="3127513" cy="400110"/>
            </a:xfrm>
            <a:prstGeom prst="rect">
              <a:avLst/>
            </a:prstGeom>
            <a:noFill/>
          </p:spPr>
          <p:txBody>
            <a:bodyPr wrap="square" rtlCol="0">
              <a:spAutoFit/>
            </a:bodyPr>
            <a:lstStyle/>
            <a:p>
              <a:pPr marL="342900" indent="-342900">
                <a:buFont typeface="Arial" panose="020B0604020202020204" pitchFamily="34" charset="0"/>
                <a:buChar char="•"/>
              </a:pPr>
              <a:r>
                <a:rPr lang="it-IT" sz="2000" b="1" dirty="0" err="1">
                  <a:latin typeface="Times New Roman" panose="02020603050405020304" pitchFamily="18" charset="0"/>
                  <a:cs typeface="Times New Roman" panose="02020603050405020304" pitchFamily="18" charset="0"/>
                </a:rPr>
                <a:t>Antioxidant</a:t>
              </a:r>
              <a:r>
                <a:rPr lang="it-IT" sz="2000" b="1" dirty="0">
                  <a:latin typeface="Times New Roman" panose="02020603050405020304" pitchFamily="18" charset="0"/>
                  <a:cs typeface="Times New Roman" panose="02020603050405020304" pitchFamily="18" charset="0"/>
                </a:rPr>
                <a:t> </a:t>
              </a:r>
              <a:r>
                <a:rPr lang="it-IT" sz="2000" b="1" dirty="0" err="1">
                  <a:latin typeface="Times New Roman" panose="02020603050405020304" pitchFamily="18" charset="0"/>
                  <a:cs typeface="Times New Roman" panose="02020603050405020304" pitchFamily="18" charset="0"/>
                </a:rPr>
                <a:t>capacity</a:t>
              </a:r>
              <a:r>
                <a:rPr lang="it-IT" sz="2000" b="1" dirty="0">
                  <a:latin typeface="Times New Roman" panose="02020603050405020304" pitchFamily="18" charset="0"/>
                  <a:cs typeface="Times New Roman" panose="02020603050405020304" pitchFamily="18" charset="0"/>
                </a:rPr>
                <a:t> </a:t>
              </a:r>
            </a:p>
          </p:txBody>
        </p:sp>
        <p:sp>
          <p:nvSpPr>
            <p:cNvPr id="85" name="CasellaDiTesto 84">
              <a:extLst>
                <a:ext uri="{FF2B5EF4-FFF2-40B4-BE49-F238E27FC236}">
                  <a16:creationId xmlns:a16="http://schemas.microsoft.com/office/drawing/2014/main" id="{9E1FC1EE-4AE5-4037-8A4B-7079B823CAEC}"/>
                </a:ext>
              </a:extLst>
            </p:cNvPr>
            <p:cNvSpPr txBox="1"/>
            <p:nvPr/>
          </p:nvSpPr>
          <p:spPr>
            <a:xfrm>
              <a:off x="2931000" y="3538808"/>
              <a:ext cx="2833861" cy="307777"/>
            </a:xfrm>
            <a:prstGeom prst="rect">
              <a:avLst/>
            </a:prstGeom>
            <a:noFill/>
          </p:spPr>
          <p:txBody>
            <a:bodyPr wrap="square" rtlCol="0">
              <a:spAutoFit/>
            </a:bodyPr>
            <a:lstStyle/>
            <a:p>
              <a:r>
                <a:rPr lang="it-IT" sz="1400" dirty="0">
                  <a:latin typeface="Times New Roman" panose="02020603050405020304" pitchFamily="18" charset="0"/>
                  <a:cs typeface="Times New Roman" panose="02020603050405020304" pitchFamily="18" charset="0"/>
                </a:rPr>
                <a:t>DPPH </a:t>
              </a:r>
              <a:r>
                <a:rPr lang="it-IT" sz="1400" dirty="0" err="1">
                  <a:latin typeface="Times New Roman" panose="02020603050405020304" pitchFamily="18" charset="0"/>
                  <a:cs typeface="Times New Roman" panose="02020603050405020304" pitchFamily="18" charset="0"/>
                </a:rPr>
                <a:t>method</a:t>
              </a:r>
              <a:endParaRPr lang="it-IT" sz="1400" dirty="0">
                <a:latin typeface="Times New Roman" panose="02020603050405020304" pitchFamily="18" charset="0"/>
                <a:cs typeface="Times New Roman" panose="02020603050405020304" pitchFamily="18" charset="0"/>
              </a:endParaRPr>
            </a:p>
          </p:txBody>
        </p:sp>
      </p:grpSp>
      <p:cxnSp>
        <p:nvCxnSpPr>
          <p:cNvPr id="86" name="Connettore 2 85">
            <a:extLst>
              <a:ext uri="{FF2B5EF4-FFF2-40B4-BE49-F238E27FC236}">
                <a16:creationId xmlns:a16="http://schemas.microsoft.com/office/drawing/2014/main" id="{8C9678A6-5417-44EA-9BF6-5295581A85BF}"/>
              </a:ext>
            </a:extLst>
          </p:cNvPr>
          <p:cNvCxnSpPr>
            <a:cxnSpLocks/>
          </p:cNvCxnSpPr>
          <p:nvPr/>
        </p:nvCxnSpPr>
        <p:spPr>
          <a:xfrm flipV="1">
            <a:off x="4960187" y="3067545"/>
            <a:ext cx="677883" cy="9650"/>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7" name="Connettore 2 86">
            <a:extLst>
              <a:ext uri="{FF2B5EF4-FFF2-40B4-BE49-F238E27FC236}">
                <a16:creationId xmlns:a16="http://schemas.microsoft.com/office/drawing/2014/main" id="{EE6CA5A9-E6EA-4ABE-928A-386BEDB00ABD}"/>
              </a:ext>
            </a:extLst>
          </p:cNvPr>
          <p:cNvCxnSpPr>
            <a:cxnSpLocks/>
          </p:cNvCxnSpPr>
          <p:nvPr/>
        </p:nvCxnSpPr>
        <p:spPr>
          <a:xfrm flipV="1">
            <a:off x="4963890" y="3623158"/>
            <a:ext cx="677883" cy="9650"/>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pic>
        <p:nvPicPr>
          <p:cNvPr id="88" name="Immagine 87">
            <a:extLst>
              <a:ext uri="{FF2B5EF4-FFF2-40B4-BE49-F238E27FC236}">
                <a16:creationId xmlns:a16="http://schemas.microsoft.com/office/drawing/2014/main" id="{DB7857F8-0E48-4C0D-9051-A64FE2C54BE4}"/>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val="0"/>
              </a:ext>
            </a:extLst>
          </a:blip>
          <a:srcRect l="12349" t="10414" r="11140" b="5463"/>
          <a:stretch/>
        </p:blipFill>
        <p:spPr>
          <a:xfrm>
            <a:off x="6067472" y="2888020"/>
            <a:ext cx="1387423" cy="857475"/>
          </a:xfrm>
          <a:prstGeom prst="roundRect">
            <a:avLst>
              <a:gd name="adj" fmla="val 8594"/>
            </a:avLst>
          </a:prstGeom>
          <a:solidFill>
            <a:srgbClr val="FFFFFF">
              <a:shade val="85000"/>
            </a:srgbClr>
          </a:solidFill>
          <a:ln>
            <a:solidFill>
              <a:schemeClr val="accent6">
                <a:lumMod val="75000"/>
              </a:schemeClr>
            </a:solidFill>
          </a:ln>
          <a:effectLst>
            <a:reflection blurRad="12700" stA="38000" endPos="28000" dist="5000" dir="5400000" sy="-100000" algn="bl" rotWithShape="0"/>
          </a:effectLst>
        </p:spPr>
      </p:pic>
      <p:sp>
        <p:nvSpPr>
          <p:cNvPr id="89" name="Rettangolo 88">
            <a:extLst>
              <a:ext uri="{FF2B5EF4-FFF2-40B4-BE49-F238E27FC236}">
                <a16:creationId xmlns:a16="http://schemas.microsoft.com/office/drawing/2014/main" id="{294B2ECF-5ED2-4A4A-BDAE-239EE79E6364}"/>
              </a:ext>
            </a:extLst>
          </p:cNvPr>
          <p:cNvSpPr/>
          <p:nvPr/>
        </p:nvSpPr>
        <p:spPr>
          <a:xfrm>
            <a:off x="9902343" y="3128895"/>
            <a:ext cx="2112502" cy="369332"/>
          </a:xfrm>
          <a:prstGeom prst="rect">
            <a:avLst/>
          </a:prstGeom>
        </p:spPr>
        <p:txBody>
          <a:bodyPr wrap="none">
            <a:spAutoFit/>
          </a:bodyPr>
          <a:lstStyle/>
          <a:p>
            <a:pPr algn="ctr"/>
            <a:r>
              <a:rPr lang="it-IT" i="1" dirty="0" err="1">
                <a:latin typeface="Times New Roman" panose="02020603050405020304" pitchFamily="18" charset="0"/>
                <a:cs typeface="Times New Roman" panose="02020603050405020304" pitchFamily="18" charset="0"/>
              </a:rPr>
              <a:t>Slinkard</a:t>
            </a:r>
            <a:r>
              <a:rPr lang="it-IT" i="1" dirty="0">
                <a:latin typeface="Times New Roman" panose="02020603050405020304" pitchFamily="18" charset="0"/>
                <a:cs typeface="Times New Roman" panose="02020603050405020304" pitchFamily="18" charset="0"/>
              </a:rPr>
              <a:t> et al. 1977</a:t>
            </a:r>
            <a:r>
              <a:rPr lang="it-IT" dirty="0">
                <a:latin typeface="Times New Roman" panose="02020603050405020304" pitchFamily="18" charset="0"/>
                <a:cs typeface="Times New Roman" panose="02020603050405020304" pitchFamily="18" charset="0"/>
              </a:rPr>
              <a:t> </a:t>
            </a:r>
          </a:p>
        </p:txBody>
      </p:sp>
      <p:sp>
        <p:nvSpPr>
          <p:cNvPr id="91" name="CasellaDiTesto 90">
            <a:extLst>
              <a:ext uri="{FF2B5EF4-FFF2-40B4-BE49-F238E27FC236}">
                <a16:creationId xmlns:a16="http://schemas.microsoft.com/office/drawing/2014/main" id="{927240ED-36BB-4709-9EAF-BFF86C352ABE}"/>
              </a:ext>
            </a:extLst>
          </p:cNvPr>
          <p:cNvSpPr txBox="1"/>
          <p:nvPr/>
        </p:nvSpPr>
        <p:spPr>
          <a:xfrm>
            <a:off x="169616" y="5430466"/>
            <a:ext cx="3127513" cy="400110"/>
          </a:xfrm>
          <a:prstGeom prst="rect">
            <a:avLst/>
          </a:prstGeom>
          <a:noFill/>
        </p:spPr>
        <p:txBody>
          <a:bodyPr wrap="square" rtlCol="0">
            <a:spAutoFit/>
          </a:bodyPr>
          <a:lstStyle/>
          <a:p>
            <a:pPr marL="342900" indent="-342900">
              <a:buFont typeface="Arial" panose="020B0604020202020204" pitchFamily="34" charset="0"/>
              <a:buChar char="•"/>
            </a:pPr>
            <a:r>
              <a:rPr lang="it-IT" sz="2000" b="1" dirty="0">
                <a:latin typeface="Times New Roman" panose="02020603050405020304" pitchFamily="18" charset="0"/>
                <a:cs typeface="Times New Roman" panose="02020603050405020304" pitchFamily="18" charset="0"/>
              </a:rPr>
              <a:t>Volatile compounds</a:t>
            </a:r>
          </a:p>
        </p:txBody>
      </p:sp>
      <p:sp>
        <p:nvSpPr>
          <p:cNvPr id="92" name="CasellaDiTesto 91">
            <a:extLst>
              <a:ext uri="{FF2B5EF4-FFF2-40B4-BE49-F238E27FC236}">
                <a16:creationId xmlns:a16="http://schemas.microsoft.com/office/drawing/2014/main" id="{40DF35B6-58A6-4018-8589-D2423D9C5D9F}"/>
              </a:ext>
            </a:extLst>
          </p:cNvPr>
          <p:cNvSpPr txBox="1"/>
          <p:nvPr/>
        </p:nvSpPr>
        <p:spPr>
          <a:xfrm>
            <a:off x="151100" y="5737537"/>
            <a:ext cx="4871036" cy="523220"/>
          </a:xfrm>
          <a:prstGeom prst="rect">
            <a:avLst/>
          </a:prstGeom>
          <a:noFill/>
        </p:spPr>
        <p:txBody>
          <a:bodyPr wrap="square" rtlCol="0">
            <a:spAutoFit/>
          </a:bodyPr>
          <a:lstStyle/>
          <a:p>
            <a:r>
              <a:rPr lang="it-IT" sz="1400" i="1" dirty="0" err="1">
                <a:latin typeface="Times New Roman" panose="02020603050405020304" pitchFamily="18" charset="0"/>
                <a:cs typeface="Times New Roman" panose="02020603050405020304" pitchFamily="18" charset="0"/>
              </a:rPr>
              <a:t>Column</a:t>
            </a:r>
            <a:r>
              <a:rPr lang="it-IT" sz="1400" dirty="0">
                <a:latin typeface="Times New Roman" panose="02020603050405020304" pitchFamily="18" charset="0"/>
                <a:cs typeface="Times New Roman" panose="02020603050405020304" pitchFamily="18" charset="0"/>
              </a:rPr>
              <a:t>: </a:t>
            </a:r>
            <a:r>
              <a:rPr lang="it-IT" sz="1400" dirty="0" err="1">
                <a:latin typeface="Times New Roman" panose="02020603050405020304" pitchFamily="18" charset="0"/>
                <a:cs typeface="Times New Roman" panose="02020603050405020304" pitchFamily="18" charset="0"/>
              </a:rPr>
              <a:t>capillary</a:t>
            </a:r>
            <a:r>
              <a:rPr lang="it-IT" sz="1400" dirty="0">
                <a:latin typeface="Times New Roman" panose="02020603050405020304" pitchFamily="18" charset="0"/>
                <a:cs typeface="Times New Roman" panose="02020603050405020304" pitchFamily="18" charset="0"/>
              </a:rPr>
              <a:t> </a:t>
            </a:r>
            <a:r>
              <a:rPr lang="it-IT" sz="1400" dirty="0" err="1">
                <a:latin typeface="Times New Roman" panose="02020603050405020304" pitchFamily="18" charset="0"/>
                <a:cs typeface="Times New Roman" panose="02020603050405020304" pitchFamily="18" charset="0"/>
              </a:rPr>
              <a:t>column</a:t>
            </a:r>
            <a:r>
              <a:rPr lang="it-IT" sz="1400" dirty="0">
                <a:latin typeface="Times New Roman" panose="02020603050405020304" pitchFamily="18" charset="0"/>
                <a:cs typeface="Times New Roman" panose="02020603050405020304" pitchFamily="18" charset="0"/>
              </a:rPr>
              <a:t> HP-5MS 30 m x 0.5 mm ID x 0.25 </a:t>
            </a:r>
            <a:r>
              <a:rPr lang="it-IT" sz="1400" dirty="0" err="1">
                <a:latin typeface="Times New Roman" panose="02020603050405020304" pitchFamily="18" charset="0"/>
                <a:cs typeface="Times New Roman" panose="02020603050405020304" pitchFamily="18" charset="0"/>
              </a:rPr>
              <a:t>μm</a:t>
            </a:r>
            <a:r>
              <a:rPr lang="it-IT" sz="1400" dirty="0">
                <a:latin typeface="Times New Roman" panose="02020603050405020304" pitchFamily="18" charset="0"/>
                <a:cs typeface="Times New Roman" panose="02020603050405020304" pitchFamily="18" charset="0"/>
              </a:rPr>
              <a:t> </a:t>
            </a:r>
            <a:r>
              <a:rPr lang="it-IT" sz="1400" i="1" dirty="0">
                <a:latin typeface="Times New Roman" panose="02020603050405020304" pitchFamily="18" charset="0"/>
                <a:cs typeface="Times New Roman" panose="02020603050405020304" pitchFamily="18" charset="0"/>
              </a:rPr>
              <a:t>Flow He:</a:t>
            </a:r>
            <a:r>
              <a:rPr lang="it-IT" sz="1400" dirty="0">
                <a:latin typeface="Times New Roman" panose="02020603050405020304" pitchFamily="18" charset="0"/>
                <a:cs typeface="Times New Roman" panose="02020603050405020304" pitchFamily="18" charset="0"/>
              </a:rPr>
              <a:t> 1 ml/</a:t>
            </a:r>
            <a:r>
              <a:rPr lang="it-IT" sz="1400" dirty="0" err="1">
                <a:latin typeface="Times New Roman" panose="02020603050405020304" pitchFamily="18" charset="0"/>
                <a:cs typeface="Times New Roman" panose="02020603050405020304" pitchFamily="18" charset="0"/>
              </a:rPr>
              <a:t>min</a:t>
            </a:r>
            <a:r>
              <a:rPr lang="it-IT" sz="1400" dirty="0">
                <a:latin typeface="Times New Roman" panose="02020603050405020304" pitchFamily="18" charset="0"/>
                <a:cs typeface="Times New Roman" panose="02020603050405020304" pitchFamily="18" charset="0"/>
              </a:rPr>
              <a:t>   </a:t>
            </a:r>
            <a:endParaRPr lang="it-IT" sz="1400" i="1" dirty="0">
              <a:latin typeface="Times New Roman" panose="02020603050405020304" pitchFamily="18" charset="0"/>
              <a:cs typeface="Times New Roman" panose="02020603050405020304" pitchFamily="18" charset="0"/>
            </a:endParaRPr>
          </a:p>
        </p:txBody>
      </p:sp>
      <p:cxnSp>
        <p:nvCxnSpPr>
          <p:cNvPr id="93" name="Connettore 2 92">
            <a:extLst>
              <a:ext uri="{FF2B5EF4-FFF2-40B4-BE49-F238E27FC236}">
                <a16:creationId xmlns:a16="http://schemas.microsoft.com/office/drawing/2014/main" id="{0D34D582-1FE8-40A3-B650-9D57C49939D1}"/>
              </a:ext>
            </a:extLst>
          </p:cNvPr>
          <p:cNvCxnSpPr>
            <a:cxnSpLocks/>
          </p:cNvCxnSpPr>
          <p:nvPr/>
        </p:nvCxnSpPr>
        <p:spPr>
          <a:xfrm flipV="1">
            <a:off x="4988715" y="5959610"/>
            <a:ext cx="677883" cy="9650"/>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4" name="Rettangolo 93">
            <a:extLst>
              <a:ext uri="{FF2B5EF4-FFF2-40B4-BE49-F238E27FC236}">
                <a16:creationId xmlns:a16="http://schemas.microsoft.com/office/drawing/2014/main" id="{05B29A9D-FD45-44FC-8E4B-B4EB7AC23DEC}"/>
              </a:ext>
            </a:extLst>
          </p:cNvPr>
          <p:cNvSpPr/>
          <p:nvPr/>
        </p:nvSpPr>
        <p:spPr>
          <a:xfrm>
            <a:off x="10381063" y="5687683"/>
            <a:ext cx="1633782" cy="369332"/>
          </a:xfrm>
          <a:prstGeom prst="rect">
            <a:avLst/>
          </a:prstGeom>
        </p:spPr>
        <p:txBody>
          <a:bodyPr wrap="none">
            <a:spAutoFit/>
          </a:bodyPr>
          <a:lstStyle/>
          <a:p>
            <a:pPr algn="ctr"/>
            <a:r>
              <a:rPr lang="da-DK" i="1" dirty="0">
                <a:latin typeface="Times New Roman" panose="02020603050405020304" pitchFamily="18" charset="0"/>
                <a:cs typeface="Times New Roman" panose="02020603050405020304" pitchFamily="18" charset="0"/>
              </a:rPr>
              <a:t>Ilias et al. 2006</a:t>
            </a:r>
            <a:endParaRPr lang="it-IT" i="1" dirty="0">
              <a:latin typeface="Times New Roman" panose="02020603050405020304" pitchFamily="18" charset="0"/>
              <a:cs typeface="Times New Roman" panose="02020603050405020304" pitchFamily="18" charset="0"/>
            </a:endParaRPr>
          </a:p>
        </p:txBody>
      </p:sp>
      <p:sp>
        <p:nvSpPr>
          <p:cNvPr id="3" name="CasellaDiTesto 2"/>
          <p:cNvSpPr txBox="1"/>
          <p:nvPr/>
        </p:nvSpPr>
        <p:spPr>
          <a:xfrm>
            <a:off x="7513721" y="1753265"/>
            <a:ext cx="1390124" cy="369332"/>
          </a:xfrm>
          <a:prstGeom prst="rect">
            <a:avLst/>
          </a:prstGeom>
          <a:noFill/>
        </p:spPr>
        <p:txBody>
          <a:bodyPr wrap="none" rtlCol="0">
            <a:spAutoFit/>
          </a:bodyPr>
          <a:lstStyle/>
          <a:p>
            <a:r>
              <a:rPr lang="de-DE" b="1" dirty="0">
                <a:latin typeface="Times New Roman" panose="02020603050405020304" pitchFamily="18" charset="0"/>
                <a:cs typeface="Times New Roman" panose="02020603050405020304" pitchFamily="18" charset="0"/>
              </a:rPr>
              <a:t>UPLC-DAD</a:t>
            </a:r>
            <a:endParaRPr lang="it-IT" b="1" dirty="0">
              <a:latin typeface="Times New Roman" panose="02020603050405020304" pitchFamily="18" charset="0"/>
              <a:cs typeface="Times New Roman" panose="02020603050405020304" pitchFamily="18" charset="0"/>
            </a:endParaRPr>
          </a:p>
        </p:txBody>
      </p:sp>
      <p:sp>
        <p:nvSpPr>
          <p:cNvPr id="33" name="CasellaDiTesto 32"/>
          <p:cNvSpPr txBox="1"/>
          <p:nvPr/>
        </p:nvSpPr>
        <p:spPr>
          <a:xfrm>
            <a:off x="7563472" y="3128895"/>
            <a:ext cx="2091278" cy="369332"/>
          </a:xfrm>
          <a:prstGeom prst="rect">
            <a:avLst/>
          </a:prstGeom>
          <a:noFill/>
        </p:spPr>
        <p:txBody>
          <a:bodyPr wrap="none" rtlCol="0">
            <a:spAutoFit/>
          </a:bodyPr>
          <a:lstStyle/>
          <a:p>
            <a:r>
              <a:rPr lang="de-DE" b="1" dirty="0" err="1">
                <a:latin typeface="Times New Roman" panose="02020603050405020304" pitchFamily="18" charset="0"/>
                <a:cs typeface="Times New Roman" panose="02020603050405020304" pitchFamily="18" charset="0"/>
              </a:rPr>
              <a:t>Spectrophotometry</a:t>
            </a:r>
            <a:endParaRPr lang="it-IT" b="1" dirty="0">
              <a:latin typeface="Times New Roman" panose="02020603050405020304" pitchFamily="18" charset="0"/>
              <a:cs typeface="Times New Roman" panose="02020603050405020304" pitchFamily="18" charset="0"/>
            </a:endParaRPr>
          </a:p>
        </p:txBody>
      </p:sp>
      <p:sp>
        <p:nvSpPr>
          <p:cNvPr id="34" name="CasellaDiTesto 33"/>
          <p:cNvSpPr txBox="1"/>
          <p:nvPr/>
        </p:nvSpPr>
        <p:spPr>
          <a:xfrm>
            <a:off x="7602704" y="4421596"/>
            <a:ext cx="1402948" cy="369332"/>
          </a:xfrm>
          <a:prstGeom prst="rect">
            <a:avLst/>
          </a:prstGeom>
          <a:noFill/>
        </p:spPr>
        <p:txBody>
          <a:bodyPr wrap="none" rtlCol="0">
            <a:spAutoFit/>
          </a:bodyPr>
          <a:lstStyle/>
          <a:p>
            <a:r>
              <a:rPr lang="de-DE" b="1" dirty="0">
                <a:latin typeface="Times New Roman" panose="02020603050405020304" pitchFamily="18" charset="0"/>
                <a:cs typeface="Times New Roman" panose="02020603050405020304" pitchFamily="18" charset="0"/>
              </a:rPr>
              <a:t>HPLC-DAD</a:t>
            </a:r>
            <a:endParaRPr lang="it-IT" b="1" dirty="0">
              <a:latin typeface="Times New Roman" panose="02020603050405020304" pitchFamily="18" charset="0"/>
              <a:cs typeface="Times New Roman" panose="02020603050405020304" pitchFamily="18" charset="0"/>
            </a:endParaRPr>
          </a:p>
        </p:txBody>
      </p:sp>
      <p:sp>
        <p:nvSpPr>
          <p:cNvPr id="35" name="CasellaDiTesto 34"/>
          <p:cNvSpPr txBox="1"/>
          <p:nvPr/>
        </p:nvSpPr>
        <p:spPr>
          <a:xfrm>
            <a:off x="7634722" y="5689781"/>
            <a:ext cx="954107" cy="369332"/>
          </a:xfrm>
          <a:prstGeom prst="rect">
            <a:avLst/>
          </a:prstGeom>
          <a:noFill/>
        </p:spPr>
        <p:txBody>
          <a:bodyPr wrap="none" rtlCol="0">
            <a:spAutoFit/>
          </a:bodyPr>
          <a:lstStyle/>
          <a:p>
            <a:r>
              <a:rPr lang="de-DE" b="1" dirty="0">
                <a:latin typeface="Times New Roman" panose="02020603050405020304" pitchFamily="18" charset="0"/>
                <a:cs typeface="Times New Roman" panose="02020603050405020304" pitchFamily="18" charset="0"/>
              </a:rPr>
              <a:t>GC-MS</a:t>
            </a:r>
            <a:endParaRPr lang="it-IT"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82440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11" descr="sigillo">
            <a:extLst>
              <a:ext uri="{FF2B5EF4-FFF2-40B4-BE49-F238E27FC236}">
                <a16:creationId xmlns:a16="http://schemas.microsoft.com/office/drawing/2014/main" id="{88475EF5-0D8B-4CFE-ACEF-3AA5679FF6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1">
            <a:extLst>
              <a:ext uri="{FF2B5EF4-FFF2-40B4-BE49-F238E27FC236}">
                <a16:creationId xmlns:a16="http://schemas.microsoft.com/office/drawing/2014/main" id="{1405DEDB-6EAC-485A-827A-EE9CAE2F2DC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asellaDiTesto 5">
            <a:extLst>
              <a:ext uri="{FF2B5EF4-FFF2-40B4-BE49-F238E27FC236}">
                <a16:creationId xmlns:a16="http://schemas.microsoft.com/office/drawing/2014/main" id="{6F7C20CC-3A67-4A15-B65E-1480C4B669E5}"/>
              </a:ext>
            </a:extLst>
          </p:cNvPr>
          <p:cNvSpPr txBox="1"/>
          <p:nvPr/>
        </p:nvSpPr>
        <p:spPr>
          <a:xfrm>
            <a:off x="3853565" y="2550"/>
            <a:ext cx="4596130" cy="1077218"/>
          </a:xfrm>
          <a:prstGeom prst="rect">
            <a:avLst/>
          </a:prstGeom>
          <a:noFill/>
        </p:spPr>
        <p:txBody>
          <a:bodyPr wrap="none" rtlCol="0">
            <a:spAutoFit/>
          </a:bodyPr>
          <a:lstStyle/>
          <a:p>
            <a:r>
              <a:rPr lang="it-IT" sz="3600" b="1" dirty="0" err="1">
                <a:solidFill>
                  <a:schemeClr val="accent1">
                    <a:lumMod val="75000"/>
                  </a:schemeClr>
                </a:solidFill>
                <a:latin typeface="Times New Roman" panose="02020603050405020304" pitchFamily="18" charset="0"/>
                <a:cs typeface="Times New Roman" panose="02020603050405020304" pitchFamily="18" charset="0"/>
              </a:rPr>
              <a:t>Results</a:t>
            </a:r>
            <a:r>
              <a:rPr lang="it-IT" sz="3600" b="1" dirty="0">
                <a:solidFill>
                  <a:schemeClr val="accent1">
                    <a:lumMod val="75000"/>
                  </a:schemeClr>
                </a:solidFill>
                <a:latin typeface="Times New Roman" panose="02020603050405020304" pitchFamily="18" charset="0"/>
                <a:cs typeface="Times New Roman" panose="02020603050405020304" pitchFamily="18" charset="0"/>
              </a:rPr>
              <a:t> and </a:t>
            </a:r>
            <a:r>
              <a:rPr lang="it-IT" sz="3600" b="1" dirty="0" err="1">
                <a:solidFill>
                  <a:schemeClr val="accent1">
                    <a:lumMod val="75000"/>
                  </a:schemeClr>
                </a:solidFill>
                <a:latin typeface="Times New Roman" panose="02020603050405020304" pitchFamily="18" charset="0"/>
                <a:cs typeface="Times New Roman" panose="02020603050405020304" pitchFamily="18" charset="0"/>
              </a:rPr>
              <a:t>discussion</a:t>
            </a:r>
            <a:endParaRPr lang="it-IT" sz="3600" b="1" dirty="0">
              <a:solidFill>
                <a:schemeClr val="accent1">
                  <a:lumMod val="75000"/>
                </a:schemeClr>
              </a:solidFill>
              <a:latin typeface="Times New Roman" panose="02020603050405020304" pitchFamily="18" charset="0"/>
              <a:cs typeface="Times New Roman" panose="02020603050405020304" pitchFamily="18" charset="0"/>
            </a:endParaRPr>
          </a:p>
          <a:p>
            <a:pPr algn="ctr"/>
            <a:r>
              <a:rPr lang="de-DE" sz="2400" b="1" dirty="0">
                <a:solidFill>
                  <a:schemeClr val="accent6">
                    <a:lumMod val="75000"/>
                  </a:schemeClr>
                </a:solidFill>
                <a:latin typeface="Times New Roman" panose="02020603050405020304" pitchFamily="18" charset="0"/>
                <a:cs typeface="Times New Roman" panose="02020603050405020304" pitchFamily="18" charset="0"/>
              </a:rPr>
              <a:t> </a:t>
            </a:r>
            <a:r>
              <a:rPr lang="de-DE" sz="2800" b="1" u="sng">
                <a:solidFill>
                  <a:schemeClr val="accent6">
                    <a:lumMod val="75000"/>
                  </a:schemeClr>
                </a:solidFill>
                <a:latin typeface="Times New Roman" panose="02020603050405020304" pitchFamily="18" charset="0"/>
                <a:cs typeface="Times New Roman" panose="02020603050405020304" pitchFamily="18" charset="0"/>
              </a:rPr>
              <a:t>°Babo,</a:t>
            </a:r>
            <a:r>
              <a:rPr lang="de-DE" sz="2400">
                <a:solidFill>
                  <a:schemeClr val="accent6">
                    <a:lumMod val="75000"/>
                  </a:schemeClr>
                </a:solidFill>
                <a:latin typeface="Times New Roman" panose="02020603050405020304" pitchFamily="18" charset="0"/>
                <a:cs typeface="Times New Roman" panose="02020603050405020304" pitchFamily="18" charset="0"/>
              </a:rPr>
              <a:t> </a:t>
            </a:r>
            <a:r>
              <a:rPr lang="de-DE" sz="2400" dirty="0" err="1">
                <a:solidFill>
                  <a:schemeClr val="accent6">
                    <a:lumMod val="75000"/>
                  </a:schemeClr>
                </a:solidFill>
                <a:latin typeface="Times New Roman" panose="02020603050405020304" pitchFamily="18" charset="0"/>
                <a:cs typeface="Times New Roman" panose="02020603050405020304" pitchFamily="18" charset="0"/>
              </a:rPr>
              <a:t>alcohol</a:t>
            </a:r>
            <a:r>
              <a:rPr lang="de-DE" sz="2400" dirty="0">
                <a:solidFill>
                  <a:schemeClr val="accent6">
                    <a:lumMod val="75000"/>
                  </a:schemeClr>
                </a:solidFill>
                <a:latin typeface="Times New Roman" panose="02020603050405020304" pitchFamily="18" charset="0"/>
                <a:cs typeface="Times New Roman" panose="02020603050405020304" pitchFamily="18" charset="0"/>
              </a:rPr>
              <a:t> and pH</a:t>
            </a:r>
            <a:endParaRPr lang="it-IT" sz="2400"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9" name="CasellaDiTesto 8">
            <a:extLst>
              <a:ext uri="{FF2B5EF4-FFF2-40B4-BE49-F238E27FC236}">
                <a16:creationId xmlns:a16="http://schemas.microsoft.com/office/drawing/2014/main" id="{CB90DC4B-080C-42FF-97C4-9C2A37D33948}"/>
              </a:ext>
            </a:extLst>
          </p:cNvPr>
          <p:cNvSpPr txBox="1"/>
          <p:nvPr/>
        </p:nvSpPr>
        <p:spPr>
          <a:xfrm>
            <a:off x="6829346" y="1158934"/>
            <a:ext cx="4486275" cy="338554"/>
          </a:xfrm>
          <a:prstGeom prst="rect">
            <a:avLst/>
          </a:prstGeom>
          <a:noFill/>
        </p:spPr>
        <p:txBody>
          <a:bodyPr wrap="square" rtlCol="0">
            <a:spAutoFit/>
          </a:bodyPr>
          <a:lstStyle/>
          <a:p>
            <a:pPr algn="ctr"/>
            <a:r>
              <a:rPr lang="it-IT" sz="1600" b="1" i="1" dirty="0" err="1">
                <a:latin typeface="Times New Roman" panose="02020603050405020304" pitchFamily="18" charset="0"/>
                <a:cs typeface="Times New Roman" panose="02020603050405020304" pitchFamily="18" charset="0"/>
              </a:rPr>
              <a:t>Table</a:t>
            </a:r>
            <a:r>
              <a:rPr lang="it-IT" sz="1600" b="1" i="1" dirty="0">
                <a:latin typeface="Times New Roman" panose="02020603050405020304" pitchFamily="18" charset="0"/>
                <a:cs typeface="Times New Roman" panose="02020603050405020304" pitchFamily="18" charset="0"/>
              </a:rPr>
              <a:t> 2</a:t>
            </a:r>
            <a:r>
              <a:rPr lang="it-IT" sz="1600" dirty="0">
                <a:latin typeface="Times New Roman" panose="02020603050405020304" pitchFamily="18" charset="0"/>
                <a:cs typeface="Times New Roman" panose="02020603050405020304" pitchFamily="18" charset="0"/>
              </a:rPr>
              <a:t>- °Babo</a:t>
            </a:r>
          </a:p>
        </p:txBody>
      </p:sp>
      <p:sp>
        <p:nvSpPr>
          <p:cNvPr id="10" name="CasellaDiTesto 9">
            <a:extLst>
              <a:ext uri="{FF2B5EF4-FFF2-40B4-BE49-F238E27FC236}">
                <a16:creationId xmlns:a16="http://schemas.microsoft.com/office/drawing/2014/main" id="{510AC5A8-0849-410C-B88D-963661469C2B}"/>
              </a:ext>
            </a:extLst>
          </p:cNvPr>
          <p:cNvSpPr txBox="1"/>
          <p:nvPr/>
        </p:nvSpPr>
        <p:spPr>
          <a:xfrm>
            <a:off x="5722883" y="6539590"/>
            <a:ext cx="6469117" cy="276999"/>
          </a:xfrm>
          <a:prstGeom prst="rect">
            <a:avLst/>
          </a:prstGeom>
          <a:noFill/>
        </p:spPr>
        <p:txBody>
          <a:bodyPr wrap="square" rtlCol="0">
            <a:spAutoFit/>
          </a:bodyPr>
          <a:lstStyle/>
          <a:p>
            <a:pPr algn="ctr"/>
            <a:r>
              <a:rPr lang="it-IT" sz="1200" i="1" dirty="0">
                <a:latin typeface="Times New Roman" panose="02020603050405020304" pitchFamily="18" charset="0"/>
                <a:cs typeface="Times New Roman" panose="02020603050405020304" pitchFamily="18" charset="0"/>
              </a:rPr>
              <a:t>a-e: </a:t>
            </a:r>
            <a:r>
              <a:rPr lang="it-IT" sz="1200" i="1" dirty="0" err="1">
                <a:latin typeface="Times New Roman" panose="02020603050405020304" pitchFamily="18" charset="0"/>
                <a:cs typeface="Times New Roman" panose="02020603050405020304" pitchFamily="18" charset="0"/>
              </a:rPr>
              <a:t>Different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letters</a:t>
            </a:r>
            <a:r>
              <a:rPr lang="it-IT" sz="1200" i="1" dirty="0">
                <a:latin typeface="Times New Roman" panose="02020603050405020304" pitchFamily="18" charset="0"/>
                <a:cs typeface="Times New Roman" panose="02020603050405020304" pitchFamily="18" charset="0"/>
              </a:rPr>
              <a:t> in the </a:t>
            </a:r>
            <a:r>
              <a:rPr lang="it-IT" sz="1200" i="1" dirty="0" err="1">
                <a:latin typeface="Times New Roman" panose="02020603050405020304" pitchFamily="18" charset="0"/>
                <a:cs typeface="Times New Roman" panose="02020603050405020304" pitchFamily="18" charset="0"/>
              </a:rPr>
              <a:t>colums</a:t>
            </a:r>
            <a:r>
              <a:rPr lang="it-IT" sz="1200" i="1" dirty="0">
                <a:latin typeface="Times New Roman" panose="02020603050405020304" pitchFamily="18" charset="0"/>
                <a:cs typeface="Times New Roman" panose="02020603050405020304" pitchFamily="18" charset="0"/>
              </a:rPr>
              <a:t> indicate </a:t>
            </a:r>
            <a:r>
              <a:rPr lang="it-IT" sz="1200" i="1" dirty="0" err="1">
                <a:latin typeface="Times New Roman" panose="02020603050405020304" pitchFamily="18" charset="0"/>
                <a:cs typeface="Times New Roman" panose="02020603050405020304" pitchFamily="18" charset="0"/>
              </a:rPr>
              <a:t>significant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difference</a:t>
            </a:r>
            <a:r>
              <a:rPr lang="it-IT" sz="1200" i="1" dirty="0">
                <a:latin typeface="Times New Roman" panose="02020603050405020304" pitchFamily="18" charset="0"/>
                <a:cs typeface="Times New Roman" panose="02020603050405020304" pitchFamily="18" charset="0"/>
              </a:rPr>
              <a:t> (p&lt;0.05)</a:t>
            </a:r>
          </a:p>
        </p:txBody>
      </p:sp>
      <p:graphicFrame>
        <p:nvGraphicFramePr>
          <p:cNvPr id="2" name="Tabella 1"/>
          <p:cNvGraphicFramePr>
            <a:graphicFrameLocks noGrp="1"/>
          </p:cNvGraphicFramePr>
          <p:nvPr>
            <p:extLst>
              <p:ext uri="{D42A27DB-BD31-4B8C-83A1-F6EECF244321}">
                <p14:modId xmlns:p14="http://schemas.microsoft.com/office/powerpoint/2010/main" val="4212210624"/>
              </p:ext>
            </p:extLst>
          </p:nvPr>
        </p:nvGraphicFramePr>
        <p:xfrm>
          <a:off x="5572124" y="1471248"/>
          <a:ext cx="6573958" cy="4954896"/>
        </p:xfrm>
        <a:graphic>
          <a:graphicData uri="http://schemas.openxmlformats.org/drawingml/2006/table">
            <a:tbl>
              <a:tblPr firstRow="1" firstCol="1" bandRow="1">
                <a:tableStyleId>{912C8C85-51F0-491E-9774-3900AFEF0FD7}</a:tableStyleId>
              </a:tblPr>
              <a:tblGrid>
                <a:gridCol w="814383">
                  <a:extLst>
                    <a:ext uri="{9D8B030D-6E8A-4147-A177-3AD203B41FA5}">
                      <a16:colId xmlns:a16="http://schemas.microsoft.com/office/drawing/2014/main" val="20000"/>
                    </a:ext>
                  </a:extLst>
                </a:gridCol>
                <a:gridCol w="1063890">
                  <a:extLst>
                    <a:ext uri="{9D8B030D-6E8A-4147-A177-3AD203B41FA5}">
                      <a16:colId xmlns:a16="http://schemas.microsoft.com/office/drawing/2014/main" val="20001"/>
                    </a:ext>
                  </a:extLst>
                </a:gridCol>
                <a:gridCol w="939137">
                  <a:extLst>
                    <a:ext uri="{9D8B030D-6E8A-4147-A177-3AD203B41FA5}">
                      <a16:colId xmlns:a16="http://schemas.microsoft.com/office/drawing/2014/main" val="20002"/>
                    </a:ext>
                  </a:extLst>
                </a:gridCol>
                <a:gridCol w="939137">
                  <a:extLst>
                    <a:ext uri="{9D8B030D-6E8A-4147-A177-3AD203B41FA5}">
                      <a16:colId xmlns:a16="http://schemas.microsoft.com/office/drawing/2014/main" val="20003"/>
                    </a:ext>
                  </a:extLst>
                </a:gridCol>
                <a:gridCol w="939137">
                  <a:extLst>
                    <a:ext uri="{9D8B030D-6E8A-4147-A177-3AD203B41FA5}">
                      <a16:colId xmlns:a16="http://schemas.microsoft.com/office/drawing/2014/main" val="20004"/>
                    </a:ext>
                  </a:extLst>
                </a:gridCol>
                <a:gridCol w="939137">
                  <a:extLst>
                    <a:ext uri="{9D8B030D-6E8A-4147-A177-3AD203B41FA5}">
                      <a16:colId xmlns:a16="http://schemas.microsoft.com/office/drawing/2014/main" val="20005"/>
                    </a:ext>
                  </a:extLst>
                </a:gridCol>
                <a:gridCol w="939137">
                  <a:extLst>
                    <a:ext uri="{9D8B030D-6E8A-4147-A177-3AD203B41FA5}">
                      <a16:colId xmlns:a16="http://schemas.microsoft.com/office/drawing/2014/main" val="20006"/>
                    </a:ext>
                  </a:extLst>
                </a:gridCol>
              </a:tblGrid>
              <a:tr h="808426">
                <a:tc>
                  <a:txBody>
                    <a:bodyPr/>
                    <a:lstStyle/>
                    <a:p>
                      <a:pPr algn="ctr">
                        <a:lnSpc>
                          <a:spcPct val="200000"/>
                        </a:lnSpc>
                        <a:spcAft>
                          <a:spcPts val="0"/>
                        </a:spcAft>
                      </a:pPr>
                      <a:r>
                        <a:rPr lang="it-IT" sz="1400" dirty="0">
                          <a:effectLst/>
                        </a:rPr>
                        <a:t>Campioni</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400" dirty="0">
                          <a:effectLst/>
                        </a:rPr>
                        <a:t>T0</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400">
                          <a:effectLst/>
                        </a:rPr>
                        <a:t>T1</a:t>
                      </a:r>
                      <a:endParaRPr lang="it-IT" sz="140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400" dirty="0">
                          <a:effectLst/>
                        </a:rPr>
                        <a:t>T2</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400" dirty="0">
                          <a:effectLst/>
                        </a:rPr>
                        <a:t>T3</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400" dirty="0">
                          <a:effectLst/>
                        </a:rPr>
                        <a:t>T4</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400" dirty="0">
                          <a:effectLst/>
                        </a:rPr>
                        <a:t>T5</a:t>
                      </a:r>
                      <a:endParaRPr lang="it-IT" sz="14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00"/>
                  </a:ext>
                </a:extLst>
              </a:tr>
              <a:tr h="414647">
                <a:tc>
                  <a:txBody>
                    <a:bodyPr/>
                    <a:lstStyle/>
                    <a:p>
                      <a:pPr algn="ctr">
                        <a:lnSpc>
                          <a:spcPct val="200000"/>
                        </a:lnSpc>
                        <a:spcAft>
                          <a:spcPts val="0"/>
                        </a:spcAft>
                      </a:pPr>
                      <a:r>
                        <a:rPr lang="it-IT" sz="1400" dirty="0">
                          <a:effectLst/>
                        </a:rPr>
                        <a:t>0%</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22.00</a:t>
                      </a:r>
                      <a:r>
                        <a:rPr lang="it-IT" sz="1100" baseline="30000" dirty="0">
                          <a:effectLst/>
                        </a:rPr>
                        <a:t>a</a:t>
                      </a:r>
                      <a:r>
                        <a:rPr lang="it-IT" sz="1100" dirty="0">
                          <a:effectLst/>
                        </a:rPr>
                        <a:t>±0.03</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15.50</a:t>
                      </a:r>
                      <a:r>
                        <a:rPr lang="it-IT" sz="1100" baseline="30000" dirty="0">
                          <a:effectLst/>
                        </a:rPr>
                        <a:t>b</a:t>
                      </a:r>
                      <a:r>
                        <a:rPr lang="it-IT" sz="1100" dirty="0">
                          <a:effectLst/>
                        </a:rPr>
                        <a:t>±0.71</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10.25</a:t>
                      </a:r>
                      <a:r>
                        <a:rPr lang="it-IT" sz="1100" baseline="30000" dirty="0">
                          <a:effectLst/>
                        </a:rPr>
                        <a:t>b</a:t>
                      </a:r>
                      <a:r>
                        <a:rPr lang="it-IT" sz="1100" dirty="0">
                          <a:effectLst/>
                        </a:rPr>
                        <a:t>±0.25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5.75</a:t>
                      </a:r>
                      <a:r>
                        <a:rPr lang="it-IT" sz="1100" baseline="30000" dirty="0">
                          <a:effectLst/>
                        </a:rPr>
                        <a:t>b</a:t>
                      </a:r>
                      <a:r>
                        <a:rPr lang="it-IT" sz="1100" dirty="0">
                          <a:effectLst/>
                        </a:rPr>
                        <a:t>±0.35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3.75</a:t>
                      </a:r>
                      <a:r>
                        <a:rPr lang="it-IT" sz="1100" baseline="30000" dirty="0">
                          <a:effectLst/>
                        </a:rPr>
                        <a:t>b</a:t>
                      </a:r>
                      <a:r>
                        <a:rPr lang="it-IT" sz="1100" dirty="0">
                          <a:effectLst/>
                        </a:rPr>
                        <a:t>±0.35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2.50</a:t>
                      </a:r>
                      <a:r>
                        <a:rPr lang="it-IT" sz="1100" baseline="30000" dirty="0">
                          <a:effectLst/>
                        </a:rPr>
                        <a:t>a</a:t>
                      </a:r>
                      <a:r>
                        <a:rPr lang="it-IT" sz="1100" dirty="0">
                          <a:effectLst/>
                        </a:rPr>
                        <a:t>±0.49</a:t>
                      </a:r>
                      <a:endParaRPr lang="it-IT" sz="11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01"/>
                  </a:ext>
                </a:extLst>
              </a:tr>
              <a:tr h="414647">
                <a:tc>
                  <a:txBody>
                    <a:bodyPr/>
                    <a:lstStyle/>
                    <a:p>
                      <a:pPr algn="ctr">
                        <a:lnSpc>
                          <a:spcPct val="200000"/>
                        </a:lnSpc>
                        <a:spcAft>
                          <a:spcPts val="0"/>
                        </a:spcAft>
                      </a:pPr>
                      <a:r>
                        <a:rPr lang="de-DE" sz="1400" dirty="0">
                          <a:effectLst/>
                          <a:latin typeface="+mn-lt"/>
                          <a:ea typeface="+mn-ea"/>
                        </a:rPr>
                        <a:t>AC</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21.50</a:t>
                      </a:r>
                      <a:r>
                        <a:rPr lang="it-IT" sz="1100" baseline="30000" dirty="0">
                          <a:effectLst/>
                        </a:rPr>
                        <a:t>a</a:t>
                      </a:r>
                      <a:r>
                        <a:rPr lang="it-IT" sz="1100" dirty="0">
                          <a:effectLst/>
                        </a:rPr>
                        <a:t>±0.71</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21.45</a:t>
                      </a:r>
                      <a:r>
                        <a:rPr lang="it-IT" sz="1100" baseline="30000" dirty="0">
                          <a:effectLst/>
                        </a:rPr>
                        <a:t>a</a:t>
                      </a:r>
                      <a:r>
                        <a:rPr lang="it-IT" sz="1100" dirty="0">
                          <a:effectLst/>
                        </a:rPr>
                        <a:t>±0.07</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15.45</a:t>
                      </a:r>
                      <a:r>
                        <a:rPr lang="it-IT" sz="1100" baseline="30000" dirty="0">
                          <a:effectLst/>
                        </a:rPr>
                        <a:t>a</a:t>
                      </a:r>
                      <a:r>
                        <a:rPr lang="it-IT" sz="1100" dirty="0">
                          <a:effectLst/>
                        </a:rPr>
                        <a:t>±0.07</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10.50</a:t>
                      </a:r>
                      <a:r>
                        <a:rPr lang="it-IT" sz="1100" baseline="30000" dirty="0">
                          <a:effectLst/>
                        </a:rPr>
                        <a:t>a</a:t>
                      </a:r>
                      <a:r>
                        <a:rPr lang="it-IT" sz="1100" dirty="0">
                          <a:effectLst/>
                        </a:rPr>
                        <a:t>±0.71</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6.45</a:t>
                      </a:r>
                      <a:r>
                        <a:rPr lang="it-IT" sz="1100" baseline="30000" dirty="0">
                          <a:effectLst/>
                        </a:rPr>
                        <a:t>a</a:t>
                      </a:r>
                      <a:r>
                        <a:rPr lang="it-IT" sz="1100" dirty="0">
                          <a:effectLst/>
                        </a:rPr>
                        <a:t>±0.07</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2.50</a:t>
                      </a:r>
                      <a:r>
                        <a:rPr lang="it-IT" sz="1100" baseline="30000" dirty="0">
                          <a:effectLst/>
                        </a:rPr>
                        <a:t>a</a:t>
                      </a:r>
                      <a:r>
                        <a:rPr lang="it-IT" sz="1100" dirty="0">
                          <a:effectLst/>
                        </a:rPr>
                        <a:t>±0.71</a:t>
                      </a:r>
                      <a:endParaRPr lang="it-IT" sz="11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02"/>
                  </a:ext>
                </a:extLst>
              </a:tr>
              <a:tr h="414647">
                <a:tc>
                  <a:txBody>
                    <a:bodyPr/>
                    <a:lstStyle/>
                    <a:p>
                      <a:pPr algn="ctr">
                        <a:lnSpc>
                          <a:spcPct val="200000"/>
                        </a:lnSpc>
                        <a:spcAft>
                          <a:spcPts val="0"/>
                        </a:spcAft>
                      </a:pPr>
                      <a:r>
                        <a:rPr lang="it-IT" sz="1400" dirty="0">
                          <a:effectLst/>
                        </a:rPr>
                        <a:t>In2</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rowSpan="8">
                  <a:txBody>
                    <a:bodyPr/>
                    <a:lstStyle/>
                    <a:p>
                      <a:pPr algn="r">
                        <a:lnSpc>
                          <a:spcPct val="200000"/>
                        </a:lnSpc>
                        <a:spcAft>
                          <a:spcPts val="0"/>
                        </a:spcAft>
                      </a:pPr>
                      <a:r>
                        <a:rPr lang="it-IT" sz="1100" dirty="0">
                          <a:effectLst/>
                        </a:rPr>
                        <a:t>22.00</a:t>
                      </a:r>
                      <a:r>
                        <a:rPr lang="it-IT" sz="1100" baseline="30000" dirty="0">
                          <a:effectLst/>
                        </a:rPr>
                        <a:t>a</a:t>
                      </a:r>
                      <a:r>
                        <a:rPr lang="it-IT" sz="1100" dirty="0">
                          <a:effectLst/>
                        </a:rPr>
                        <a:t>±0,03</a:t>
                      </a:r>
                    </a:p>
                    <a:p>
                      <a:pPr algn="ctr">
                        <a:lnSpc>
                          <a:spcPct val="200000"/>
                        </a:lnSpc>
                        <a:spcAft>
                          <a:spcPts val="0"/>
                        </a:spcAft>
                      </a:pPr>
                      <a:r>
                        <a:rPr lang="it-IT" sz="1100" dirty="0">
                          <a:effectLst/>
                        </a:rPr>
                        <a:t> </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14.00</a:t>
                      </a:r>
                      <a:r>
                        <a:rPr lang="it-IT" sz="1100" baseline="30000" dirty="0">
                          <a:effectLst/>
                        </a:rPr>
                        <a:t>bc</a:t>
                      </a:r>
                      <a:r>
                        <a:rPr lang="it-IT" sz="1100" dirty="0">
                          <a:effectLst/>
                        </a:rPr>
                        <a:t>±0.00</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7.25</a:t>
                      </a:r>
                      <a:r>
                        <a:rPr lang="it-IT" sz="1100" baseline="30000" dirty="0">
                          <a:effectLst/>
                        </a:rPr>
                        <a:t>de</a:t>
                      </a:r>
                      <a:r>
                        <a:rPr lang="it-IT" sz="1100" dirty="0">
                          <a:effectLst/>
                        </a:rPr>
                        <a:t>±0,35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3.25</a:t>
                      </a:r>
                      <a:r>
                        <a:rPr lang="it-IT" sz="1100" baseline="30000" dirty="0">
                          <a:effectLst/>
                        </a:rPr>
                        <a:t>d</a:t>
                      </a:r>
                      <a:r>
                        <a:rPr lang="it-IT" sz="1100" dirty="0">
                          <a:effectLst/>
                        </a:rPr>
                        <a:t>±0.35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1.90</a:t>
                      </a:r>
                      <a:r>
                        <a:rPr lang="it-IT" sz="1100" baseline="30000" dirty="0">
                          <a:effectLst/>
                        </a:rPr>
                        <a:t>de</a:t>
                      </a:r>
                      <a:r>
                        <a:rPr lang="it-IT" sz="1100" dirty="0">
                          <a:effectLst/>
                        </a:rPr>
                        <a:t>±0.14</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1.60</a:t>
                      </a:r>
                      <a:r>
                        <a:rPr lang="it-IT" sz="1100" baseline="30000" dirty="0">
                          <a:effectLst/>
                        </a:rPr>
                        <a:t>a</a:t>
                      </a:r>
                      <a:r>
                        <a:rPr lang="it-IT" sz="1100" dirty="0">
                          <a:effectLst/>
                        </a:rPr>
                        <a:t>±0.14</a:t>
                      </a:r>
                      <a:endParaRPr lang="it-IT" sz="11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03"/>
                  </a:ext>
                </a:extLst>
              </a:tr>
              <a:tr h="414647">
                <a:tc>
                  <a:txBody>
                    <a:bodyPr/>
                    <a:lstStyle/>
                    <a:p>
                      <a:pPr algn="ctr">
                        <a:lnSpc>
                          <a:spcPct val="200000"/>
                        </a:lnSpc>
                        <a:spcAft>
                          <a:spcPts val="0"/>
                        </a:spcAft>
                      </a:pPr>
                      <a:r>
                        <a:rPr lang="it-IT" sz="1400" dirty="0">
                          <a:effectLst/>
                        </a:rPr>
                        <a:t>Fo2</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vMerge="1">
                  <a:txBody>
                    <a:bodyPr/>
                    <a:lstStyle/>
                    <a:p>
                      <a:endParaRPr lang="it-IT"/>
                    </a:p>
                  </a:txBody>
                  <a:tcPr/>
                </a:tc>
                <a:tc>
                  <a:txBody>
                    <a:bodyPr/>
                    <a:lstStyle/>
                    <a:p>
                      <a:pPr algn="ctr">
                        <a:lnSpc>
                          <a:spcPct val="200000"/>
                        </a:lnSpc>
                        <a:spcAft>
                          <a:spcPts val="0"/>
                        </a:spcAft>
                      </a:pPr>
                      <a:r>
                        <a:rPr lang="it-IT" sz="1100" dirty="0">
                          <a:effectLst/>
                        </a:rPr>
                        <a:t>14.25</a:t>
                      </a:r>
                      <a:r>
                        <a:rPr lang="it-IT" sz="1100" baseline="30000" dirty="0">
                          <a:effectLst/>
                        </a:rPr>
                        <a:t>bc</a:t>
                      </a:r>
                      <a:r>
                        <a:rPr lang="it-IT" sz="1100" dirty="0">
                          <a:effectLst/>
                        </a:rPr>
                        <a:t>±0.35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8.00</a:t>
                      </a:r>
                      <a:r>
                        <a:rPr lang="it-IT" sz="1100" baseline="30000" dirty="0">
                          <a:effectLst/>
                        </a:rPr>
                        <a:t>cd</a:t>
                      </a:r>
                      <a:r>
                        <a:rPr lang="it-IT" sz="1100" dirty="0">
                          <a:effectLst/>
                        </a:rPr>
                        <a:t>±0.02</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3.50</a:t>
                      </a:r>
                      <a:r>
                        <a:rPr lang="it-IT" sz="1100" baseline="30000" dirty="0">
                          <a:effectLst/>
                        </a:rPr>
                        <a:t>cd</a:t>
                      </a:r>
                      <a:r>
                        <a:rPr lang="it-IT" sz="1100" dirty="0">
                          <a:effectLst/>
                        </a:rPr>
                        <a:t>±0.00</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1.65</a:t>
                      </a:r>
                      <a:r>
                        <a:rPr lang="it-IT" sz="1100" baseline="30000" dirty="0">
                          <a:effectLst/>
                        </a:rPr>
                        <a:t>e</a:t>
                      </a:r>
                      <a:r>
                        <a:rPr lang="it-IT" sz="1100" dirty="0">
                          <a:effectLst/>
                        </a:rPr>
                        <a:t>±0.21</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2.50</a:t>
                      </a:r>
                      <a:r>
                        <a:rPr lang="it-IT" sz="1100" baseline="30000" dirty="0">
                          <a:effectLst/>
                        </a:rPr>
                        <a:t>a</a:t>
                      </a:r>
                      <a:r>
                        <a:rPr lang="it-IT" sz="1100" dirty="0">
                          <a:effectLst/>
                        </a:rPr>
                        <a:t>±0.71</a:t>
                      </a:r>
                      <a:endParaRPr lang="it-IT" sz="11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04"/>
                  </a:ext>
                </a:extLst>
              </a:tr>
              <a:tr h="414647">
                <a:tc>
                  <a:txBody>
                    <a:bodyPr/>
                    <a:lstStyle/>
                    <a:p>
                      <a:pPr algn="ctr">
                        <a:lnSpc>
                          <a:spcPct val="200000"/>
                        </a:lnSpc>
                        <a:spcAft>
                          <a:spcPts val="0"/>
                        </a:spcAft>
                      </a:pPr>
                      <a:r>
                        <a:rPr lang="it-IT" sz="1400" dirty="0">
                          <a:effectLst/>
                        </a:rPr>
                        <a:t>Fu2</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vMerge="1">
                  <a:txBody>
                    <a:bodyPr/>
                    <a:lstStyle/>
                    <a:p>
                      <a:endParaRPr lang="it-IT"/>
                    </a:p>
                  </a:txBody>
                  <a:tcPr/>
                </a:tc>
                <a:tc>
                  <a:txBody>
                    <a:bodyPr/>
                    <a:lstStyle/>
                    <a:p>
                      <a:pPr algn="ctr">
                        <a:lnSpc>
                          <a:spcPct val="200000"/>
                        </a:lnSpc>
                        <a:spcAft>
                          <a:spcPts val="0"/>
                        </a:spcAft>
                      </a:pPr>
                      <a:r>
                        <a:rPr lang="it-IT" sz="1100" dirty="0">
                          <a:effectLst/>
                        </a:rPr>
                        <a:t>13.25</a:t>
                      </a:r>
                      <a:r>
                        <a:rPr lang="it-IT" sz="1100" baseline="30000" dirty="0">
                          <a:effectLst/>
                        </a:rPr>
                        <a:t>bc</a:t>
                      </a:r>
                      <a:r>
                        <a:rPr lang="it-IT" sz="1100" dirty="0">
                          <a:effectLst/>
                        </a:rPr>
                        <a:t>±1.77</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8.60</a:t>
                      </a:r>
                      <a:r>
                        <a:rPr lang="it-IT" sz="1100" baseline="30000" dirty="0">
                          <a:effectLst/>
                        </a:rPr>
                        <a:t>c</a:t>
                      </a:r>
                      <a:r>
                        <a:rPr lang="it-IT" sz="1100" dirty="0">
                          <a:effectLst/>
                        </a:rPr>
                        <a:t>±0.57</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4.50</a:t>
                      </a:r>
                      <a:r>
                        <a:rPr lang="it-IT" sz="1100" baseline="30000" dirty="0">
                          <a:effectLst/>
                        </a:rPr>
                        <a:t>c</a:t>
                      </a:r>
                      <a:r>
                        <a:rPr lang="it-IT" sz="1100" dirty="0">
                          <a:effectLst/>
                        </a:rPr>
                        <a:t>±0.01</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2.80</a:t>
                      </a:r>
                      <a:r>
                        <a:rPr lang="it-IT" sz="1100" baseline="30000" dirty="0">
                          <a:effectLst/>
                        </a:rPr>
                        <a:t>c</a:t>
                      </a:r>
                      <a:r>
                        <a:rPr lang="it-IT" sz="1100" dirty="0">
                          <a:effectLst/>
                        </a:rPr>
                        <a:t>±0.28</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2.50</a:t>
                      </a:r>
                      <a:r>
                        <a:rPr lang="it-IT" sz="1100" baseline="30000" dirty="0">
                          <a:effectLst/>
                        </a:rPr>
                        <a:t>a</a:t>
                      </a:r>
                      <a:r>
                        <a:rPr lang="it-IT" sz="1100" dirty="0">
                          <a:effectLst/>
                        </a:rPr>
                        <a:t>±0.08</a:t>
                      </a:r>
                      <a:endParaRPr lang="it-IT" sz="11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05"/>
                  </a:ext>
                </a:extLst>
              </a:tr>
              <a:tr h="414647">
                <a:tc>
                  <a:txBody>
                    <a:bodyPr/>
                    <a:lstStyle/>
                    <a:p>
                      <a:pPr algn="ctr">
                        <a:lnSpc>
                          <a:spcPct val="200000"/>
                        </a:lnSpc>
                        <a:spcAft>
                          <a:spcPts val="0"/>
                        </a:spcAft>
                      </a:pPr>
                      <a:r>
                        <a:rPr lang="it-IT" sz="1400" dirty="0">
                          <a:effectLst/>
                        </a:rPr>
                        <a:t>Mi2</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vMerge="1">
                  <a:txBody>
                    <a:bodyPr/>
                    <a:lstStyle/>
                    <a:p>
                      <a:endParaRPr lang="it-IT"/>
                    </a:p>
                  </a:txBody>
                  <a:tcPr/>
                </a:tc>
                <a:tc>
                  <a:txBody>
                    <a:bodyPr/>
                    <a:lstStyle/>
                    <a:p>
                      <a:pPr algn="ctr">
                        <a:lnSpc>
                          <a:spcPct val="200000"/>
                        </a:lnSpc>
                        <a:spcAft>
                          <a:spcPts val="0"/>
                        </a:spcAft>
                      </a:pPr>
                      <a:r>
                        <a:rPr lang="it-IT" sz="1100" dirty="0">
                          <a:effectLst/>
                        </a:rPr>
                        <a:t>13.00</a:t>
                      </a:r>
                      <a:r>
                        <a:rPr lang="it-IT" sz="1100" baseline="30000" dirty="0">
                          <a:effectLst/>
                        </a:rPr>
                        <a:t>bc</a:t>
                      </a:r>
                      <a:r>
                        <a:rPr lang="it-IT" sz="1100" dirty="0">
                          <a:effectLst/>
                        </a:rPr>
                        <a:t>±1.41</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7.75</a:t>
                      </a:r>
                      <a:r>
                        <a:rPr lang="it-IT" sz="1100" baseline="30000" dirty="0">
                          <a:effectLst/>
                        </a:rPr>
                        <a:t>cde</a:t>
                      </a:r>
                      <a:r>
                        <a:rPr lang="it-IT" sz="1100" dirty="0">
                          <a:effectLst/>
                        </a:rPr>
                        <a:t>±0.35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3.25</a:t>
                      </a:r>
                      <a:r>
                        <a:rPr lang="it-IT" sz="1100" baseline="30000" dirty="0">
                          <a:effectLst/>
                        </a:rPr>
                        <a:t>d</a:t>
                      </a:r>
                      <a:r>
                        <a:rPr lang="it-IT" sz="1100" dirty="0">
                          <a:effectLst/>
                        </a:rPr>
                        <a:t>±0.35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2.00</a:t>
                      </a:r>
                      <a:r>
                        <a:rPr lang="it-IT" sz="1100" baseline="30000" dirty="0">
                          <a:effectLst/>
                        </a:rPr>
                        <a:t>de</a:t>
                      </a:r>
                      <a:r>
                        <a:rPr lang="it-IT" sz="1100" dirty="0">
                          <a:effectLst/>
                        </a:rPr>
                        <a:t>±0.01</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1.60</a:t>
                      </a:r>
                      <a:r>
                        <a:rPr lang="it-IT" sz="1100" baseline="30000" dirty="0">
                          <a:effectLst/>
                        </a:rPr>
                        <a:t>a</a:t>
                      </a:r>
                      <a:r>
                        <a:rPr lang="it-IT" sz="1100" dirty="0">
                          <a:effectLst/>
                        </a:rPr>
                        <a:t>±0.14</a:t>
                      </a:r>
                      <a:endParaRPr lang="it-IT" sz="11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06"/>
                  </a:ext>
                </a:extLst>
              </a:tr>
              <a:tr h="414647">
                <a:tc>
                  <a:txBody>
                    <a:bodyPr/>
                    <a:lstStyle/>
                    <a:p>
                      <a:pPr algn="ctr">
                        <a:lnSpc>
                          <a:spcPct val="200000"/>
                        </a:lnSpc>
                        <a:spcAft>
                          <a:spcPts val="0"/>
                        </a:spcAft>
                      </a:pPr>
                      <a:r>
                        <a:rPr lang="it-IT" sz="1400" dirty="0">
                          <a:effectLst/>
                        </a:rPr>
                        <a:t>In5</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vMerge="1">
                  <a:txBody>
                    <a:bodyPr/>
                    <a:lstStyle/>
                    <a:p>
                      <a:endParaRPr lang="it-IT"/>
                    </a:p>
                  </a:txBody>
                  <a:tcPr/>
                </a:tc>
                <a:tc>
                  <a:txBody>
                    <a:bodyPr/>
                    <a:lstStyle/>
                    <a:p>
                      <a:pPr algn="ctr">
                        <a:lnSpc>
                          <a:spcPct val="200000"/>
                        </a:lnSpc>
                        <a:spcAft>
                          <a:spcPts val="0"/>
                        </a:spcAft>
                      </a:pPr>
                      <a:r>
                        <a:rPr lang="it-IT" sz="1100" dirty="0">
                          <a:effectLst/>
                        </a:rPr>
                        <a:t>11.00</a:t>
                      </a:r>
                      <a:r>
                        <a:rPr lang="it-IT" sz="1100" baseline="30000" dirty="0">
                          <a:effectLst/>
                        </a:rPr>
                        <a:t>c</a:t>
                      </a:r>
                      <a:r>
                        <a:rPr lang="it-IT" sz="1100" dirty="0">
                          <a:effectLst/>
                        </a:rPr>
                        <a:t>±0.00</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5.50</a:t>
                      </a:r>
                      <a:r>
                        <a:rPr lang="it-IT" sz="1100" baseline="30000" dirty="0">
                          <a:effectLst/>
                        </a:rPr>
                        <a:t>f</a:t>
                      </a:r>
                      <a:r>
                        <a:rPr lang="it-IT" sz="1100" dirty="0">
                          <a:effectLst/>
                        </a:rPr>
                        <a:t>±0.12</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2.00</a:t>
                      </a:r>
                      <a:r>
                        <a:rPr lang="it-IT" sz="1100" baseline="30000" dirty="0">
                          <a:effectLst/>
                        </a:rPr>
                        <a:t>e</a:t>
                      </a:r>
                      <a:r>
                        <a:rPr lang="it-IT" sz="1100" dirty="0">
                          <a:effectLst/>
                        </a:rPr>
                        <a:t>±0.05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1.55</a:t>
                      </a:r>
                      <a:r>
                        <a:rPr lang="it-IT" sz="1100" baseline="30000" dirty="0">
                          <a:effectLst/>
                        </a:rPr>
                        <a:t>e</a:t>
                      </a:r>
                      <a:r>
                        <a:rPr lang="it-IT" sz="1100" dirty="0">
                          <a:effectLst/>
                        </a:rPr>
                        <a:t>±0.07</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1.50</a:t>
                      </a:r>
                      <a:r>
                        <a:rPr lang="it-IT" sz="1100" baseline="30000" dirty="0">
                          <a:effectLst/>
                        </a:rPr>
                        <a:t>a</a:t>
                      </a:r>
                      <a:r>
                        <a:rPr lang="it-IT" sz="1100" dirty="0">
                          <a:effectLst/>
                        </a:rPr>
                        <a:t>±0.03</a:t>
                      </a:r>
                      <a:endParaRPr lang="it-IT" sz="11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07"/>
                  </a:ext>
                </a:extLst>
              </a:tr>
              <a:tr h="414647">
                <a:tc>
                  <a:txBody>
                    <a:bodyPr/>
                    <a:lstStyle/>
                    <a:p>
                      <a:pPr algn="ctr">
                        <a:lnSpc>
                          <a:spcPct val="200000"/>
                        </a:lnSpc>
                        <a:spcAft>
                          <a:spcPts val="0"/>
                        </a:spcAft>
                      </a:pPr>
                      <a:r>
                        <a:rPr lang="it-IT" sz="1400" dirty="0">
                          <a:effectLst/>
                        </a:rPr>
                        <a:t>Fo5</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vMerge="1">
                  <a:txBody>
                    <a:bodyPr/>
                    <a:lstStyle/>
                    <a:p>
                      <a:endParaRPr lang="it-IT"/>
                    </a:p>
                  </a:txBody>
                  <a:tcPr/>
                </a:tc>
                <a:tc>
                  <a:txBody>
                    <a:bodyPr/>
                    <a:lstStyle/>
                    <a:p>
                      <a:pPr algn="ctr">
                        <a:lnSpc>
                          <a:spcPct val="200000"/>
                        </a:lnSpc>
                        <a:spcAft>
                          <a:spcPts val="0"/>
                        </a:spcAft>
                      </a:pPr>
                      <a:r>
                        <a:rPr lang="it-IT" sz="1100" dirty="0">
                          <a:effectLst/>
                        </a:rPr>
                        <a:t>11.15</a:t>
                      </a:r>
                      <a:r>
                        <a:rPr lang="it-IT" sz="1100" baseline="30000" dirty="0">
                          <a:effectLst/>
                        </a:rPr>
                        <a:t>c</a:t>
                      </a:r>
                      <a:r>
                        <a:rPr lang="it-IT" sz="1100" dirty="0">
                          <a:effectLst/>
                        </a:rPr>
                        <a:t>±1.63</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6.70</a:t>
                      </a:r>
                      <a:r>
                        <a:rPr lang="it-IT" sz="1100" baseline="30000" dirty="0">
                          <a:effectLst/>
                        </a:rPr>
                        <a:t>ef</a:t>
                      </a:r>
                      <a:r>
                        <a:rPr lang="it-IT" sz="1100" dirty="0">
                          <a:effectLst/>
                        </a:rPr>
                        <a:t>±0.14</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2.40</a:t>
                      </a:r>
                      <a:r>
                        <a:rPr lang="it-IT" sz="1100" baseline="30000" dirty="0">
                          <a:effectLst/>
                        </a:rPr>
                        <a:t>de</a:t>
                      </a:r>
                      <a:r>
                        <a:rPr lang="it-IT" sz="1100" dirty="0">
                          <a:effectLst/>
                        </a:rPr>
                        <a:t>±0.14</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1.40</a:t>
                      </a:r>
                      <a:r>
                        <a:rPr lang="it-IT" sz="1100" baseline="30000" dirty="0">
                          <a:effectLst/>
                        </a:rPr>
                        <a:t>cd</a:t>
                      </a:r>
                      <a:r>
                        <a:rPr lang="it-IT" sz="1100" dirty="0">
                          <a:effectLst/>
                        </a:rPr>
                        <a:t>±0.14</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1.40</a:t>
                      </a:r>
                      <a:r>
                        <a:rPr lang="it-IT" sz="1100" baseline="30000" dirty="0">
                          <a:effectLst/>
                        </a:rPr>
                        <a:t>a</a:t>
                      </a:r>
                      <a:r>
                        <a:rPr lang="it-IT" sz="1100" dirty="0">
                          <a:effectLst/>
                        </a:rPr>
                        <a:t>±0.15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08"/>
                  </a:ext>
                </a:extLst>
              </a:tr>
              <a:tr h="414647">
                <a:tc>
                  <a:txBody>
                    <a:bodyPr/>
                    <a:lstStyle/>
                    <a:p>
                      <a:pPr algn="ctr">
                        <a:lnSpc>
                          <a:spcPct val="200000"/>
                        </a:lnSpc>
                        <a:spcAft>
                          <a:spcPts val="0"/>
                        </a:spcAft>
                      </a:pPr>
                      <a:r>
                        <a:rPr lang="it-IT" sz="1400" dirty="0">
                          <a:effectLst/>
                        </a:rPr>
                        <a:t>Fu5</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vMerge="1">
                  <a:txBody>
                    <a:bodyPr/>
                    <a:lstStyle/>
                    <a:p>
                      <a:endParaRPr lang="it-IT"/>
                    </a:p>
                  </a:txBody>
                  <a:tcPr/>
                </a:tc>
                <a:tc>
                  <a:txBody>
                    <a:bodyPr/>
                    <a:lstStyle/>
                    <a:p>
                      <a:pPr algn="ctr">
                        <a:lnSpc>
                          <a:spcPct val="200000"/>
                        </a:lnSpc>
                        <a:spcAft>
                          <a:spcPts val="0"/>
                        </a:spcAft>
                      </a:pPr>
                      <a:r>
                        <a:rPr lang="it-IT" sz="1100" dirty="0">
                          <a:effectLst/>
                        </a:rPr>
                        <a:t>11.90</a:t>
                      </a:r>
                      <a:r>
                        <a:rPr lang="it-IT" sz="1100" baseline="30000" dirty="0">
                          <a:effectLst/>
                        </a:rPr>
                        <a:t>bc</a:t>
                      </a:r>
                      <a:r>
                        <a:rPr lang="it-IT" sz="1100" dirty="0">
                          <a:effectLst/>
                        </a:rPr>
                        <a:t>±0.50</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7.75</a:t>
                      </a:r>
                      <a:r>
                        <a:rPr lang="it-IT" sz="1100" baseline="30000" dirty="0">
                          <a:effectLst/>
                        </a:rPr>
                        <a:t>cde</a:t>
                      </a:r>
                      <a:r>
                        <a:rPr lang="it-IT" sz="1100" dirty="0">
                          <a:effectLst/>
                        </a:rPr>
                        <a:t>±0.35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3.50</a:t>
                      </a:r>
                      <a:r>
                        <a:rPr lang="it-IT" sz="1100" baseline="30000" dirty="0">
                          <a:effectLst/>
                        </a:rPr>
                        <a:t>cd</a:t>
                      </a:r>
                      <a:r>
                        <a:rPr lang="it-IT" sz="1100" dirty="0">
                          <a:effectLst/>
                        </a:rPr>
                        <a:t>±0.04</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2.50</a:t>
                      </a:r>
                      <a:r>
                        <a:rPr lang="it-IT" sz="1100" baseline="30000" dirty="0">
                          <a:effectLst/>
                        </a:rPr>
                        <a:t>e</a:t>
                      </a:r>
                      <a:r>
                        <a:rPr lang="it-IT" sz="1100" dirty="0">
                          <a:effectLst/>
                        </a:rPr>
                        <a:t>±0.00</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2.00±0.04</a:t>
                      </a:r>
                      <a:endParaRPr lang="it-IT" sz="11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09"/>
                  </a:ext>
                </a:extLst>
              </a:tr>
              <a:tr h="414647">
                <a:tc>
                  <a:txBody>
                    <a:bodyPr/>
                    <a:lstStyle/>
                    <a:p>
                      <a:pPr algn="ctr">
                        <a:lnSpc>
                          <a:spcPct val="200000"/>
                        </a:lnSpc>
                        <a:spcAft>
                          <a:spcPts val="0"/>
                        </a:spcAft>
                      </a:pPr>
                      <a:r>
                        <a:rPr lang="it-IT" sz="1400" dirty="0">
                          <a:effectLst/>
                        </a:rPr>
                        <a:t>Mi5</a:t>
                      </a:r>
                      <a:endParaRPr lang="it-IT" sz="1400" dirty="0">
                        <a:effectLst/>
                        <a:latin typeface="Times New Roman" panose="02020603050405020304" pitchFamily="18" charset="0"/>
                        <a:ea typeface="Calibri" panose="020F0502020204030204" pitchFamily="34" charset="0"/>
                      </a:endParaRPr>
                    </a:p>
                  </a:txBody>
                  <a:tcPr marL="47993" marR="47993" marT="0" marB="0" anchor="ctr"/>
                </a:tc>
                <a:tc vMerge="1">
                  <a:txBody>
                    <a:bodyPr/>
                    <a:lstStyle/>
                    <a:p>
                      <a:endParaRPr lang="it-IT"/>
                    </a:p>
                  </a:txBody>
                  <a:tcPr/>
                </a:tc>
                <a:tc>
                  <a:txBody>
                    <a:bodyPr/>
                    <a:lstStyle/>
                    <a:p>
                      <a:pPr algn="ctr">
                        <a:lnSpc>
                          <a:spcPct val="200000"/>
                        </a:lnSpc>
                        <a:spcAft>
                          <a:spcPts val="0"/>
                        </a:spcAft>
                      </a:pPr>
                      <a:r>
                        <a:rPr lang="it-IT" sz="1100" dirty="0">
                          <a:effectLst/>
                        </a:rPr>
                        <a:t>11.90</a:t>
                      </a:r>
                      <a:r>
                        <a:rPr lang="it-IT" sz="1100" baseline="30000" dirty="0">
                          <a:effectLst/>
                        </a:rPr>
                        <a:t>bc</a:t>
                      </a:r>
                      <a:r>
                        <a:rPr lang="it-IT" sz="1100" dirty="0">
                          <a:effectLst/>
                        </a:rPr>
                        <a:t>±0.85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5,75</a:t>
                      </a:r>
                      <a:r>
                        <a:rPr lang="it-IT" sz="1100" baseline="30000" dirty="0">
                          <a:effectLst/>
                        </a:rPr>
                        <a:t>f</a:t>
                      </a:r>
                      <a:r>
                        <a:rPr lang="it-IT" sz="1100" dirty="0">
                          <a:effectLst/>
                        </a:rPr>
                        <a:t>±0,35</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2,00</a:t>
                      </a:r>
                      <a:r>
                        <a:rPr lang="it-IT" sz="1100" baseline="30000" dirty="0">
                          <a:effectLst/>
                        </a:rPr>
                        <a:t>e</a:t>
                      </a:r>
                      <a:r>
                        <a:rPr lang="it-IT" sz="1100" dirty="0">
                          <a:effectLst/>
                        </a:rPr>
                        <a:t>±0,04</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a:effectLst/>
                        </a:rPr>
                        <a:t>1,60</a:t>
                      </a:r>
                      <a:r>
                        <a:rPr lang="it-IT" sz="1100" baseline="30000">
                          <a:effectLst/>
                        </a:rPr>
                        <a:t>e</a:t>
                      </a:r>
                      <a:r>
                        <a:rPr lang="it-IT" sz="1100">
                          <a:effectLst/>
                        </a:rPr>
                        <a:t>±0,03</a:t>
                      </a:r>
                      <a:endParaRPr lang="it-IT" sz="1100" dirty="0">
                        <a:effectLst/>
                        <a:latin typeface="Times New Roman" panose="02020603050405020304" pitchFamily="18" charset="0"/>
                        <a:ea typeface="Calibri" panose="020F0502020204030204" pitchFamily="34" charset="0"/>
                      </a:endParaRPr>
                    </a:p>
                  </a:txBody>
                  <a:tcPr marL="47993" marR="47993" marT="0" marB="0" anchor="ctr"/>
                </a:tc>
                <a:tc>
                  <a:txBody>
                    <a:bodyPr/>
                    <a:lstStyle/>
                    <a:p>
                      <a:pPr algn="ctr">
                        <a:lnSpc>
                          <a:spcPct val="200000"/>
                        </a:lnSpc>
                        <a:spcAft>
                          <a:spcPts val="0"/>
                        </a:spcAft>
                      </a:pPr>
                      <a:r>
                        <a:rPr lang="it-IT" sz="1100" dirty="0">
                          <a:effectLst/>
                        </a:rPr>
                        <a:t>1,50</a:t>
                      </a:r>
                      <a:r>
                        <a:rPr lang="it-IT" sz="1100" baseline="30000" dirty="0">
                          <a:effectLst/>
                        </a:rPr>
                        <a:t>a</a:t>
                      </a:r>
                      <a:r>
                        <a:rPr lang="it-IT" sz="1100" dirty="0">
                          <a:effectLst/>
                        </a:rPr>
                        <a:t>±0,03</a:t>
                      </a:r>
                      <a:endParaRPr lang="it-IT" sz="1100" dirty="0">
                        <a:effectLst/>
                        <a:latin typeface="Times New Roman" panose="02020603050405020304" pitchFamily="18" charset="0"/>
                        <a:ea typeface="Calibri" panose="020F0502020204030204" pitchFamily="34" charset="0"/>
                      </a:endParaRPr>
                    </a:p>
                  </a:txBody>
                  <a:tcPr marL="47993" marR="47993" marT="0" marB="0" anchor="ctr"/>
                </a:tc>
                <a:extLst>
                  <a:ext uri="{0D108BD9-81ED-4DB2-BD59-A6C34878D82A}">
                    <a16:rowId xmlns:a16="http://schemas.microsoft.com/office/drawing/2014/main" val="10010"/>
                  </a:ext>
                </a:extLst>
              </a:tr>
            </a:tbl>
          </a:graphicData>
        </a:graphic>
      </p:graphicFrame>
      <p:graphicFrame>
        <p:nvGraphicFramePr>
          <p:cNvPr id="11" name="Grafico 10"/>
          <p:cNvGraphicFramePr>
            <a:graphicFrameLocks noChangeAspect="1"/>
          </p:cNvGraphicFramePr>
          <p:nvPr/>
        </p:nvGraphicFramePr>
        <p:xfrm>
          <a:off x="-130629" y="1819875"/>
          <a:ext cx="5965371" cy="4609953"/>
        </p:xfrm>
        <a:graphic>
          <a:graphicData uri="http://schemas.openxmlformats.org/drawingml/2006/chart">
            <c:chart xmlns:c="http://schemas.openxmlformats.org/drawingml/2006/chart" xmlns:r="http://schemas.openxmlformats.org/officeDocument/2006/relationships" r:id="rId5"/>
          </a:graphicData>
        </a:graphic>
      </p:graphicFrame>
      <p:sp>
        <p:nvSpPr>
          <p:cNvPr id="12" name="Parentesi graffa aperta 11"/>
          <p:cNvSpPr/>
          <p:nvPr/>
        </p:nvSpPr>
        <p:spPr>
          <a:xfrm flipH="1">
            <a:off x="6372225" y="3228971"/>
            <a:ext cx="225348" cy="3145509"/>
          </a:xfrm>
          <a:prstGeom prst="leftBrace">
            <a:avLst/>
          </a:prstGeom>
          <a:ln w="12700">
            <a:solidFill>
              <a:schemeClr val="accent6">
                <a:lumMod val="75000"/>
              </a:schemeClr>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it-IT">
              <a:ln>
                <a:solidFill>
                  <a:schemeClr val="accent6">
                    <a:lumMod val="50000"/>
                  </a:schemeClr>
                </a:solidFill>
              </a:ln>
              <a:solidFill>
                <a:schemeClr val="accent6">
                  <a:lumMod val="50000"/>
                </a:schemeClr>
              </a:solidFill>
            </a:endParaRPr>
          </a:p>
        </p:txBody>
      </p:sp>
      <p:sp>
        <p:nvSpPr>
          <p:cNvPr id="7" name="Rettangolo 6">
            <a:extLst>
              <a:ext uri="{FF2B5EF4-FFF2-40B4-BE49-F238E27FC236}">
                <a16:creationId xmlns:a16="http://schemas.microsoft.com/office/drawing/2014/main" id="{60C0440E-BA91-4ACC-B4C6-1C84F4A6EDBC}"/>
              </a:ext>
            </a:extLst>
          </p:cNvPr>
          <p:cNvSpPr/>
          <p:nvPr/>
        </p:nvSpPr>
        <p:spPr>
          <a:xfrm>
            <a:off x="6487350" y="2388164"/>
            <a:ext cx="5573004" cy="33855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3" name="Segnaposto piè di pagina 2">
            <a:extLst>
              <a:ext uri="{FF2B5EF4-FFF2-40B4-BE49-F238E27FC236}">
                <a16:creationId xmlns:a16="http://schemas.microsoft.com/office/drawing/2014/main" id="{AA601469-8B67-8E07-1B8A-53EB6369069F}"/>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39842115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11" descr="sigillo">
            <a:extLst>
              <a:ext uri="{FF2B5EF4-FFF2-40B4-BE49-F238E27FC236}">
                <a16:creationId xmlns:a16="http://schemas.microsoft.com/office/drawing/2014/main" id="{88475EF5-0D8B-4CFE-ACEF-3AA5679FF6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1">
            <a:extLst>
              <a:ext uri="{FF2B5EF4-FFF2-40B4-BE49-F238E27FC236}">
                <a16:creationId xmlns:a16="http://schemas.microsoft.com/office/drawing/2014/main" id="{1405DEDB-6EAC-485A-827A-EE9CAE2F2DC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Grafico 12">
            <a:extLst>
              <a:ext uri="{FF2B5EF4-FFF2-40B4-BE49-F238E27FC236}">
                <a16:creationId xmlns:a16="http://schemas.microsoft.com/office/drawing/2014/main" id="{2E20D68E-47B3-468D-A1CA-05D8456461CE}"/>
              </a:ext>
            </a:extLst>
          </p:cNvPr>
          <p:cNvGraphicFramePr>
            <a:graphicFrameLocks/>
          </p:cNvGraphicFramePr>
          <p:nvPr/>
        </p:nvGraphicFramePr>
        <p:xfrm>
          <a:off x="-132521" y="1785257"/>
          <a:ext cx="5502807" cy="428171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Tabella 13">
            <a:extLst>
              <a:ext uri="{FF2B5EF4-FFF2-40B4-BE49-F238E27FC236}">
                <a16:creationId xmlns:a16="http://schemas.microsoft.com/office/drawing/2014/main" id="{455CA78F-C8F0-492A-A535-E4FBBDDB05D2}"/>
              </a:ext>
            </a:extLst>
          </p:cNvPr>
          <p:cNvGraphicFramePr>
            <a:graphicFrameLocks noGrp="1"/>
          </p:cNvGraphicFramePr>
          <p:nvPr/>
        </p:nvGraphicFramePr>
        <p:xfrm>
          <a:off x="5632174" y="1357746"/>
          <a:ext cx="6228521" cy="4850549"/>
        </p:xfrm>
        <a:graphic>
          <a:graphicData uri="http://schemas.openxmlformats.org/drawingml/2006/table">
            <a:tbl>
              <a:tblPr firstRow="1" firstCol="1" bandRow="1">
                <a:tableStyleId>{912C8C85-51F0-491E-9774-3900AFEF0FD7}</a:tableStyleId>
              </a:tblPr>
              <a:tblGrid>
                <a:gridCol w="1149057">
                  <a:extLst>
                    <a:ext uri="{9D8B030D-6E8A-4147-A177-3AD203B41FA5}">
                      <a16:colId xmlns:a16="http://schemas.microsoft.com/office/drawing/2014/main" val="20000"/>
                    </a:ext>
                  </a:extLst>
                </a:gridCol>
                <a:gridCol w="1511491">
                  <a:extLst>
                    <a:ext uri="{9D8B030D-6E8A-4147-A177-3AD203B41FA5}">
                      <a16:colId xmlns:a16="http://schemas.microsoft.com/office/drawing/2014/main" val="20001"/>
                    </a:ext>
                  </a:extLst>
                </a:gridCol>
                <a:gridCol w="1977286">
                  <a:extLst>
                    <a:ext uri="{9D8B030D-6E8A-4147-A177-3AD203B41FA5}">
                      <a16:colId xmlns:a16="http://schemas.microsoft.com/office/drawing/2014/main" val="20002"/>
                    </a:ext>
                  </a:extLst>
                </a:gridCol>
                <a:gridCol w="1590687">
                  <a:extLst>
                    <a:ext uri="{9D8B030D-6E8A-4147-A177-3AD203B41FA5}">
                      <a16:colId xmlns:a16="http://schemas.microsoft.com/office/drawing/2014/main" val="20003"/>
                    </a:ext>
                  </a:extLst>
                </a:gridCol>
              </a:tblGrid>
              <a:tr h="440959">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Samples</a:t>
                      </a: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T1</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T3</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T5</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0"/>
                  </a:ext>
                </a:extLst>
              </a:tr>
              <a:tr h="440959">
                <a:tc>
                  <a:txBody>
                    <a:bodyPr/>
                    <a:lstStyle/>
                    <a:p>
                      <a:pPr algn="ctr">
                        <a:lnSpc>
                          <a:spcPct val="200000"/>
                        </a:lnSpc>
                        <a:spcAft>
                          <a:spcPts val="0"/>
                        </a:spcAft>
                      </a:pPr>
                      <a:r>
                        <a:rPr lang="en-GB" sz="1600" dirty="0">
                          <a:effectLst/>
                          <a:latin typeface="Times New Roman" panose="02020603050405020304" pitchFamily="18" charset="0"/>
                        </a:rPr>
                        <a:t>0%</a:t>
                      </a:r>
                      <a:endParaRPr lang="it-IT" sz="16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2.35</a:t>
                      </a:r>
                      <a:r>
                        <a:rPr lang="it-IT" sz="1600" baseline="30000" dirty="0">
                          <a:effectLst/>
                          <a:latin typeface="Times New Roman" panose="02020603050405020304" pitchFamily="18" charset="0"/>
                          <a:cs typeface="Times New Roman" panose="02020603050405020304" pitchFamily="18" charset="0"/>
                        </a:rPr>
                        <a:t>d</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9.70</a:t>
                      </a:r>
                      <a:r>
                        <a:rPr lang="it-IT" sz="1600" baseline="30000" dirty="0">
                          <a:effectLst/>
                          <a:latin typeface="Times New Roman" panose="02020603050405020304" pitchFamily="18" charset="0"/>
                          <a:cs typeface="Times New Roman" panose="02020603050405020304" pitchFamily="18" charset="0"/>
                        </a:rPr>
                        <a:t>f</a:t>
                      </a:r>
                      <a:r>
                        <a:rPr lang="it-IT" sz="1600" dirty="0">
                          <a:effectLst/>
                          <a:latin typeface="Times New Roman" panose="02020603050405020304" pitchFamily="18" charset="0"/>
                          <a:cs typeface="Times New Roman" panose="02020603050405020304" pitchFamily="18" charset="0"/>
                        </a:rPr>
                        <a:t>±0.00</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13.15</a:t>
                      </a:r>
                      <a:r>
                        <a:rPr lang="it-IT" sz="1600" baseline="30000" dirty="0">
                          <a:effectLst/>
                          <a:latin typeface="Times New Roman" panose="02020603050405020304" pitchFamily="18" charset="0"/>
                          <a:cs typeface="Times New Roman" panose="02020603050405020304" pitchFamily="18" charset="0"/>
                        </a:rPr>
                        <a:t>b</a:t>
                      </a:r>
                      <a:r>
                        <a:rPr lang="it-IT" sz="1600" dirty="0">
                          <a:effectLst/>
                          <a:latin typeface="Times New Roman" panose="02020603050405020304" pitchFamily="18" charset="0"/>
                          <a:cs typeface="Times New Roman" panose="02020603050405020304" pitchFamily="18" charset="0"/>
                        </a:rPr>
                        <a:t>±0.11</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1"/>
                  </a:ext>
                </a:extLst>
              </a:tr>
              <a:tr h="440959">
                <a:tc>
                  <a:txBody>
                    <a:bodyPr/>
                    <a:lstStyle/>
                    <a:p>
                      <a:pPr algn="ctr">
                        <a:lnSpc>
                          <a:spcPct val="200000"/>
                        </a:lnSpc>
                        <a:spcAft>
                          <a:spcPts val="0"/>
                        </a:spcAft>
                      </a:pPr>
                      <a:r>
                        <a:rPr lang="en-GB" sz="1600" dirty="0">
                          <a:effectLst/>
                          <a:latin typeface="Times New Roman" panose="02020603050405020304" pitchFamily="18" charset="0"/>
                          <a:ea typeface="Calibri" panose="020F0502020204030204" pitchFamily="34" charset="0"/>
                        </a:rPr>
                        <a:t>AC</a:t>
                      </a:r>
                      <a:endParaRPr lang="it-IT" sz="16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0.25</a:t>
                      </a:r>
                      <a:r>
                        <a:rPr lang="it-IT" sz="1600" baseline="30000" dirty="0">
                          <a:effectLst/>
                          <a:latin typeface="Times New Roman" panose="02020603050405020304" pitchFamily="18" charset="0"/>
                          <a:cs typeface="Times New Roman" panose="02020603050405020304" pitchFamily="18" charset="0"/>
                        </a:rPr>
                        <a:t>e</a:t>
                      </a:r>
                      <a:r>
                        <a:rPr lang="it-IT" sz="1600" dirty="0">
                          <a:effectLst/>
                          <a:latin typeface="Times New Roman" panose="02020603050405020304" pitchFamily="18" charset="0"/>
                          <a:cs typeface="Times New Roman" panose="02020603050405020304" pitchFamily="18" charset="0"/>
                        </a:rPr>
                        <a:t>±0.35</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5.87</a:t>
                      </a:r>
                      <a:r>
                        <a:rPr lang="it-IT" sz="1600" baseline="30000" dirty="0">
                          <a:effectLst/>
                          <a:latin typeface="Times New Roman" panose="02020603050405020304" pitchFamily="18" charset="0"/>
                          <a:cs typeface="Times New Roman" panose="02020603050405020304" pitchFamily="18" charset="0"/>
                        </a:rPr>
                        <a:t>g</a:t>
                      </a:r>
                      <a:r>
                        <a:rPr lang="it-IT" sz="1600" dirty="0">
                          <a:effectLst/>
                          <a:latin typeface="Times New Roman" panose="02020603050405020304" pitchFamily="18" charset="0"/>
                          <a:cs typeface="Times New Roman" panose="02020603050405020304" pitchFamily="18" charset="0"/>
                        </a:rPr>
                        <a:t>±0.04</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12.25</a:t>
                      </a:r>
                      <a:r>
                        <a:rPr lang="it-IT" sz="1600" baseline="30000" dirty="0">
                          <a:effectLst/>
                          <a:latin typeface="Times New Roman" panose="02020603050405020304" pitchFamily="18" charset="0"/>
                          <a:cs typeface="Times New Roman" panose="02020603050405020304" pitchFamily="18" charset="0"/>
                        </a:rPr>
                        <a:t>f</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2"/>
                  </a:ext>
                </a:extLst>
              </a:tr>
              <a:tr h="440959">
                <a:tc>
                  <a:txBody>
                    <a:bodyPr/>
                    <a:lstStyle/>
                    <a:p>
                      <a:pPr algn="ctr">
                        <a:lnSpc>
                          <a:spcPct val="200000"/>
                        </a:lnSpc>
                        <a:spcAft>
                          <a:spcPts val="0"/>
                        </a:spcAft>
                      </a:pPr>
                      <a:r>
                        <a:rPr lang="en-GB" sz="1600" dirty="0">
                          <a:effectLst/>
                          <a:latin typeface="Times New Roman" panose="02020603050405020304" pitchFamily="18" charset="0"/>
                        </a:rPr>
                        <a:t>IN 0.25%</a:t>
                      </a:r>
                      <a:endParaRPr lang="it-IT" sz="16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4.57</a:t>
                      </a:r>
                      <a:r>
                        <a:rPr lang="it-IT" sz="1600" baseline="30000" dirty="0">
                          <a:effectLst/>
                          <a:latin typeface="Times New Roman" panose="02020603050405020304" pitchFamily="18" charset="0"/>
                          <a:cs typeface="Times New Roman" panose="02020603050405020304" pitchFamily="18" charset="0"/>
                        </a:rPr>
                        <a:t>a</a:t>
                      </a:r>
                      <a:r>
                        <a:rPr lang="it-IT" sz="1600" dirty="0">
                          <a:effectLst/>
                          <a:latin typeface="Times New Roman" panose="02020603050405020304" pitchFamily="18" charset="0"/>
                          <a:cs typeface="Times New Roman" panose="02020603050405020304" pitchFamily="18" charset="0"/>
                        </a:rPr>
                        <a:t>±0.11</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12.5</a:t>
                      </a:r>
                      <a:r>
                        <a:rPr lang="it-IT" sz="1600" baseline="30000" dirty="0">
                          <a:effectLst/>
                          <a:latin typeface="Times New Roman" panose="02020603050405020304" pitchFamily="18" charset="0"/>
                          <a:cs typeface="Times New Roman" panose="02020603050405020304" pitchFamily="18" charset="0"/>
                        </a:rPr>
                        <a:t>a</a:t>
                      </a:r>
                      <a:r>
                        <a:rPr lang="it-IT" sz="1600" dirty="0">
                          <a:effectLst/>
                          <a:latin typeface="Times New Roman" panose="02020603050405020304" pitchFamily="18" charset="0"/>
                          <a:cs typeface="Times New Roman" panose="02020603050405020304" pitchFamily="18" charset="0"/>
                        </a:rPr>
                        <a:t>±0.14</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12.50</a:t>
                      </a:r>
                      <a:r>
                        <a:rPr lang="it-IT" sz="1600" baseline="30000" dirty="0">
                          <a:effectLst/>
                          <a:latin typeface="Times New Roman" panose="02020603050405020304" pitchFamily="18" charset="0"/>
                          <a:cs typeface="Times New Roman" panose="02020603050405020304" pitchFamily="18" charset="0"/>
                        </a:rPr>
                        <a:t>def</a:t>
                      </a:r>
                      <a:r>
                        <a:rPr lang="it-IT" sz="1600" dirty="0">
                          <a:effectLst/>
                          <a:latin typeface="Times New Roman" panose="02020603050405020304" pitchFamily="18" charset="0"/>
                          <a:cs typeface="Times New Roman" panose="02020603050405020304" pitchFamily="18" charset="0"/>
                        </a:rPr>
                        <a:t>±0.14</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3"/>
                  </a:ext>
                </a:extLst>
              </a:tr>
              <a:tr h="440959">
                <a:tc>
                  <a:txBody>
                    <a:bodyPr/>
                    <a:lstStyle/>
                    <a:p>
                      <a:pPr algn="ctr">
                        <a:lnSpc>
                          <a:spcPct val="200000"/>
                        </a:lnSpc>
                        <a:spcAft>
                          <a:spcPts val="0"/>
                        </a:spcAft>
                      </a:pPr>
                      <a:r>
                        <a:rPr lang="en-GB" sz="1600" dirty="0">
                          <a:effectLst/>
                          <a:latin typeface="Times New Roman" panose="02020603050405020304" pitchFamily="18" charset="0"/>
                        </a:rPr>
                        <a:t>FO 0.25%</a:t>
                      </a:r>
                      <a:endParaRPr lang="it-IT" sz="16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3.85</a:t>
                      </a:r>
                      <a:r>
                        <a:rPr lang="it-IT" sz="1600" baseline="30000" dirty="0">
                          <a:effectLst/>
                          <a:latin typeface="Times New Roman" panose="02020603050405020304" pitchFamily="18" charset="0"/>
                          <a:cs typeface="Times New Roman" panose="02020603050405020304" pitchFamily="18" charset="0"/>
                        </a:rPr>
                        <a:t>b</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11.25</a:t>
                      </a:r>
                      <a:r>
                        <a:rPr lang="it-IT" sz="1600" baseline="30000" dirty="0">
                          <a:effectLst/>
                          <a:latin typeface="Times New Roman" panose="02020603050405020304" pitchFamily="18" charset="0"/>
                          <a:cs typeface="Times New Roman" panose="02020603050405020304" pitchFamily="18" charset="0"/>
                        </a:rPr>
                        <a:t>cd</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13.55</a:t>
                      </a:r>
                      <a:r>
                        <a:rPr lang="it-IT" sz="1600" baseline="30000" dirty="0">
                          <a:effectLst/>
                          <a:latin typeface="Times New Roman" panose="02020603050405020304" pitchFamily="18" charset="0"/>
                          <a:cs typeface="Times New Roman" panose="02020603050405020304" pitchFamily="18" charset="0"/>
                        </a:rPr>
                        <a:t>a</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4"/>
                  </a:ext>
                </a:extLst>
              </a:tr>
              <a:tr h="440959">
                <a:tc>
                  <a:txBody>
                    <a:bodyPr/>
                    <a:lstStyle/>
                    <a:p>
                      <a:pPr algn="ctr">
                        <a:lnSpc>
                          <a:spcPct val="200000"/>
                        </a:lnSpc>
                        <a:spcAft>
                          <a:spcPts val="0"/>
                        </a:spcAft>
                      </a:pPr>
                      <a:r>
                        <a:rPr lang="en-GB" sz="1600" dirty="0">
                          <a:effectLst/>
                          <a:latin typeface="Times New Roman" panose="02020603050405020304" pitchFamily="18" charset="0"/>
                        </a:rPr>
                        <a:t>FU 0.25%</a:t>
                      </a:r>
                      <a:endParaRPr lang="it-IT" sz="16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3.90</a:t>
                      </a:r>
                      <a:r>
                        <a:rPr lang="it-IT" sz="1600" baseline="30000" dirty="0">
                          <a:effectLst/>
                          <a:latin typeface="Times New Roman" panose="02020603050405020304" pitchFamily="18" charset="0"/>
                          <a:cs typeface="Times New Roman" panose="02020603050405020304" pitchFamily="18" charset="0"/>
                        </a:rPr>
                        <a:t>b</a:t>
                      </a:r>
                      <a:r>
                        <a:rPr lang="it-IT" sz="1600" dirty="0">
                          <a:effectLst/>
                          <a:latin typeface="Times New Roman" panose="02020603050405020304" pitchFamily="18" charset="0"/>
                          <a:cs typeface="Times New Roman" panose="02020603050405020304" pitchFamily="18" charset="0"/>
                        </a:rPr>
                        <a:t>±0.00</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10.55</a:t>
                      </a:r>
                      <a:r>
                        <a:rPr lang="it-IT" sz="1600" baseline="30000" dirty="0">
                          <a:effectLst/>
                          <a:latin typeface="Times New Roman" panose="02020603050405020304" pitchFamily="18" charset="0"/>
                          <a:cs typeface="Times New Roman" panose="02020603050405020304" pitchFamily="18" charset="0"/>
                        </a:rPr>
                        <a:t>e</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13.20</a:t>
                      </a:r>
                      <a:r>
                        <a:rPr lang="it-IT" sz="1600" baseline="30000" dirty="0">
                          <a:effectLst/>
                          <a:latin typeface="Times New Roman" panose="02020603050405020304" pitchFamily="18" charset="0"/>
                          <a:cs typeface="Times New Roman" panose="02020603050405020304" pitchFamily="18" charset="0"/>
                        </a:rPr>
                        <a:t>b</a:t>
                      </a:r>
                      <a:r>
                        <a:rPr lang="it-IT" sz="1600" dirty="0">
                          <a:effectLst/>
                          <a:latin typeface="Times New Roman" panose="02020603050405020304" pitchFamily="18" charset="0"/>
                          <a:cs typeface="Times New Roman" panose="02020603050405020304" pitchFamily="18" charset="0"/>
                        </a:rPr>
                        <a:t>±0.00</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5"/>
                  </a:ext>
                </a:extLst>
              </a:tr>
              <a:tr h="440959">
                <a:tc>
                  <a:txBody>
                    <a:bodyPr/>
                    <a:lstStyle/>
                    <a:p>
                      <a:pPr algn="ctr">
                        <a:lnSpc>
                          <a:spcPct val="200000"/>
                        </a:lnSpc>
                        <a:spcAft>
                          <a:spcPts val="0"/>
                        </a:spcAft>
                      </a:pPr>
                      <a:r>
                        <a:rPr lang="en-GB" sz="1600" dirty="0">
                          <a:effectLst/>
                          <a:latin typeface="Times New Roman" panose="02020603050405020304" pitchFamily="18" charset="0"/>
                        </a:rPr>
                        <a:t>MI 0.25%</a:t>
                      </a:r>
                      <a:endParaRPr lang="it-IT" sz="16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3.92</a:t>
                      </a:r>
                      <a:r>
                        <a:rPr lang="it-IT" sz="1600" baseline="30000" dirty="0">
                          <a:effectLst/>
                          <a:latin typeface="Times New Roman" panose="02020603050405020304" pitchFamily="18" charset="0"/>
                          <a:cs typeface="Times New Roman" panose="02020603050405020304" pitchFamily="18" charset="0"/>
                        </a:rPr>
                        <a:t>b</a:t>
                      </a:r>
                      <a:r>
                        <a:rPr lang="it-IT" sz="1600" dirty="0">
                          <a:effectLst/>
                          <a:latin typeface="Times New Roman" panose="02020603050405020304" pitchFamily="18" charset="0"/>
                          <a:cs typeface="Times New Roman" panose="02020603050405020304" pitchFamily="18" charset="0"/>
                        </a:rPr>
                        <a:t>±0.04</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11.50</a:t>
                      </a:r>
                      <a:r>
                        <a:rPr lang="it-IT" sz="1600" baseline="30000" dirty="0">
                          <a:effectLst/>
                          <a:latin typeface="Times New Roman" panose="02020603050405020304" pitchFamily="18" charset="0"/>
                          <a:cs typeface="Times New Roman" panose="02020603050405020304" pitchFamily="18" charset="0"/>
                        </a:rPr>
                        <a:t>c</a:t>
                      </a:r>
                      <a:r>
                        <a:rPr lang="it-IT" sz="1600" dirty="0">
                          <a:effectLst/>
                          <a:latin typeface="Times New Roman" panose="02020603050405020304" pitchFamily="18" charset="0"/>
                          <a:cs typeface="Times New Roman" panose="02020603050405020304" pitchFamily="18" charset="0"/>
                        </a:rPr>
                        <a:t>±0.00</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13.15</a:t>
                      </a:r>
                      <a:r>
                        <a:rPr lang="it-IT" sz="1600" baseline="30000" dirty="0">
                          <a:effectLst/>
                          <a:latin typeface="Times New Roman" panose="02020603050405020304" pitchFamily="18" charset="0"/>
                          <a:cs typeface="Times New Roman" panose="02020603050405020304" pitchFamily="18" charset="0"/>
                        </a:rPr>
                        <a:t>b</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6"/>
                  </a:ext>
                </a:extLst>
              </a:tr>
              <a:tr h="440959">
                <a:tc>
                  <a:txBody>
                    <a:bodyPr/>
                    <a:lstStyle/>
                    <a:p>
                      <a:pPr algn="ctr">
                        <a:lnSpc>
                          <a:spcPct val="200000"/>
                        </a:lnSpc>
                        <a:spcAft>
                          <a:spcPts val="0"/>
                        </a:spcAft>
                      </a:pPr>
                      <a:r>
                        <a:rPr lang="en-GB" sz="1600" dirty="0">
                          <a:effectLst/>
                          <a:latin typeface="Times New Roman" panose="02020603050405020304" pitchFamily="18" charset="0"/>
                        </a:rPr>
                        <a:t>IN 0.5%</a:t>
                      </a:r>
                      <a:endParaRPr lang="it-IT" sz="16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4.55</a:t>
                      </a:r>
                      <a:r>
                        <a:rPr lang="it-IT" sz="1600" baseline="30000" dirty="0">
                          <a:effectLst/>
                          <a:latin typeface="Times New Roman" panose="02020603050405020304" pitchFamily="18" charset="0"/>
                          <a:cs typeface="Times New Roman" panose="02020603050405020304" pitchFamily="18" charset="0"/>
                        </a:rPr>
                        <a:t>a</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12.45</a:t>
                      </a:r>
                      <a:r>
                        <a:rPr lang="it-IT" sz="1600" baseline="30000" dirty="0">
                          <a:effectLst/>
                          <a:latin typeface="Times New Roman" panose="02020603050405020304" pitchFamily="18" charset="0"/>
                          <a:cs typeface="Times New Roman" panose="02020603050405020304" pitchFamily="18" charset="0"/>
                        </a:rPr>
                        <a:t>a</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12.75</a:t>
                      </a:r>
                      <a:r>
                        <a:rPr lang="it-IT" sz="1600" baseline="30000" dirty="0">
                          <a:effectLst/>
                          <a:latin typeface="Times New Roman" panose="02020603050405020304" pitchFamily="18" charset="0"/>
                          <a:cs typeface="Times New Roman" panose="02020603050405020304" pitchFamily="18" charset="0"/>
                        </a:rPr>
                        <a:t>cd</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7"/>
                  </a:ext>
                </a:extLst>
              </a:tr>
              <a:tr h="440959">
                <a:tc>
                  <a:txBody>
                    <a:bodyPr/>
                    <a:lstStyle/>
                    <a:p>
                      <a:pPr algn="ctr">
                        <a:lnSpc>
                          <a:spcPct val="200000"/>
                        </a:lnSpc>
                        <a:spcAft>
                          <a:spcPts val="0"/>
                        </a:spcAft>
                      </a:pPr>
                      <a:r>
                        <a:rPr lang="en-GB" sz="1600" dirty="0">
                          <a:effectLst/>
                          <a:latin typeface="Times New Roman" panose="02020603050405020304" pitchFamily="18" charset="0"/>
                        </a:rPr>
                        <a:t>FO 0.5%</a:t>
                      </a:r>
                      <a:endParaRPr lang="it-IT" sz="16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2.77</a:t>
                      </a:r>
                      <a:r>
                        <a:rPr lang="it-IT" sz="1600" baseline="30000" dirty="0">
                          <a:effectLst/>
                          <a:latin typeface="Times New Roman" panose="02020603050405020304" pitchFamily="18" charset="0"/>
                          <a:cs typeface="Times New Roman" panose="02020603050405020304" pitchFamily="18" charset="0"/>
                        </a:rPr>
                        <a:t>cd</a:t>
                      </a:r>
                      <a:r>
                        <a:rPr lang="it-IT" sz="1600" dirty="0">
                          <a:effectLst/>
                          <a:latin typeface="Times New Roman" panose="02020603050405020304" pitchFamily="18" charset="0"/>
                          <a:cs typeface="Times New Roman" panose="02020603050405020304" pitchFamily="18" charset="0"/>
                        </a:rPr>
                        <a:t>±0.04</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12.10</a:t>
                      </a:r>
                      <a:r>
                        <a:rPr lang="it-IT" sz="1600" baseline="30000" dirty="0">
                          <a:effectLst/>
                          <a:latin typeface="Times New Roman" panose="02020603050405020304" pitchFamily="18" charset="0"/>
                          <a:cs typeface="Times New Roman" panose="02020603050405020304" pitchFamily="18" charset="0"/>
                        </a:rPr>
                        <a:t>b</a:t>
                      </a:r>
                      <a:r>
                        <a:rPr lang="it-IT" sz="1600" dirty="0">
                          <a:effectLst/>
                          <a:latin typeface="Times New Roman" panose="02020603050405020304" pitchFamily="18" charset="0"/>
                          <a:cs typeface="Times New Roman" panose="02020603050405020304" pitchFamily="18" charset="0"/>
                        </a:rPr>
                        <a:t>±0.14</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13.00</a:t>
                      </a:r>
                      <a:r>
                        <a:rPr lang="it-IT" sz="1600" baseline="30000" dirty="0">
                          <a:effectLst/>
                          <a:latin typeface="Times New Roman" panose="02020603050405020304" pitchFamily="18" charset="0"/>
                          <a:cs typeface="Times New Roman" panose="02020603050405020304" pitchFamily="18" charset="0"/>
                        </a:rPr>
                        <a:t>bc</a:t>
                      </a:r>
                      <a:r>
                        <a:rPr lang="it-IT" sz="1600" dirty="0">
                          <a:effectLst/>
                          <a:latin typeface="Times New Roman" panose="02020603050405020304" pitchFamily="18" charset="0"/>
                          <a:cs typeface="Times New Roman" panose="02020603050405020304" pitchFamily="18" charset="0"/>
                        </a:rPr>
                        <a:t>±0.00</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8"/>
                  </a:ext>
                </a:extLst>
              </a:tr>
              <a:tr h="440959">
                <a:tc>
                  <a:txBody>
                    <a:bodyPr/>
                    <a:lstStyle/>
                    <a:p>
                      <a:pPr algn="ctr">
                        <a:lnSpc>
                          <a:spcPct val="200000"/>
                        </a:lnSpc>
                        <a:spcAft>
                          <a:spcPts val="0"/>
                        </a:spcAft>
                      </a:pPr>
                      <a:r>
                        <a:rPr lang="en-GB" sz="1600" dirty="0">
                          <a:effectLst/>
                          <a:latin typeface="Times New Roman" panose="02020603050405020304" pitchFamily="18" charset="0"/>
                        </a:rPr>
                        <a:t>FU 0.5%</a:t>
                      </a:r>
                      <a:endParaRPr lang="it-IT" sz="16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3.12</a:t>
                      </a:r>
                      <a:r>
                        <a:rPr lang="it-IT" sz="1600" baseline="30000" dirty="0">
                          <a:effectLst/>
                          <a:latin typeface="Times New Roman" panose="02020603050405020304" pitchFamily="18" charset="0"/>
                          <a:cs typeface="Times New Roman" panose="02020603050405020304" pitchFamily="18" charset="0"/>
                        </a:rPr>
                        <a:t>c</a:t>
                      </a:r>
                      <a:r>
                        <a:rPr lang="it-IT" sz="1600" dirty="0">
                          <a:effectLst/>
                          <a:latin typeface="Times New Roman" panose="02020603050405020304" pitchFamily="18" charset="0"/>
                          <a:cs typeface="Times New Roman" panose="02020603050405020304" pitchFamily="18" charset="0"/>
                        </a:rPr>
                        <a:t>±0.04</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11.15</a:t>
                      </a:r>
                      <a:r>
                        <a:rPr lang="it-IT" sz="1600" baseline="30000" dirty="0">
                          <a:effectLst/>
                          <a:latin typeface="Times New Roman" panose="02020603050405020304" pitchFamily="18" charset="0"/>
                          <a:cs typeface="Times New Roman" panose="02020603050405020304" pitchFamily="18" charset="0"/>
                        </a:rPr>
                        <a:t>d</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12.42</a:t>
                      </a:r>
                      <a:r>
                        <a:rPr lang="it-IT" sz="1600" baseline="30000" dirty="0">
                          <a:effectLst/>
                          <a:latin typeface="Times New Roman" panose="02020603050405020304" pitchFamily="18" charset="0"/>
                          <a:cs typeface="Times New Roman" panose="02020603050405020304" pitchFamily="18" charset="0"/>
                        </a:rPr>
                        <a:t>ef</a:t>
                      </a:r>
                      <a:r>
                        <a:rPr lang="it-IT" sz="1600" dirty="0">
                          <a:effectLst/>
                          <a:latin typeface="Times New Roman" panose="02020603050405020304" pitchFamily="18" charset="0"/>
                          <a:cs typeface="Times New Roman" panose="02020603050405020304" pitchFamily="18" charset="0"/>
                        </a:rPr>
                        <a:t>±0.04</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09"/>
                  </a:ext>
                </a:extLst>
              </a:tr>
              <a:tr h="440959">
                <a:tc>
                  <a:txBody>
                    <a:bodyPr/>
                    <a:lstStyle/>
                    <a:p>
                      <a:pPr algn="ctr">
                        <a:lnSpc>
                          <a:spcPct val="200000"/>
                        </a:lnSpc>
                        <a:spcAft>
                          <a:spcPts val="0"/>
                        </a:spcAft>
                      </a:pPr>
                      <a:r>
                        <a:rPr lang="en-GB" sz="1600" dirty="0">
                          <a:effectLst/>
                          <a:latin typeface="Times New Roman" panose="02020603050405020304" pitchFamily="18" charset="0"/>
                        </a:rPr>
                        <a:t>MI 0.5%</a:t>
                      </a:r>
                      <a:endParaRPr lang="it-IT" sz="16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4.55</a:t>
                      </a:r>
                      <a:r>
                        <a:rPr lang="it-IT" sz="1600" baseline="30000" dirty="0">
                          <a:effectLst/>
                          <a:latin typeface="Times New Roman" panose="02020603050405020304" pitchFamily="18" charset="0"/>
                          <a:cs typeface="Times New Roman" panose="02020603050405020304" pitchFamily="18" charset="0"/>
                        </a:rPr>
                        <a:t>a</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12.05</a:t>
                      </a:r>
                      <a:r>
                        <a:rPr lang="it-IT" sz="1600" baseline="30000" dirty="0">
                          <a:effectLst/>
                          <a:latin typeface="Times New Roman" panose="02020603050405020304" pitchFamily="18" charset="0"/>
                          <a:cs typeface="Times New Roman" panose="02020603050405020304" pitchFamily="18" charset="0"/>
                        </a:rPr>
                        <a:t>b</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12.65</a:t>
                      </a:r>
                      <a:r>
                        <a:rPr lang="it-IT" sz="1600" baseline="30000" dirty="0">
                          <a:effectLst/>
                          <a:latin typeface="Times New Roman" panose="02020603050405020304" pitchFamily="18" charset="0"/>
                          <a:cs typeface="Times New Roman" panose="02020603050405020304" pitchFamily="18" charset="0"/>
                        </a:rPr>
                        <a:t>de</a:t>
                      </a:r>
                      <a:r>
                        <a:rPr lang="it-IT" sz="1600" dirty="0">
                          <a:effectLst/>
                          <a:latin typeface="Times New Roman" panose="02020603050405020304" pitchFamily="18" charset="0"/>
                          <a:cs typeface="Times New Roman" panose="02020603050405020304" pitchFamily="18" charset="0"/>
                        </a:rPr>
                        <a:t>±0.07</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010"/>
                  </a:ext>
                </a:extLst>
              </a:tr>
            </a:tbl>
          </a:graphicData>
        </a:graphic>
      </p:graphicFrame>
      <p:sp>
        <p:nvSpPr>
          <p:cNvPr id="15" name="CasellaDiTesto 14">
            <a:extLst>
              <a:ext uri="{FF2B5EF4-FFF2-40B4-BE49-F238E27FC236}">
                <a16:creationId xmlns:a16="http://schemas.microsoft.com/office/drawing/2014/main" id="{E8EDCC8D-7A93-48EE-BA3F-008A6D396565}"/>
              </a:ext>
            </a:extLst>
          </p:cNvPr>
          <p:cNvSpPr txBox="1"/>
          <p:nvPr/>
        </p:nvSpPr>
        <p:spPr>
          <a:xfrm>
            <a:off x="6503296" y="1011879"/>
            <a:ext cx="4486275" cy="338554"/>
          </a:xfrm>
          <a:prstGeom prst="rect">
            <a:avLst/>
          </a:prstGeom>
          <a:noFill/>
        </p:spPr>
        <p:txBody>
          <a:bodyPr wrap="square" rtlCol="0">
            <a:spAutoFit/>
          </a:bodyPr>
          <a:lstStyle/>
          <a:p>
            <a:pPr algn="ctr"/>
            <a:r>
              <a:rPr lang="it-IT" sz="1600" b="1" i="1" dirty="0" err="1">
                <a:latin typeface="Times New Roman" panose="02020603050405020304" pitchFamily="18" charset="0"/>
                <a:cs typeface="Times New Roman" panose="02020603050405020304" pitchFamily="18" charset="0"/>
              </a:rPr>
              <a:t>Table</a:t>
            </a:r>
            <a:r>
              <a:rPr lang="it-IT" sz="1600" b="1" i="1" dirty="0">
                <a:latin typeface="Times New Roman" panose="02020603050405020304" pitchFamily="18" charset="0"/>
                <a:cs typeface="Times New Roman" panose="02020603050405020304" pitchFamily="18" charset="0"/>
              </a:rPr>
              <a:t> 3</a:t>
            </a:r>
            <a:r>
              <a:rPr lang="it-IT" sz="1600" dirty="0">
                <a:latin typeface="Times New Roman" panose="02020603050405020304" pitchFamily="18" charset="0"/>
                <a:cs typeface="Times New Roman" panose="02020603050405020304" pitchFamily="18" charset="0"/>
              </a:rPr>
              <a:t>- %</a:t>
            </a:r>
            <a:r>
              <a:rPr lang="it-IT" sz="1600" dirty="0" err="1">
                <a:latin typeface="Times New Roman" panose="02020603050405020304" pitchFamily="18" charset="0"/>
                <a:cs typeface="Times New Roman" panose="02020603050405020304" pitchFamily="18" charset="0"/>
              </a:rPr>
              <a:t>Alcohol</a:t>
            </a:r>
            <a:r>
              <a:rPr lang="it-IT" sz="1600" dirty="0">
                <a:latin typeface="Times New Roman" panose="02020603050405020304" pitchFamily="18" charset="0"/>
                <a:cs typeface="Times New Roman" panose="02020603050405020304" pitchFamily="18" charset="0"/>
              </a:rPr>
              <a:t> (v/v)</a:t>
            </a:r>
          </a:p>
        </p:txBody>
      </p:sp>
      <p:sp>
        <p:nvSpPr>
          <p:cNvPr id="16" name="CasellaDiTesto 15">
            <a:extLst>
              <a:ext uri="{FF2B5EF4-FFF2-40B4-BE49-F238E27FC236}">
                <a16:creationId xmlns:a16="http://schemas.microsoft.com/office/drawing/2014/main" id="{27C595CF-ADD7-4616-B8BA-2D758F61F195}"/>
              </a:ext>
            </a:extLst>
          </p:cNvPr>
          <p:cNvSpPr txBox="1"/>
          <p:nvPr/>
        </p:nvSpPr>
        <p:spPr>
          <a:xfrm>
            <a:off x="510066" y="6478207"/>
            <a:ext cx="4819924" cy="276999"/>
          </a:xfrm>
          <a:prstGeom prst="rect">
            <a:avLst/>
          </a:prstGeom>
          <a:noFill/>
        </p:spPr>
        <p:txBody>
          <a:bodyPr wrap="square" rtlCol="0">
            <a:spAutoFit/>
          </a:bodyPr>
          <a:lstStyle/>
          <a:p>
            <a:pPr algn="ctr"/>
            <a:r>
              <a:rPr lang="it-IT" sz="1200" i="1" dirty="0">
                <a:latin typeface="Times New Roman" panose="02020603050405020304" pitchFamily="18" charset="0"/>
                <a:cs typeface="Times New Roman" panose="02020603050405020304" pitchFamily="18" charset="0"/>
              </a:rPr>
              <a:t>a-f: </a:t>
            </a:r>
            <a:r>
              <a:rPr lang="it-IT" sz="1200" i="1" dirty="0" err="1">
                <a:latin typeface="Times New Roman" panose="02020603050405020304" pitchFamily="18" charset="0"/>
                <a:cs typeface="Times New Roman" panose="02020603050405020304" pitchFamily="18" charset="0"/>
              </a:rPr>
              <a:t>Different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letters</a:t>
            </a:r>
            <a:r>
              <a:rPr lang="it-IT" sz="1200" i="1" dirty="0">
                <a:latin typeface="Times New Roman" panose="02020603050405020304" pitchFamily="18" charset="0"/>
                <a:cs typeface="Times New Roman" panose="02020603050405020304" pitchFamily="18" charset="0"/>
              </a:rPr>
              <a:t> in the </a:t>
            </a:r>
            <a:r>
              <a:rPr lang="it-IT" sz="1200" i="1" dirty="0" err="1">
                <a:latin typeface="Times New Roman" panose="02020603050405020304" pitchFamily="18" charset="0"/>
                <a:cs typeface="Times New Roman" panose="02020603050405020304" pitchFamily="18" charset="0"/>
              </a:rPr>
              <a:t>colums</a:t>
            </a:r>
            <a:r>
              <a:rPr lang="it-IT" sz="1200" i="1" dirty="0">
                <a:latin typeface="Times New Roman" panose="02020603050405020304" pitchFamily="18" charset="0"/>
                <a:cs typeface="Times New Roman" panose="02020603050405020304" pitchFamily="18" charset="0"/>
              </a:rPr>
              <a:t> indicate </a:t>
            </a:r>
            <a:r>
              <a:rPr lang="it-IT" sz="1200" i="1" dirty="0" err="1">
                <a:latin typeface="Times New Roman" panose="02020603050405020304" pitchFamily="18" charset="0"/>
                <a:cs typeface="Times New Roman" panose="02020603050405020304" pitchFamily="18" charset="0"/>
              </a:rPr>
              <a:t>significant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difference</a:t>
            </a:r>
            <a:r>
              <a:rPr lang="it-IT" sz="1200" i="1" dirty="0">
                <a:latin typeface="Times New Roman" panose="02020603050405020304" pitchFamily="18" charset="0"/>
                <a:cs typeface="Times New Roman" panose="02020603050405020304" pitchFamily="18" charset="0"/>
              </a:rPr>
              <a:t> (p&lt;0.05)</a:t>
            </a:r>
          </a:p>
        </p:txBody>
      </p:sp>
      <p:sp>
        <p:nvSpPr>
          <p:cNvPr id="9" name="Ovale 8"/>
          <p:cNvSpPr/>
          <p:nvPr/>
        </p:nvSpPr>
        <p:spPr>
          <a:xfrm>
            <a:off x="10438228" y="2339730"/>
            <a:ext cx="1223889"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Ovale 9"/>
          <p:cNvSpPr/>
          <p:nvPr/>
        </p:nvSpPr>
        <p:spPr>
          <a:xfrm>
            <a:off x="10438229" y="3326301"/>
            <a:ext cx="1223888"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a:extLst>
              <a:ext uri="{FF2B5EF4-FFF2-40B4-BE49-F238E27FC236}">
                <a16:creationId xmlns:a16="http://schemas.microsoft.com/office/drawing/2014/main" id="{87DD2706-34F6-4F76-B6DF-97A76E249844}"/>
              </a:ext>
            </a:extLst>
          </p:cNvPr>
          <p:cNvSpPr txBox="1"/>
          <p:nvPr/>
        </p:nvSpPr>
        <p:spPr>
          <a:xfrm>
            <a:off x="3797935" y="-12369"/>
            <a:ext cx="4596130" cy="1077218"/>
          </a:xfrm>
          <a:prstGeom prst="rect">
            <a:avLst/>
          </a:prstGeom>
          <a:noFill/>
        </p:spPr>
        <p:txBody>
          <a:bodyPr wrap="none" rtlCol="0">
            <a:spAutoFit/>
          </a:bodyPr>
          <a:lstStyle/>
          <a:p>
            <a:r>
              <a:rPr lang="it-IT" sz="3600" b="1" dirty="0" err="1">
                <a:solidFill>
                  <a:schemeClr val="accent1">
                    <a:lumMod val="75000"/>
                  </a:schemeClr>
                </a:solidFill>
                <a:latin typeface="Times New Roman" panose="02020603050405020304" pitchFamily="18" charset="0"/>
                <a:cs typeface="Times New Roman" panose="02020603050405020304" pitchFamily="18" charset="0"/>
              </a:rPr>
              <a:t>Results</a:t>
            </a:r>
            <a:r>
              <a:rPr lang="it-IT" sz="3600" b="1" dirty="0">
                <a:solidFill>
                  <a:schemeClr val="accent1">
                    <a:lumMod val="75000"/>
                  </a:schemeClr>
                </a:solidFill>
                <a:latin typeface="Times New Roman" panose="02020603050405020304" pitchFamily="18" charset="0"/>
                <a:cs typeface="Times New Roman" panose="02020603050405020304" pitchFamily="18" charset="0"/>
              </a:rPr>
              <a:t> and </a:t>
            </a:r>
            <a:r>
              <a:rPr lang="it-IT" sz="3600" b="1" dirty="0" err="1">
                <a:solidFill>
                  <a:schemeClr val="accent1">
                    <a:lumMod val="75000"/>
                  </a:schemeClr>
                </a:solidFill>
                <a:latin typeface="Times New Roman" panose="02020603050405020304" pitchFamily="18" charset="0"/>
                <a:cs typeface="Times New Roman" panose="02020603050405020304" pitchFamily="18" charset="0"/>
              </a:rPr>
              <a:t>discussion</a:t>
            </a:r>
            <a:endParaRPr lang="it-IT" sz="3600" b="1" dirty="0">
              <a:solidFill>
                <a:schemeClr val="accent1">
                  <a:lumMod val="75000"/>
                </a:schemeClr>
              </a:solidFill>
              <a:latin typeface="Times New Roman" panose="02020603050405020304" pitchFamily="18" charset="0"/>
              <a:cs typeface="Times New Roman" panose="02020603050405020304" pitchFamily="18" charset="0"/>
            </a:endParaRPr>
          </a:p>
          <a:p>
            <a:pPr algn="ctr"/>
            <a:r>
              <a:rPr lang="de-DE" sz="2400" b="1" dirty="0">
                <a:solidFill>
                  <a:schemeClr val="accent6">
                    <a:lumMod val="75000"/>
                  </a:schemeClr>
                </a:solidFill>
                <a:latin typeface="Times New Roman" panose="02020603050405020304" pitchFamily="18" charset="0"/>
                <a:cs typeface="Times New Roman" panose="02020603050405020304" pitchFamily="18" charset="0"/>
              </a:rPr>
              <a:t> </a:t>
            </a:r>
            <a:r>
              <a:rPr lang="de-DE" sz="2800" b="1">
                <a:solidFill>
                  <a:schemeClr val="accent6">
                    <a:lumMod val="75000"/>
                  </a:schemeClr>
                </a:solidFill>
                <a:latin typeface="Times New Roman" panose="02020603050405020304" pitchFamily="18" charset="0"/>
                <a:cs typeface="Times New Roman" panose="02020603050405020304" pitchFamily="18" charset="0"/>
              </a:rPr>
              <a:t>°</a:t>
            </a:r>
            <a:r>
              <a:rPr lang="de-DE" sz="2400">
                <a:solidFill>
                  <a:schemeClr val="accent6">
                    <a:lumMod val="75000"/>
                  </a:schemeClr>
                </a:solidFill>
                <a:latin typeface="Times New Roman" panose="02020603050405020304" pitchFamily="18" charset="0"/>
                <a:cs typeface="Times New Roman" panose="02020603050405020304" pitchFamily="18" charset="0"/>
              </a:rPr>
              <a:t>Babo</a:t>
            </a:r>
            <a:r>
              <a:rPr lang="de-DE" sz="2800" b="1">
                <a:solidFill>
                  <a:schemeClr val="accent6">
                    <a:lumMod val="75000"/>
                  </a:schemeClr>
                </a:solidFill>
                <a:latin typeface="Times New Roman" panose="02020603050405020304" pitchFamily="18" charset="0"/>
                <a:cs typeface="Times New Roman" panose="02020603050405020304" pitchFamily="18" charset="0"/>
              </a:rPr>
              <a:t>,</a:t>
            </a:r>
            <a:r>
              <a:rPr lang="de-DE" sz="2400">
                <a:solidFill>
                  <a:schemeClr val="accent6">
                    <a:lumMod val="75000"/>
                  </a:schemeClr>
                </a:solidFill>
                <a:latin typeface="Times New Roman" panose="02020603050405020304" pitchFamily="18" charset="0"/>
                <a:cs typeface="Times New Roman" panose="02020603050405020304" pitchFamily="18" charset="0"/>
              </a:rPr>
              <a:t> </a:t>
            </a:r>
            <a:r>
              <a:rPr lang="de-DE" sz="2800" b="1" u="sng" dirty="0" err="1">
                <a:solidFill>
                  <a:schemeClr val="accent6">
                    <a:lumMod val="75000"/>
                  </a:schemeClr>
                </a:solidFill>
                <a:latin typeface="Times New Roman" panose="02020603050405020304" pitchFamily="18" charset="0"/>
                <a:cs typeface="Times New Roman" panose="02020603050405020304" pitchFamily="18" charset="0"/>
              </a:rPr>
              <a:t>alcohol</a:t>
            </a:r>
            <a:r>
              <a:rPr lang="de-DE" sz="2400" dirty="0">
                <a:solidFill>
                  <a:schemeClr val="accent6">
                    <a:lumMod val="75000"/>
                  </a:schemeClr>
                </a:solidFill>
                <a:latin typeface="Times New Roman" panose="02020603050405020304" pitchFamily="18" charset="0"/>
                <a:cs typeface="Times New Roman" panose="02020603050405020304" pitchFamily="18" charset="0"/>
              </a:rPr>
              <a:t> and pH</a:t>
            </a:r>
            <a:endParaRPr lang="it-IT" sz="2400"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2" name="Segnaposto piè di pagina 1">
            <a:extLst>
              <a:ext uri="{FF2B5EF4-FFF2-40B4-BE49-F238E27FC236}">
                <a16:creationId xmlns:a16="http://schemas.microsoft.com/office/drawing/2014/main" id="{DC6D74F3-101E-CEBF-44CE-B47354BDFB03}"/>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24936815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11" descr="sigillo">
            <a:extLst>
              <a:ext uri="{FF2B5EF4-FFF2-40B4-BE49-F238E27FC236}">
                <a16:creationId xmlns:a16="http://schemas.microsoft.com/office/drawing/2014/main" id="{7CB9B9C9-8935-426B-8687-9EFECBA9CB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1">
            <a:extLst>
              <a:ext uri="{FF2B5EF4-FFF2-40B4-BE49-F238E27FC236}">
                <a16:creationId xmlns:a16="http://schemas.microsoft.com/office/drawing/2014/main" id="{88A0ED17-00A8-4AC1-9618-65F0C7F0FAE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Grafico 6">
            <a:extLst>
              <a:ext uri="{FF2B5EF4-FFF2-40B4-BE49-F238E27FC236}">
                <a16:creationId xmlns:a16="http://schemas.microsoft.com/office/drawing/2014/main" id="{00000000-0008-0000-0100-000008000000}"/>
              </a:ext>
            </a:extLst>
          </p:cNvPr>
          <p:cNvGraphicFramePr>
            <a:graphicFrameLocks/>
          </p:cNvGraphicFramePr>
          <p:nvPr/>
        </p:nvGraphicFramePr>
        <p:xfrm>
          <a:off x="108284" y="1627827"/>
          <a:ext cx="6564338" cy="445864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Tabella 7">
            <a:extLst>
              <a:ext uri="{FF2B5EF4-FFF2-40B4-BE49-F238E27FC236}">
                <a16:creationId xmlns:a16="http://schemas.microsoft.com/office/drawing/2014/main" id="{598D58AA-B281-4F7A-8A19-7C537DBB4739}"/>
              </a:ext>
            </a:extLst>
          </p:cNvPr>
          <p:cNvGraphicFramePr>
            <a:graphicFrameLocks noGrp="1"/>
          </p:cNvGraphicFramePr>
          <p:nvPr/>
        </p:nvGraphicFramePr>
        <p:xfrm>
          <a:off x="5317958" y="1851435"/>
          <a:ext cx="6689918" cy="4418157"/>
        </p:xfrm>
        <a:graphic>
          <a:graphicData uri="http://schemas.openxmlformats.org/drawingml/2006/table">
            <a:tbl>
              <a:tblPr firstRow="1" firstCol="1" bandRow="1">
                <a:tableStyleId>{912C8C85-51F0-491E-9774-3900AFEF0FD7}</a:tableStyleId>
              </a:tblPr>
              <a:tblGrid>
                <a:gridCol w="938463">
                  <a:extLst>
                    <a:ext uri="{9D8B030D-6E8A-4147-A177-3AD203B41FA5}">
                      <a16:colId xmlns:a16="http://schemas.microsoft.com/office/drawing/2014/main" val="20000"/>
                    </a:ext>
                  </a:extLst>
                </a:gridCol>
                <a:gridCol w="995478">
                  <a:extLst>
                    <a:ext uri="{9D8B030D-6E8A-4147-A177-3AD203B41FA5}">
                      <a16:colId xmlns:a16="http://schemas.microsoft.com/office/drawing/2014/main" val="20001"/>
                    </a:ext>
                  </a:extLst>
                </a:gridCol>
                <a:gridCol w="990676">
                  <a:extLst>
                    <a:ext uri="{9D8B030D-6E8A-4147-A177-3AD203B41FA5}">
                      <a16:colId xmlns:a16="http://schemas.microsoft.com/office/drawing/2014/main" val="20002"/>
                    </a:ext>
                  </a:extLst>
                </a:gridCol>
                <a:gridCol w="990979">
                  <a:extLst>
                    <a:ext uri="{9D8B030D-6E8A-4147-A177-3AD203B41FA5}">
                      <a16:colId xmlns:a16="http://schemas.microsoft.com/office/drawing/2014/main" val="20003"/>
                    </a:ext>
                  </a:extLst>
                </a:gridCol>
                <a:gridCol w="921470">
                  <a:extLst>
                    <a:ext uri="{9D8B030D-6E8A-4147-A177-3AD203B41FA5}">
                      <a16:colId xmlns:a16="http://schemas.microsoft.com/office/drawing/2014/main" val="20004"/>
                    </a:ext>
                  </a:extLst>
                </a:gridCol>
                <a:gridCol w="901655">
                  <a:extLst>
                    <a:ext uri="{9D8B030D-6E8A-4147-A177-3AD203B41FA5}">
                      <a16:colId xmlns:a16="http://schemas.microsoft.com/office/drawing/2014/main" val="20005"/>
                    </a:ext>
                  </a:extLst>
                </a:gridCol>
                <a:gridCol w="951197">
                  <a:extLst>
                    <a:ext uri="{9D8B030D-6E8A-4147-A177-3AD203B41FA5}">
                      <a16:colId xmlns:a16="http://schemas.microsoft.com/office/drawing/2014/main" val="20006"/>
                    </a:ext>
                  </a:extLst>
                </a:gridCol>
              </a:tblGrid>
              <a:tr h="435247">
                <a:tc>
                  <a:txBody>
                    <a:bodyPr/>
                    <a:lstStyle/>
                    <a:p>
                      <a:pPr algn="ctr">
                        <a:lnSpc>
                          <a:spcPct val="200000"/>
                        </a:lnSpc>
                        <a:spcAft>
                          <a:spcPts val="0"/>
                        </a:spcAft>
                      </a:pPr>
                      <a:r>
                        <a:rPr lang="en-GB" sz="1400" dirty="0">
                          <a:effectLst/>
                          <a:latin typeface="Times New Roman" panose="02020603050405020304" pitchFamily="18" charset="0"/>
                          <a:ea typeface="Calibri" panose="020F0502020204030204" pitchFamily="34" charset="0"/>
                        </a:rPr>
                        <a:t>Samples</a:t>
                      </a:r>
                      <a:endParaRPr lang="it-IT" sz="1400" dirty="0">
                        <a:effectLst/>
                        <a:latin typeface="Times New Roman" panose="02020603050405020304" pitchFamily="18" charset="0"/>
                        <a:ea typeface="Calibri" panose="020F0502020204030204" pitchFamily="34" charset="0"/>
                      </a:endParaRPr>
                    </a:p>
                  </a:txBody>
                  <a:tcPr marL="58277" marR="58277" marT="0" marB="0"/>
                </a:tc>
                <a:tc>
                  <a:txBody>
                    <a:bodyPr/>
                    <a:lstStyle/>
                    <a:p>
                      <a:pPr algn="ctr">
                        <a:lnSpc>
                          <a:spcPct val="200000"/>
                        </a:lnSpc>
                        <a:spcAft>
                          <a:spcPts val="0"/>
                        </a:spcAft>
                      </a:pPr>
                      <a:r>
                        <a:rPr lang="en-GB" sz="1400" dirty="0">
                          <a:effectLst/>
                          <a:latin typeface="Times New Roman" panose="02020603050405020304" pitchFamily="18" charset="0"/>
                        </a:rPr>
                        <a:t>T0</a:t>
                      </a:r>
                      <a:endParaRPr lang="it-IT" sz="1400" dirty="0">
                        <a:effectLst/>
                        <a:latin typeface="Times New Roman" panose="02020603050405020304" pitchFamily="18" charset="0"/>
                        <a:ea typeface="Calibri" panose="020F0502020204030204" pitchFamily="34" charset="0"/>
                      </a:endParaRPr>
                    </a:p>
                  </a:txBody>
                  <a:tcPr marL="58277" marR="58277" marT="0" marB="0"/>
                </a:tc>
                <a:tc>
                  <a:txBody>
                    <a:bodyPr/>
                    <a:lstStyle/>
                    <a:p>
                      <a:pPr algn="ctr">
                        <a:lnSpc>
                          <a:spcPct val="200000"/>
                        </a:lnSpc>
                        <a:spcAft>
                          <a:spcPts val="0"/>
                        </a:spcAft>
                      </a:pPr>
                      <a:r>
                        <a:rPr lang="en-GB" sz="1400" dirty="0">
                          <a:effectLst/>
                          <a:latin typeface="Times New Roman" panose="02020603050405020304" pitchFamily="18" charset="0"/>
                        </a:rPr>
                        <a:t>T1</a:t>
                      </a:r>
                      <a:endParaRPr lang="it-IT" sz="1400" dirty="0">
                        <a:effectLst/>
                        <a:latin typeface="Times New Roman" panose="02020603050405020304" pitchFamily="18" charset="0"/>
                        <a:ea typeface="Calibri" panose="020F0502020204030204" pitchFamily="34" charset="0"/>
                      </a:endParaRPr>
                    </a:p>
                  </a:txBody>
                  <a:tcPr marL="58277" marR="58277" marT="0" marB="0"/>
                </a:tc>
                <a:tc>
                  <a:txBody>
                    <a:bodyPr/>
                    <a:lstStyle/>
                    <a:p>
                      <a:pPr algn="ctr">
                        <a:lnSpc>
                          <a:spcPct val="200000"/>
                        </a:lnSpc>
                        <a:spcAft>
                          <a:spcPts val="0"/>
                        </a:spcAft>
                      </a:pPr>
                      <a:r>
                        <a:rPr lang="en-GB" sz="1400" dirty="0">
                          <a:effectLst/>
                          <a:latin typeface="Times New Roman" panose="02020603050405020304" pitchFamily="18" charset="0"/>
                        </a:rPr>
                        <a:t>T2</a:t>
                      </a:r>
                      <a:endParaRPr lang="it-IT" sz="1400" dirty="0">
                        <a:effectLst/>
                        <a:latin typeface="Times New Roman" panose="02020603050405020304" pitchFamily="18" charset="0"/>
                        <a:ea typeface="Calibri" panose="020F0502020204030204" pitchFamily="34" charset="0"/>
                      </a:endParaRPr>
                    </a:p>
                  </a:txBody>
                  <a:tcPr marL="58277" marR="58277" marT="0" marB="0"/>
                </a:tc>
                <a:tc>
                  <a:txBody>
                    <a:bodyPr/>
                    <a:lstStyle/>
                    <a:p>
                      <a:pPr algn="ctr">
                        <a:lnSpc>
                          <a:spcPct val="200000"/>
                        </a:lnSpc>
                        <a:spcAft>
                          <a:spcPts val="0"/>
                        </a:spcAft>
                      </a:pPr>
                      <a:r>
                        <a:rPr lang="en-GB" sz="1400" dirty="0">
                          <a:effectLst/>
                          <a:latin typeface="Times New Roman" panose="02020603050405020304" pitchFamily="18" charset="0"/>
                        </a:rPr>
                        <a:t>T3</a:t>
                      </a:r>
                      <a:endParaRPr lang="it-IT" sz="1400" dirty="0">
                        <a:effectLst/>
                        <a:latin typeface="Times New Roman" panose="02020603050405020304" pitchFamily="18" charset="0"/>
                        <a:ea typeface="Calibri" panose="020F0502020204030204" pitchFamily="34" charset="0"/>
                      </a:endParaRPr>
                    </a:p>
                  </a:txBody>
                  <a:tcPr marL="58277" marR="58277" marT="0" marB="0"/>
                </a:tc>
                <a:tc>
                  <a:txBody>
                    <a:bodyPr/>
                    <a:lstStyle/>
                    <a:p>
                      <a:pPr algn="ctr">
                        <a:lnSpc>
                          <a:spcPct val="200000"/>
                        </a:lnSpc>
                        <a:spcAft>
                          <a:spcPts val="0"/>
                        </a:spcAft>
                      </a:pPr>
                      <a:r>
                        <a:rPr lang="en-GB" sz="1400" dirty="0">
                          <a:effectLst/>
                          <a:latin typeface="Times New Roman" panose="02020603050405020304" pitchFamily="18" charset="0"/>
                        </a:rPr>
                        <a:t>T4</a:t>
                      </a:r>
                      <a:endParaRPr lang="it-IT" sz="1400" dirty="0">
                        <a:effectLst/>
                        <a:latin typeface="Times New Roman" panose="02020603050405020304" pitchFamily="18" charset="0"/>
                        <a:ea typeface="Calibri" panose="020F0502020204030204" pitchFamily="34" charset="0"/>
                      </a:endParaRPr>
                    </a:p>
                  </a:txBody>
                  <a:tcPr marL="58277" marR="58277" marT="0" marB="0"/>
                </a:tc>
                <a:tc>
                  <a:txBody>
                    <a:bodyPr/>
                    <a:lstStyle/>
                    <a:p>
                      <a:pPr algn="ctr">
                        <a:lnSpc>
                          <a:spcPct val="200000"/>
                        </a:lnSpc>
                        <a:spcAft>
                          <a:spcPts val="0"/>
                        </a:spcAft>
                      </a:pPr>
                      <a:r>
                        <a:rPr lang="en-GB" sz="1400" dirty="0">
                          <a:effectLst/>
                          <a:latin typeface="Times New Roman" panose="02020603050405020304" pitchFamily="18" charset="0"/>
                        </a:rPr>
                        <a:t>T5</a:t>
                      </a:r>
                      <a:endParaRPr lang="it-IT" sz="1400" dirty="0">
                        <a:effectLst/>
                        <a:latin typeface="Times New Roman" panose="02020603050405020304" pitchFamily="18" charset="0"/>
                        <a:ea typeface="Calibri" panose="020F0502020204030204" pitchFamily="34" charset="0"/>
                      </a:endParaRPr>
                    </a:p>
                  </a:txBody>
                  <a:tcPr marL="58277" marR="58277" marT="0" marB="0"/>
                </a:tc>
                <a:extLst>
                  <a:ext uri="{0D108BD9-81ED-4DB2-BD59-A6C34878D82A}">
                    <a16:rowId xmlns:a16="http://schemas.microsoft.com/office/drawing/2014/main" val="10000"/>
                  </a:ext>
                </a:extLst>
              </a:tr>
              <a:tr h="398291">
                <a:tc>
                  <a:txBody>
                    <a:bodyPr/>
                    <a:lstStyle/>
                    <a:p>
                      <a:pPr algn="ctr">
                        <a:lnSpc>
                          <a:spcPct val="200000"/>
                        </a:lnSpc>
                        <a:spcAft>
                          <a:spcPts val="0"/>
                        </a:spcAft>
                      </a:pPr>
                      <a:r>
                        <a:rPr lang="en-GB" sz="1200" dirty="0">
                          <a:effectLst/>
                          <a:latin typeface="Times New Roman" panose="02020603050405020304" pitchFamily="18" charset="0"/>
                        </a:rPr>
                        <a:t>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4.35</a:t>
                      </a:r>
                      <a:r>
                        <a:rPr lang="en-GB" sz="1200" baseline="30000" dirty="0">
                          <a:effectLst/>
                          <a:latin typeface="Times New Roman" panose="02020603050405020304" pitchFamily="18" charset="0"/>
                        </a:rPr>
                        <a:t>a</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3.99</a:t>
                      </a:r>
                      <a:r>
                        <a:rPr lang="en-GB" sz="1200" baseline="30000" dirty="0">
                          <a:effectLst/>
                          <a:latin typeface="Times New Roman" panose="02020603050405020304" pitchFamily="18" charset="0"/>
                        </a:rPr>
                        <a:t>d</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3.95</a:t>
                      </a:r>
                      <a:r>
                        <a:rPr lang="en-GB" sz="1200" baseline="30000" dirty="0">
                          <a:effectLst/>
                          <a:latin typeface="Times New Roman" panose="02020603050405020304" pitchFamily="18" charset="0"/>
                        </a:rPr>
                        <a:t>e</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3.97</a:t>
                      </a:r>
                      <a:r>
                        <a:rPr lang="en-GB" sz="1200" baseline="30000" dirty="0">
                          <a:effectLst/>
                          <a:latin typeface="Times New Roman" panose="02020603050405020304" pitchFamily="18" charset="0"/>
                        </a:rPr>
                        <a:t>b</a:t>
                      </a:r>
                      <a:r>
                        <a:rPr lang="en-GB" sz="1200" dirty="0">
                          <a:effectLst/>
                          <a:latin typeface="Times New Roman" panose="02020603050405020304" pitchFamily="18" charset="0"/>
                        </a:rPr>
                        <a:t>±0.03</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4.04</a:t>
                      </a:r>
                      <a:r>
                        <a:rPr lang="en-GB" sz="1200" baseline="30000" dirty="0">
                          <a:effectLst/>
                          <a:latin typeface="Times New Roman" panose="02020603050405020304" pitchFamily="18" charset="0"/>
                        </a:rPr>
                        <a:t>d</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4.04</a:t>
                      </a:r>
                      <a:r>
                        <a:rPr lang="en-GB" sz="1200" baseline="30000" dirty="0">
                          <a:effectLst/>
                          <a:latin typeface="Times New Roman" panose="02020603050405020304" pitchFamily="18" charset="0"/>
                        </a:rPr>
                        <a:t>e</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extLst>
                  <a:ext uri="{0D108BD9-81ED-4DB2-BD59-A6C34878D82A}">
                    <a16:rowId xmlns:a16="http://schemas.microsoft.com/office/drawing/2014/main" val="10001"/>
                  </a:ext>
                </a:extLst>
              </a:tr>
              <a:tr h="398291">
                <a:tc>
                  <a:txBody>
                    <a:bodyPr/>
                    <a:lstStyle/>
                    <a:p>
                      <a:pPr algn="ctr">
                        <a:lnSpc>
                          <a:spcPct val="200000"/>
                        </a:lnSpc>
                        <a:spcAft>
                          <a:spcPts val="0"/>
                        </a:spcAft>
                      </a:pPr>
                      <a:r>
                        <a:rPr lang="en-GB" sz="1200" dirty="0">
                          <a:effectLst/>
                          <a:latin typeface="Times New Roman" panose="02020603050405020304" pitchFamily="18" charset="0"/>
                          <a:ea typeface="Calibri" panose="020F0502020204030204" pitchFamily="34" charset="0"/>
                        </a:rPr>
                        <a:t>AC</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4.30</a:t>
                      </a:r>
                      <a:r>
                        <a:rPr lang="en-GB" sz="1200" baseline="30000" dirty="0">
                          <a:effectLst/>
                          <a:latin typeface="Times New Roman" panose="02020603050405020304" pitchFamily="18" charset="0"/>
                        </a:rPr>
                        <a:t>b</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4.23</a:t>
                      </a:r>
                      <a:r>
                        <a:rPr lang="en-GB" sz="1200" baseline="30000" dirty="0">
                          <a:effectLst/>
                          <a:latin typeface="Times New Roman" panose="02020603050405020304" pitchFamily="18" charset="0"/>
                        </a:rPr>
                        <a:t>ab</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3.84</a:t>
                      </a:r>
                      <a:r>
                        <a:rPr lang="en-GB" sz="1200" baseline="30000" dirty="0">
                          <a:effectLst/>
                          <a:latin typeface="Times New Roman" panose="02020603050405020304" pitchFamily="18" charset="0"/>
                        </a:rPr>
                        <a:t>f</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3.71</a:t>
                      </a:r>
                      <a:r>
                        <a:rPr lang="en-GB" sz="1200" baseline="30000" dirty="0">
                          <a:effectLst/>
                          <a:latin typeface="Times New Roman" panose="02020603050405020304" pitchFamily="18" charset="0"/>
                        </a:rPr>
                        <a:t>c</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3.75</a:t>
                      </a:r>
                      <a:r>
                        <a:rPr lang="en-GB" sz="1200" baseline="30000" dirty="0">
                          <a:effectLst/>
                          <a:latin typeface="Times New Roman" panose="02020603050405020304" pitchFamily="18" charset="0"/>
                        </a:rPr>
                        <a:t>e</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3.70</a:t>
                      </a:r>
                      <a:r>
                        <a:rPr lang="en-GB" sz="1200" baseline="30000" dirty="0">
                          <a:effectLst/>
                          <a:latin typeface="Times New Roman" panose="02020603050405020304" pitchFamily="18" charset="0"/>
                        </a:rPr>
                        <a:t>f</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extLst>
                  <a:ext uri="{0D108BD9-81ED-4DB2-BD59-A6C34878D82A}">
                    <a16:rowId xmlns:a16="http://schemas.microsoft.com/office/drawing/2014/main" val="10002"/>
                  </a:ext>
                </a:extLst>
              </a:tr>
              <a:tr h="398291">
                <a:tc>
                  <a:txBody>
                    <a:bodyPr/>
                    <a:lstStyle/>
                    <a:p>
                      <a:pPr algn="ctr">
                        <a:lnSpc>
                          <a:spcPct val="200000"/>
                        </a:lnSpc>
                        <a:spcAft>
                          <a:spcPts val="0"/>
                        </a:spcAft>
                      </a:pPr>
                      <a:r>
                        <a:rPr lang="en-GB" sz="1200" dirty="0">
                          <a:effectLst/>
                          <a:latin typeface="Times New Roman" panose="02020603050405020304" pitchFamily="18" charset="0"/>
                        </a:rPr>
                        <a:t>IN 0.2%</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rowSpan="8">
                  <a:txBody>
                    <a:bodyPr/>
                    <a:lstStyle/>
                    <a:p>
                      <a:pPr algn="r">
                        <a:lnSpc>
                          <a:spcPct val="200000"/>
                        </a:lnSpc>
                        <a:spcAft>
                          <a:spcPts val="0"/>
                        </a:spcAft>
                      </a:pPr>
                      <a:r>
                        <a:rPr lang="en-GB" sz="1200" dirty="0">
                          <a:effectLst/>
                          <a:latin typeface="Times New Roman" panose="02020603050405020304" pitchFamily="18" charset="0"/>
                        </a:rPr>
                        <a:t>4.35</a:t>
                      </a:r>
                      <a:r>
                        <a:rPr lang="en-GB" sz="1200" baseline="30000" dirty="0">
                          <a:effectLst/>
                          <a:latin typeface="Times New Roman" panose="02020603050405020304" pitchFamily="18" charset="0"/>
                        </a:rPr>
                        <a:t>a</a:t>
                      </a:r>
                      <a:r>
                        <a:rPr lang="en-GB" sz="1200" dirty="0">
                          <a:effectLst/>
                          <a:latin typeface="Times New Roman" panose="02020603050405020304" pitchFamily="18" charset="0"/>
                        </a:rPr>
                        <a:t>±0.01</a:t>
                      </a:r>
                      <a:endParaRPr lang="it-IT" sz="1200" dirty="0">
                        <a:effectLst/>
                        <a:latin typeface="Times New Roman" panose="02020603050405020304" pitchFamily="18" charset="0"/>
                      </a:endParaRPr>
                    </a:p>
                    <a:p>
                      <a:pPr algn="r">
                        <a:lnSpc>
                          <a:spcPct val="200000"/>
                        </a:lnSpc>
                        <a:spcAft>
                          <a:spcPts val="0"/>
                        </a:spcAft>
                      </a:pPr>
                      <a:r>
                        <a:rPr lang="en-GB" sz="1200" dirty="0">
                          <a:effectLst/>
                          <a:latin typeface="Times New Roman" panose="02020603050405020304" pitchFamily="18" charset="0"/>
                        </a:rPr>
                        <a:t> </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4.06</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±0.03</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3.98</a:t>
                      </a:r>
                      <a:r>
                        <a:rPr lang="en-GB" sz="1200" baseline="30000" dirty="0">
                          <a:effectLst/>
                          <a:latin typeface="Times New Roman" panose="02020603050405020304" pitchFamily="18" charset="0"/>
                        </a:rPr>
                        <a:t>de</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3.98</a:t>
                      </a:r>
                      <a:r>
                        <a:rPr lang="en-GB" sz="1200" baseline="30000" dirty="0">
                          <a:effectLst/>
                          <a:latin typeface="Times New Roman" panose="02020603050405020304" pitchFamily="18" charset="0"/>
                        </a:rPr>
                        <a:t>b</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4.05</a:t>
                      </a:r>
                      <a:r>
                        <a:rPr lang="en-GB" sz="1200" baseline="30000" dirty="0">
                          <a:effectLst/>
                          <a:latin typeface="Times New Roman" panose="02020603050405020304" pitchFamily="18" charset="0"/>
                        </a:rPr>
                        <a:t>d</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4.05</a:t>
                      </a:r>
                      <a:r>
                        <a:rPr lang="en-GB" sz="1200" baseline="30000" dirty="0">
                          <a:effectLst/>
                          <a:latin typeface="Times New Roman" panose="02020603050405020304" pitchFamily="18" charset="0"/>
                        </a:rPr>
                        <a:t>de</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extLst>
                  <a:ext uri="{0D108BD9-81ED-4DB2-BD59-A6C34878D82A}">
                    <a16:rowId xmlns:a16="http://schemas.microsoft.com/office/drawing/2014/main" val="10003"/>
                  </a:ext>
                </a:extLst>
              </a:tr>
              <a:tr h="398291">
                <a:tc>
                  <a:txBody>
                    <a:bodyPr/>
                    <a:lstStyle/>
                    <a:p>
                      <a:pPr algn="ctr">
                        <a:lnSpc>
                          <a:spcPct val="200000"/>
                        </a:lnSpc>
                        <a:spcAft>
                          <a:spcPts val="0"/>
                        </a:spcAft>
                      </a:pPr>
                      <a:r>
                        <a:rPr lang="en-GB" sz="1200" dirty="0">
                          <a:effectLst/>
                          <a:latin typeface="Times New Roman" panose="02020603050405020304" pitchFamily="18" charset="0"/>
                        </a:rPr>
                        <a:t>FO 0.2%</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vMerge="1">
                  <a:txBody>
                    <a:bodyPr/>
                    <a:lstStyle/>
                    <a:p>
                      <a:endParaRPr lang="it-IT"/>
                    </a:p>
                  </a:txBody>
                  <a:tcPr/>
                </a:tc>
                <a:tc>
                  <a:txBody>
                    <a:bodyPr/>
                    <a:lstStyle/>
                    <a:p>
                      <a:pPr algn="ctr">
                        <a:lnSpc>
                          <a:spcPct val="200000"/>
                        </a:lnSpc>
                        <a:spcAft>
                          <a:spcPts val="0"/>
                        </a:spcAft>
                      </a:pPr>
                      <a:r>
                        <a:rPr lang="en-GB" sz="1200" dirty="0">
                          <a:effectLst/>
                          <a:latin typeface="Times New Roman" panose="02020603050405020304" pitchFamily="18" charset="0"/>
                        </a:rPr>
                        <a:t>4.11</a:t>
                      </a:r>
                      <a:r>
                        <a:rPr lang="en-GB" sz="1200" baseline="30000" dirty="0">
                          <a:effectLst/>
                          <a:latin typeface="Times New Roman" panose="02020603050405020304" pitchFamily="18" charset="0"/>
                        </a:rPr>
                        <a:t>bcd</a:t>
                      </a:r>
                      <a:r>
                        <a:rPr lang="en-GB" sz="1200" dirty="0">
                          <a:effectLst/>
                          <a:latin typeface="Times New Roman" panose="02020603050405020304" pitchFamily="18" charset="0"/>
                        </a:rPr>
                        <a:t>±0.08</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4.07</a:t>
                      </a:r>
                      <a:r>
                        <a:rPr lang="en-GB" sz="1200" baseline="30000" dirty="0">
                          <a:effectLst/>
                          <a:latin typeface="Times New Roman" panose="02020603050405020304" pitchFamily="18" charset="0"/>
                        </a:rPr>
                        <a:t>b</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4.05</a:t>
                      </a:r>
                      <a:r>
                        <a:rPr lang="en-GB" sz="1200" baseline="30000" dirty="0">
                          <a:effectLst/>
                          <a:latin typeface="Times New Roman" panose="02020603050405020304" pitchFamily="18" charset="0"/>
                        </a:rPr>
                        <a:t>a</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4.13</a:t>
                      </a:r>
                      <a:r>
                        <a:rPr lang="en-GB" sz="1200" baseline="30000" dirty="0">
                          <a:effectLst/>
                          <a:latin typeface="Times New Roman" panose="02020603050405020304" pitchFamily="18" charset="0"/>
                        </a:rPr>
                        <a:t>b</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4.13</a:t>
                      </a:r>
                      <a:r>
                        <a:rPr lang="en-GB" sz="1200" baseline="30000" dirty="0">
                          <a:effectLst/>
                          <a:latin typeface="Times New Roman" panose="02020603050405020304" pitchFamily="18" charset="0"/>
                        </a:rPr>
                        <a:t>b</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extLst>
                  <a:ext uri="{0D108BD9-81ED-4DB2-BD59-A6C34878D82A}">
                    <a16:rowId xmlns:a16="http://schemas.microsoft.com/office/drawing/2014/main" val="10004"/>
                  </a:ext>
                </a:extLst>
              </a:tr>
              <a:tr h="398291">
                <a:tc>
                  <a:txBody>
                    <a:bodyPr/>
                    <a:lstStyle/>
                    <a:p>
                      <a:pPr algn="ctr">
                        <a:lnSpc>
                          <a:spcPct val="200000"/>
                        </a:lnSpc>
                        <a:spcAft>
                          <a:spcPts val="0"/>
                        </a:spcAft>
                      </a:pPr>
                      <a:r>
                        <a:rPr lang="en-GB" sz="1200" dirty="0">
                          <a:effectLst/>
                          <a:latin typeface="Times New Roman" panose="02020603050405020304" pitchFamily="18" charset="0"/>
                        </a:rPr>
                        <a:t>FU 0.2%</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vMerge="1">
                  <a:txBody>
                    <a:bodyPr/>
                    <a:lstStyle/>
                    <a:p>
                      <a:endParaRPr lang="it-IT"/>
                    </a:p>
                  </a:txBody>
                  <a:tcPr/>
                </a:tc>
                <a:tc>
                  <a:txBody>
                    <a:bodyPr/>
                    <a:lstStyle/>
                    <a:p>
                      <a:pPr algn="ctr">
                        <a:lnSpc>
                          <a:spcPct val="200000"/>
                        </a:lnSpc>
                        <a:spcAft>
                          <a:spcPts val="0"/>
                        </a:spcAft>
                      </a:pPr>
                      <a:r>
                        <a:rPr lang="en-GB" sz="1200" dirty="0">
                          <a:effectLst/>
                          <a:latin typeface="Times New Roman" panose="02020603050405020304" pitchFamily="18" charset="0"/>
                        </a:rPr>
                        <a:t>4.00</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3.95</a:t>
                      </a:r>
                      <a:r>
                        <a:rPr lang="en-GB" sz="1200" baseline="30000" dirty="0">
                          <a:effectLst/>
                          <a:latin typeface="Times New Roman" panose="02020603050405020304" pitchFamily="18" charset="0"/>
                        </a:rPr>
                        <a:t>e</a:t>
                      </a:r>
                      <a:r>
                        <a:rPr lang="en-GB" sz="1200" dirty="0">
                          <a:effectLst/>
                          <a:latin typeface="Times New Roman" panose="02020603050405020304" pitchFamily="18" charset="0"/>
                        </a:rPr>
                        <a:t>±0.02</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3.98±0.01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4.05</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±0.02</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4.05</a:t>
                      </a:r>
                      <a:r>
                        <a:rPr lang="en-GB" sz="1200" baseline="30000" dirty="0">
                          <a:effectLst/>
                          <a:latin typeface="Times New Roman" panose="02020603050405020304" pitchFamily="18" charset="0"/>
                        </a:rPr>
                        <a:t>de</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extLst>
                  <a:ext uri="{0D108BD9-81ED-4DB2-BD59-A6C34878D82A}">
                    <a16:rowId xmlns:a16="http://schemas.microsoft.com/office/drawing/2014/main" val="10005"/>
                  </a:ext>
                </a:extLst>
              </a:tr>
              <a:tr h="398291">
                <a:tc>
                  <a:txBody>
                    <a:bodyPr/>
                    <a:lstStyle/>
                    <a:p>
                      <a:pPr algn="ctr">
                        <a:lnSpc>
                          <a:spcPct val="200000"/>
                        </a:lnSpc>
                        <a:spcAft>
                          <a:spcPts val="0"/>
                        </a:spcAft>
                      </a:pPr>
                      <a:r>
                        <a:rPr lang="en-GB" sz="1200" dirty="0">
                          <a:effectLst/>
                          <a:latin typeface="Times New Roman" panose="02020603050405020304" pitchFamily="18" charset="0"/>
                        </a:rPr>
                        <a:t>MI 0.2%</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vMerge="1">
                  <a:txBody>
                    <a:bodyPr/>
                    <a:lstStyle/>
                    <a:p>
                      <a:endParaRPr lang="it-IT"/>
                    </a:p>
                  </a:txBody>
                  <a:tcPr/>
                </a:tc>
                <a:tc>
                  <a:txBody>
                    <a:bodyPr/>
                    <a:lstStyle/>
                    <a:p>
                      <a:pPr algn="ctr">
                        <a:lnSpc>
                          <a:spcPct val="200000"/>
                        </a:lnSpc>
                        <a:spcAft>
                          <a:spcPts val="0"/>
                        </a:spcAft>
                      </a:pPr>
                      <a:r>
                        <a:rPr lang="en-GB" sz="1200" dirty="0">
                          <a:effectLst/>
                          <a:latin typeface="Times New Roman" panose="02020603050405020304" pitchFamily="18" charset="0"/>
                        </a:rPr>
                        <a:t>4.04</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±0.02</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3.99</a:t>
                      </a:r>
                      <a:r>
                        <a:rPr lang="en-GB" sz="1200" baseline="30000" dirty="0">
                          <a:effectLst/>
                          <a:latin typeface="Times New Roman" panose="02020603050405020304" pitchFamily="18" charset="0"/>
                        </a:rPr>
                        <a:t>cde</a:t>
                      </a:r>
                      <a:r>
                        <a:rPr lang="en-GB" sz="1200" dirty="0">
                          <a:effectLst/>
                          <a:latin typeface="Times New Roman" panose="02020603050405020304" pitchFamily="18" charset="0"/>
                        </a:rPr>
                        <a:t>±0.03</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4.00</a:t>
                      </a:r>
                      <a:r>
                        <a:rPr lang="en-GB" sz="1200" baseline="30000" dirty="0">
                          <a:effectLst/>
                          <a:latin typeface="Times New Roman" panose="02020603050405020304" pitchFamily="18" charset="0"/>
                        </a:rPr>
                        <a:t>b</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4.07</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4.07</a:t>
                      </a:r>
                      <a:r>
                        <a:rPr lang="en-GB" sz="1200" baseline="30000" dirty="0">
                          <a:effectLst/>
                          <a:latin typeface="Times New Roman" panose="02020603050405020304" pitchFamily="18" charset="0"/>
                        </a:rPr>
                        <a:t>cde</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extLst>
                  <a:ext uri="{0D108BD9-81ED-4DB2-BD59-A6C34878D82A}">
                    <a16:rowId xmlns:a16="http://schemas.microsoft.com/office/drawing/2014/main" val="10006"/>
                  </a:ext>
                </a:extLst>
              </a:tr>
              <a:tr h="398291">
                <a:tc>
                  <a:txBody>
                    <a:bodyPr/>
                    <a:lstStyle/>
                    <a:p>
                      <a:pPr algn="ctr">
                        <a:lnSpc>
                          <a:spcPct val="200000"/>
                        </a:lnSpc>
                        <a:spcAft>
                          <a:spcPts val="0"/>
                        </a:spcAft>
                      </a:pPr>
                      <a:r>
                        <a:rPr lang="en-GB" sz="1200" dirty="0">
                          <a:effectLst/>
                          <a:latin typeface="Times New Roman" panose="02020603050405020304" pitchFamily="18" charset="0"/>
                        </a:rPr>
                        <a:t>IN 0.5%</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vMerge="1">
                  <a:txBody>
                    <a:bodyPr/>
                    <a:lstStyle/>
                    <a:p>
                      <a:endParaRPr lang="it-IT"/>
                    </a:p>
                  </a:txBody>
                  <a:tcPr/>
                </a:tc>
                <a:tc>
                  <a:txBody>
                    <a:bodyPr/>
                    <a:lstStyle/>
                    <a:p>
                      <a:pPr algn="ctr">
                        <a:lnSpc>
                          <a:spcPct val="200000"/>
                        </a:lnSpc>
                        <a:spcAft>
                          <a:spcPts val="0"/>
                        </a:spcAft>
                      </a:pPr>
                      <a:r>
                        <a:rPr lang="en-GB" sz="1200" dirty="0">
                          <a:effectLst/>
                          <a:latin typeface="Times New Roman" panose="02020603050405020304" pitchFamily="18" charset="0"/>
                        </a:rPr>
                        <a:t>4.08</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4.01</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4.02</a:t>
                      </a:r>
                      <a:r>
                        <a:rPr lang="en-GB" sz="1200" baseline="30000" dirty="0">
                          <a:effectLst/>
                          <a:latin typeface="Times New Roman" panose="02020603050405020304" pitchFamily="18" charset="0"/>
                        </a:rPr>
                        <a:t>ab</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4.08</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±0.03</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4.09</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±0.02</a:t>
                      </a:r>
                      <a:endParaRPr lang="it-IT" sz="1200" dirty="0">
                        <a:effectLst/>
                        <a:latin typeface="Times New Roman" panose="02020603050405020304" pitchFamily="18" charset="0"/>
                        <a:ea typeface="Calibri" panose="020F0502020204030204" pitchFamily="34" charset="0"/>
                      </a:endParaRPr>
                    </a:p>
                  </a:txBody>
                  <a:tcPr marL="58277" marR="58277" marT="0" marB="0" anchor="ctr"/>
                </a:tc>
                <a:extLst>
                  <a:ext uri="{0D108BD9-81ED-4DB2-BD59-A6C34878D82A}">
                    <a16:rowId xmlns:a16="http://schemas.microsoft.com/office/drawing/2014/main" val="10007"/>
                  </a:ext>
                </a:extLst>
              </a:tr>
              <a:tr h="398291">
                <a:tc>
                  <a:txBody>
                    <a:bodyPr/>
                    <a:lstStyle/>
                    <a:p>
                      <a:pPr algn="ctr">
                        <a:lnSpc>
                          <a:spcPct val="200000"/>
                        </a:lnSpc>
                        <a:spcAft>
                          <a:spcPts val="0"/>
                        </a:spcAft>
                      </a:pPr>
                      <a:r>
                        <a:rPr lang="en-GB" sz="1200" dirty="0">
                          <a:effectLst/>
                          <a:latin typeface="Times New Roman" panose="02020603050405020304" pitchFamily="18" charset="0"/>
                        </a:rPr>
                        <a:t>FO 0.5%</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vMerge="1">
                  <a:txBody>
                    <a:bodyPr/>
                    <a:lstStyle/>
                    <a:p>
                      <a:endParaRPr lang="it-IT"/>
                    </a:p>
                  </a:txBody>
                  <a:tcPr/>
                </a:tc>
                <a:tc>
                  <a:txBody>
                    <a:bodyPr/>
                    <a:lstStyle/>
                    <a:p>
                      <a:pPr algn="ctr">
                        <a:lnSpc>
                          <a:spcPct val="200000"/>
                        </a:lnSpc>
                        <a:spcAft>
                          <a:spcPts val="0"/>
                        </a:spcAft>
                      </a:pPr>
                      <a:r>
                        <a:rPr lang="en-GB" sz="1200" dirty="0">
                          <a:effectLst/>
                          <a:latin typeface="Times New Roman" panose="02020603050405020304" pitchFamily="18" charset="0"/>
                        </a:rPr>
                        <a:t>4.27</a:t>
                      </a:r>
                      <a:r>
                        <a:rPr lang="en-GB" sz="1200" baseline="30000" dirty="0">
                          <a:effectLst/>
                          <a:latin typeface="Times New Roman" panose="02020603050405020304" pitchFamily="18" charset="0"/>
                        </a:rPr>
                        <a:t>a</a:t>
                      </a:r>
                      <a:r>
                        <a:rPr lang="en-GB" sz="1200" dirty="0">
                          <a:effectLst/>
                          <a:latin typeface="Times New Roman" panose="02020603050405020304" pitchFamily="18" charset="0"/>
                        </a:rPr>
                        <a:t>±0.05</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4.16</a:t>
                      </a:r>
                      <a:r>
                        <a:rPr lang="en-GB" sz="1200" baseline="30000" dirty="0">
                          <a:effectLst/>
                          <a:latin typeface="Times New Roman" panose="02020603050405020304" pitchFamily="18" charset="0"/>
                        </a:rPr>
                        <a:t>a</a:t>
                      </a:r>
                      <a:r>
                        <a:rPr lang="en-GB" sz="1200" dirty="0">
                          <a:effectLst/>
                          <a:latin typeface="Times New Roman" panose="02020603050405020304" pitchFamily="18" charset="0"/>
                        </a:rPr>
                        <a:t>±0.02</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4.01</a:t>
                      </a:r>
                      <a:r>
                        <a:rPr lang="en-GB" sz="1200" baseline="30000" dirty="0">
                          <a:effectLst/>
                          <a:latin typeface="Times New Roman" panose="02020603050405020304" pitchFamily="18" charset="0"/>
                        </a:rPr>
                        <a:t>ab</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4.22</a:t>
                      </a:r>
                      <a:r>
                        <a:rPr lang="en-GB" sz="1200" baseline="30000" dirty="0">
                          <a:effectLst/>
                          <a:latin typeface="Times New Roman" panose="02020603050405020304" pitchFamily="18" charset="0"/>
                        </a:rPr>
                        <a:t>a</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4.21</a:t>
                      </a:r>
                      <a:r>
                        <a:rPr lang="en-GB" sz="1200" baseline="30000" dirty="0">
                          <a:effectLst/>
                          <a:latin typeface="Times New Roman" panose="02020603050405020304" pitchFamily="18" charset="0"/>
                        </a:rPr>
                        <a:t>a</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extLst>
                  <a:ext uri="{0D108BD9-81ED-4DB2-BD59-A6C34878D82A}">
                    <a16:rowId xmlns:a16="http://schemas.microsoft.com/office/drawing/2014/main" val="10008"/>
                  </a:ext>
                </a:extLst>
              </a:tr>
              <a:tr h="398291">
                <a:tc>
                  <a:txBody>
                    <a:bodyPr/>
                    <a:lstStyle/>
                    <a:p>
                      <a:pPr algn="ctr">
                        <a:lnSpc>
                          <a:spcPct val="200000"/>
                        </a:lnSpc>
                        <a:spcAft>
                          <a:spcPts val="0"/>
                        </a:spcAft>
                      </a:pPr>
                      <a:r>
                        <a:rPr lang="en-GB" sz="1200" dirty="0">
                          <a:effectLst/>
                          <a:latin typeface="Times New Roman" panose="02020603050405020304" pitchFamily="18" charset="0"/>
                        </a:rPr>
                        <a:t>FU 0.5%</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vMerge="1">
                  <a:txBody>
                    <a:bodyPr/>
                    <a:lstStyle/>
                    <a:p>
                      <a:endParaRPr lang="it-IT"/>
                    </a:p>
                  </a:txBody>
                  <a:tcPr/>
                </a:tc>
                <a:tc>
                  <a:txBody>
                    <a:bodyPr/>
                    <a:lstStyle/>
                    <a:p>
                      <a:pPr algn="ctr">
                        <a:lnSpc>
                          <a:spcPct val="200000"/>
                        </a:lnSpc>
                        <a:spcAft>
                          <a:spcPts val="0"/>
                        </a:spcAft>
                      </a:pPr>
                      <a:r>
                        <a:rPr lang="en-GB" sz="1200" dirty="0">
                          <a:effectLst/>
                          <a:latin typeface="Times New Roman" panose="02020603050405020304" pitchFamily="18" charset="0"/>
                        </a:rPr>
                        <a:t>4.06</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±0.03</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3.98</a:t>
                      </a:r>
                      <a:r>
                        <a:rPr lang="en-GB" sz="1200" baseline="30000" dirty="0">
                          <a:effectLst/>
                          <a:latin typeface="Times New Roman" panose="02020603050405020304" pitchFamily="18" charset="0"/>
                        </a:rPr>
                        <a:t>cde</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4.01</a:t>
                      </a:r>
                      <a:r>
                        <a:rPr lang="en-GB" sz="1200" baseline="30000" dirty="0">
                          <a:effectLst/>
                          <a:latin typeface="Times New Roman" panose="02020603050405020304" pitchFamily="18" charset="0"/>
                        </a:rPr>
                        <a:t>ab</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4.07</a:t>
                      </a:r>
                      <a:r>
                        <a:rPr lang="en-GB" sz="1200" baseline="30000" dirty="0">
                          <a:effectLst/>
                          <a:latin typeface="Times New Roman" panose="02020603050405020304" pitchFamily="18" charset="0"/>
                        </a:rPr>
                        <a:t>cd</a:t>
                      </a:r>
                      <a:r>
                        <a:rPr lang="en-GB" sz="1200" dirty="0">
                          <a:effectLst/>
                          <a:latin typeface="Times New Roman" panose="02020603050405020304" pitchFamily="18" charset="0"/>
                        </a:rPr>
                        <a:t>±0.00</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4.08</a:t>
                      </a:r>
                      <a:r>
                        <a:rPr lang="en-GB" sz="1200" baseline="30000" dirty="0">
                          <a:effectLst/>
                          <a:latin typeface="Times New Roman" panose="02020603050405020304" pitchFamily="18" charset="0"/>
                        </a:rPr>
                        <a:t>cde</a:t>
                      </a:r>
                      <a:r>
                        <a:rPr lang="en-GB" sz="1200" dirty="0">
                          <a:effectLst/>
                          <a:latin typeface="Times New Roman" panose="02020603050405020304" pitchFamily="18" charset="0"/>
                        </a:rPr>
                        <a:t>±0.03</a:t>
                      </a:r>
                      <a:endParaRPr lang="it-IT" sz="1200" dirty="0">
                        <a:effectLst/>
                        <a:latin typeface="Times New Roman" panose="02020603050405020304" pitchFamily="18" charset="0"/>
                        <a:ea typeface="Calibri" panose="020F0502020204030204" pitchFamily="34" charset="0"/>
                      </a:endParaRPr>
                    </a:p>
                  </a:txBody>
                  <a:tcPr marL="58277" marR="58277" marT="0" marB="0" anchor="ctr"/>
                </a:tc>
                <a:extLst>
                  <a:ext uri="{0D108BD9-81ED-4DB2-BD59-A6C34878D82A}">
                    <a16:rowId xmlns:a16="http://schemas.microsoft.com/office/drawing/2014/main" val="10009"/>
                  </a:ext>
                </a:extLst>
              </a:tr>
              <a:tr h="398291">
                <a:tc>
                  <a:txBody>
                    <a:bodyPr/>
                    <a:lstStyle/>
                    <a:p>
                      <a:pPr algn="ctr">
                        <a:lnSpc>
                          <a:spcPct val="200000"/>
                        </a:lnSpc>
                        <a:spcAft>
                          <a:spcPts val="0"/>
                        </a:spcAft>
                      </a:pPr>
                      <a:r>
                        <a:rPr lang="en-GB" sz="1200" dirty="0">
                          <a:effectLst/>
                          <a:latin typeface="Times New Roman" panose="02020603050405020304" pitchFamily="18" charset="0"/>
                        </a:rPr>
                        <a:t>MI 0.5%</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vMerge="1">
                  <a:txBody>
                    <a:bodyPr/>
                    <a:lstStyle/>
                    <a:p>
                      <a:endParaRPr lang="it-IT"/>
                    </a:p>
                  </a:txBody>
                  <a:tcPr/>
                </a:tc>
                <a:tc>
                  <a:txBody>
                    <a:bodyPr/>
                    <a:lstStyle/>
                    <a:p>
                      <a:pPr algn="ctr">
                        <a:lnSpc>
                          <a:spcPct val="200000"/>
                        </a:lnSpc>
                        <a:spcAft>
                          <a:spcPts val="0"/>
                        </a:spcAft>
                      </a:pPr>
                      <a:r>
                        <a:rPr lang="en-GB" sz="1200" dirty="0">
                          <a:effectLst/>
                          <a:latin typeface="Times New Roman" panose="02020603050405020304" pitchFamily="18" charset="0"/>
                        </a:rPr>
                        <a:t>4.12</a:t>
                      </a:r>
                      <a:r>
                        <a:rPr lang="en-GB" sz="1200" baseline="30000" dirty="0">
                          <a:effectLst/>
                          <a:latin typeface="Times New Roman" panose="02020603050405020304" pitchFamily="18" charset="0"/>
                        </a:rPr>
                        <a:t>bc</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4.02</a:t>
                      </a:r>
                      <a:r>
                        <a:rPr lang="en-GB" sz="1200" baseline="30000" dirty="0">
                          <a:effectLst/>
                          <a:latin typeface="Times New Roman" panose="02020603050405020304" pitchFamily="18" charset="0"/>
                        </a:rPr>
                        <a:t>c</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4.05</a:t>
                      </a:r>
                      <a:r>
                        <a:rPr lang="en-GB" sz="1200" baseline="30000" dirty="0">
                          <a:effectLst/>
                          <a:latin typeface="Times New Roman" panose="02020603050405020304" pitchFamily="18" charset="0"/>
                        </a:rPr>
                        <a:t>a</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4.10</a:t>
                      </a:r>
                      <a:r>
                        <a:rPr lang="en-GB" sz="1200" baseline="30000" dirty="0">
                          <a:effectLst/>
                          <a:latin typeface="Times New Roman" panose="02020603050405020304" pitchFamily="18" charset="0"/>
                        </a:rPr>
                        <a:t>bc</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tc>
                  <a:txBody>
                    <a:bodyPr/>
                    <a:lstStyle/>
                    <a:p>
                      <a:pPr algn="ctr">
                        <a:lnSpc>
                          <a:spcPct val="200000"/>
                        </a:lnSpc>
                        <a:spcAft>
                          <a:spcPts val="0"/>
                        </a:spcAft>
                      </a:pPr>
                      <a:r>
                        <a:rPr lang="en-GB" sz="1200" dirty="0">
                          <a:effectLst/>
                          <a:latin typeface="Times New Roman" panose="02020603050405020304" pitchFamily="18" charset="0"/>
                        </a:rPr>
                        <a:t>4.10</a:t>
                      </a:r>
                      <a:r>
                        <a:rPr lang="en-GB" sz="1200" baseline="30000" dirty="0">
                          <a:effectLst/>
                          <a:latin typeface="Times New Roman" panose="02020603050405020304" pitchFamily="18" charset="0"/>
                        </a:rPr>
                        <a:t>bc</a:t>
                      </a:r>
                      <a:r>
                        <a:rPr lang="en-GB" sz="1200" dirty="0">
                          <a:effectLst/>
                          <a:latin typeface="Times New Roman" panose="02020603050405020304" pitchFamily="18" charset="0"/>
                        </a:rPr>
                        <a:t>±0.01</a:t>
                      </a:r>
                      <a:endParaRPr lang="it-IT" sz="1200" dirty="0">
                        <a:effectLst/>
                        <a:latin typeface="Times New Roman" panose="02020603050405020304" pitchFamily="18" charset="0"/>
                        <a:ea typeface="Calibri" panose="020F0502020204030204" pitchFamily="34" charset="0"/>
                      </a:endParaRPr>
                    </a:p>
                  </a:txBody>
                  <a:tcPr marL="58277" marR="58277" marT="0" marB="0" anchor="ctr"/>
                </a:tc>
                <a:extLst>
                  <a:ext uri="{0D108BD9-81ED-4DB2-BD59-A6C34878D82A}">
                    <a16:rowId xmlns:a16="http://schemas.microsoft.com/office/drawing/2014/main" val="10010"/>
                  </a:ext>
                </a:extLst>
              </a:tr>
            </a:tbl>
          </a:graphicData>
        </a:graphic>
      </p:graphicFrame>
      <p:sp>
        <p:nvSpPr>
          <p:cNvPr id="9" name="CasellaDiTesto 8">
            <a:extLst>
              <a:ext uri="{FF2B5EF4-FFF2-40B4-BE49-F238E27FC236}">
                <a16:creationId xmlns:a16="http://schemas.microsoft.com/office/drawing/2014/main" id="{EB391040-C928-4BED-B56F-A16C73B0DD44}"/>
              </a:ext>
            </a:extLst>
          </p:cNvPr>
          <p:cNvSpPr txBox="1"/>
          <p:nvPr/>
        </p:nvSpPr>
        <p:spPr>
          <a:xfrm>
            <a:off x="6462236" y="1444706"/>
            <a:ext cx="4486275" cy="338554"/>
          </a:xfrm>
          <a:prstGeom prst="rect">
            <a:avLst/>
          </a:prstGeom>
          <a:noFill/>
        </p:spPr>
        <p:txBody>
          <a:bodyPr wrap="square" rtlCol="0">
            <a:spAutoFit/>
          </a:bodyPr>
          <a:lstStyle/>
          <a:p>
            <a:pPr algn="ctr"/>
            <a:r>
              <a:rPr lang="it-IT" sz="1600" b="1" i="1" dirty="0" err="1">
                <a:latin typeface="Times New Roman" panose="02020603050405020304" pitchFamily="18" charset="0"/>
                <a:cs typeface="Times New Roman" panose="02020603050405020304" pitchFamily="18" charset="0"/>
              </a:rPr>
              <a:t>Table</a:t>
            </a:r>
            <a:r>
              <a:rPr lang="it-IT" sz="1600" b="1" i="1" dirty="0">
                <a:latin typeface="Times New Roman" panose="02020603050405020304" pitchFamily="18" charset="0"/>
                <a:cs typeface="Times New Roman" panose="02020603050405020304" pitchFamily="18" charset="0"/>
              </a:rPr>
              <a:t> 1</a:t>
            </a:r>
            <a:r>
              <a:rPr lang="it-IT" sz="1600" dirty="0">
                <a:latin typeface="Times New Roman" panose="02020603050405020304" pitchFamily="18" charset="0"/>
                <a:cs typeface="Times New Roman" panose="02020603050405020304" pitchFamily="18" charset="0"/>
              </a:rPr>
              <a:t>: pH</a:t>
            </a:r>
          </a:p>
        </p:txBody>
      </p:sp>
      <p:sp>
        <p:nvSpPr>
          <p:cNvPr id="10" name="CasellaDiTesto 9">
            <a:extLst>
              <a:ext uri="{FF2B5EF4-FFF2-40B4-BE49-F238E27FC236}">
                <a16:creationId xmlns:a16="http://schemas.microsoft.com/office/drawing/2014/main" id="{52148DE6-0E2B-47B4-A132-2BF6571B07C0}"/>
              </a:ext>
            </a:extLst>
          </p:cNvPr>
          <p:cNvSpPr txBox="1"/>
          <p:nvPr/>
        </p:nvSpPr>
        <p:spPr>
          <a:xfrm>
            <a:off x="4796644" y="6401683"/>
            <a:ext cx="7858125" cy="276999"/>
          </a:xfrm>
          <a:prstGeom prst="rect">
            <a:avLst/>
          </a:prstGeom>
          <a:noFill/>
        </p:spPr>
        <p:txBody>
          <a:bodyPr wrap="square" rtlCol="0">
            <a:spAutoFit/>
          </a:bodyPr>
          <a:lstStyle/>
          <a:p>
            <a:pPr algn="ctr"/>
            <a:r>
              <a:rPr lang="it-IT" sz="1200" i="1" dirty="0">
                <a:latin typeface="Times New Roman" panose="02020603050405020304" pitchFamily="18" charset="0"/>
                <a:cs typeface="Times New Roman" panose="02020603050405020304" pitchFamily="18" charset="0"/>
              </a:rPr>
              <a:t>a-f: </a:t>
            </a:r>
            <a:r>
              <a:rPr lang="it-IT" sz="1200" i="1" dirty="0" err="1">
                <a:latin typeface="Times New Roman" panose="02020603050405020304" pitchFamily="18" charset="0"/>
                <a:cs typeface="Times New Roman" panose="02020603050405020304" pitchFamily="18" charset="0"/>
              </a:rPr>
              <a:t>Different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letters</a:t>
            </a:r>
            <a:r>
              <a:rPr lang="it-IT" sz="1200" i="1" dirty="0">
                <a:latin typeface="Times New Roman" panose="02020603050405020304" pitchFamily="18" charset="0"/>
                <a:cs typeface="Times New Roman" panose="02020603050405020304" pitchFamily="18" charset="0"/>
              </a:rPr>
              <a:t> in the </a:t>
            </a:r>
            <a:r>
              <a:rPr lang="it-IT" sz="1200" i="1" dirty="0" err="1">
                <a:latin typeface="Times New Roman" panose="02020603050405020304" pitchFamily="18" charset="0"/>
                <a:cs typeface="Times New Roman" panose="02020603050405020304" pitchFamily="18" charset="0"/>
              </a:rPr>
              <a:t>column</a:t>
            </a:r>
            <a:r>
              <a:rPr lang="it-IT" sz="1200" i="1" dirty="0">
                <a:latin typeface="Times New Roman" panose="02020603050405020304" pitchFamily="18" charset="0"/>
                <a:cs typeface="Times New Roman" panose="02020603050405020304" pitchFamily="18" charset="0"/>
              </a:rPr>
              <a:t> indicate </a:t>
            </a:r>
            <a:r>
              <a:rPr lang="it-IT" sz="1200" i="1" dirty="0" err="1">
                <a:latin typeface="Times New Roman" panose="02020603050405020304" pitchFamily="18" charset="0"/>
                <a:cs typeface="Times New Roman" panose="02020603050405020304" pitchFamily="18" charset="0"/>
              </a:rPr>
              <a:t>significant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difference</a:t>
            </a:r>
            <a:r>
              <a:rPr lang="it-IT" sz="1200" i="1" dirty="0">
                <a:latin typeface="Times New Roman" panose="02020603050405020304" pitchFamily="18" charset="0"/>
                <a:cs typeface="Times New Roman" panose="02020603050405020304" pitchFamily="18" charset="0"/>
              </a:rPr>
              <a:t> (p&lt;0.05)</a:t>
            </a:r>
          </a:p>
        </p:txBody>
      </p:sp>
      <p:sp>
        <p:nvSpPr>
          <p:cNvPr id="11" name="Parentesi graffa aperta 10"/>
          <p:cNvSpPr/>
          <p:nvPr/>
        </p:nvSpPr>
        <p:spPr>
          <a:xfrm flipH="1">
            <a:off x="6268450" y="3176339"/>
            <a:ext cx="228601" cy="3031960"/>
          </a:xfrm>
          <a:prstGeom prst="leftBrace">
            <a:avLst/>
          </a:prstGeom>
          <a:ln w="12700">
            <a:solidFill>
              <a:schemeClr val="accent6">
                <a:lumMod val="75000"/>
              </a:schemeClr>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it-IT">
              <a:ln>
                <a:solidFill>
                  <a:schemeClr val="accent6">
                    <a:lumMod val="50000"/>
                  </a:schemeClr>
                </a:solidFill>
              </a:ln>
              <a:solidFill>
                <a:schemeClr val="accent6">
                  <a:lumMod val="50000"/>
                </a:schemeClr>
              </a:solidFill>
            </a:endParaRPr>
          </a:p>
        </p:txBody>
      </p:sp>
      <p:sp>
        <p:nvSpPr>
          <p:cNvPr id="2" name="Ovale 1"/>
          <p:cNvSpPr/>
          <p:nvPr/>
        </p:nvSpPr>
        <p:spPr>
          <a:xfrm>
            <a:off x="11100392" y="2636874"/>
            <a:ext cx="816883"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Ovale 11"/>
          <p:cNvSpPr/>
          <p:nvPr/>
        </p:nvSpPr>
        <p:spPr>
          <a:xfrm>
            <a:off x="11100392" y="5043377"/>
            <a:ext cx="816883"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CasellaDiTesto 12">
            <a:extLst>
              <a:ext uri="{FF2B5EF4-FFF2-40B4-BE49-F238E27FC236}">
                <a16:creationId xmlns:a16="http://schemas.microsoft.com/office/drawing/2014/main" id="{E605F94B-70A1-4991-8656-58FD19736707}"/>
              </a:ext>
            </a:extLst>
          </p:cNvPr>
          <p:cNvSpPr txBox="1"/>
          <p:nvPr/>
        </p:nvSpPr>
        <p:spPr>
          <a:xfrm>
            <a:off x="3853565" y="2550"/>
            <a:ext cx="4596130" cy="1077218"/>
          </a:xfrm>
          <a:prstGeom prst="rect">
            <a:avLst/>
          </a:prstGeom>
          <a:noFill/>
        </p:spPr>
        <p:txBody>
          <a:bodyPr wrap="none" rtlCol="0">
            <a:spAutoFit/>
          </a:bodyPr>
          <a:lstStyle/>
          <a:p>
            <a:r>
              <a:rPr lang="it-IT" sz="3600" b="1" dirty="0" err="1">
                <a:solidFill>
                  <a:schemeClr val="accent1">
                    <a:lumMod val="75000"/>
                  </a:schemeClr>
                </a:solidFill>
                <a:latin typeface="Times New Roman" panose="02020603050405020304" pitchFamily="18" charset="0"/>
                <a:cs typeface="Times New Roman" panose="02020603050405020304" pitchFamily="18" charset="0"/>
              </a:rPr>
              <a:t>Results</a:t>
            </a:r>
            <a:r>
              <a:rPr lang="it-IT" sz="3600" b="1" dirty="0">
                <a:solidFill>
                  <a:schemeClr val="accent1">
                    <a:lumMod val="75000"/>
                  </a:schemeClr>
                </a:solidFill>
                <a:latin typeface="Times New Roman" panose="02020603050405020304" pitchFamily="18" charset="0"/>
                <a:cs typeface="Times New Roman" panose="02020603050405020304" pitchFamily="18" charset="0"/>
              </a:rPr>
              <a:t> and </a:t>
            </a:r>
            <a:r>
              <a:rPr lang="it-IT" sz="3600" b="1" dirty="0" err="1">
                <a:solidFill>
                  <a:schemeClr val="accent1">
                    <a:lumMod val="75000"/>
                  </a:schemeClr>
                </a:solidFill>
                <a:latin typeface="Times New Roman" panose="02020603050405020304" pitchFamily="18" charset="0"/>
                <a:cs typeface="Times New Roman" panose="02020603050405020304" pitchFamily="18" charset="0"/>
              </a:rPr>
              <a:t>discussion</a:t>
            </a:r>
            <a:endParaRPr lang="it-IT" sz="3600" b="1" dirty="0">
              <a:solidFill>
                <a:schemeClr val="accent1">
                  <a:lumMod val="75000"/>
                </a:schemeClr>
              </a:solidFill>
              <a:latin typeface="Times New Roman" panose="02020603050405020304" pitchFamily="18" charset="0"/>
              <a:cs typeface="Times New Roman" panose="02020603050405020304" pitchFamily="18" charset="0"/>
            </a:endParaRPr>
          </a:p>
          <a:p>
            <a:pPr algn="ctr"/>
            <a:r>
              <a:rPr lang="de-DE" sz="2400" b="1" dirty="0">
                <a:solidFill>
                  <a:schemeClr val="accent6">
                    <a:lumMod val="75000"/>
                  </a:schemeClr>
                </a:solidFill>
                <a:latin typeface="Times New Roman" panose="02020603050405020304" pitchFamily="18" charset="0"/>
                <a:cs typeface="Times New Roman" panose="02020603050405020304" pitchFamily="18" charset="0"/>
              </a:rPr>
              <a:t> </a:t>
            </a:r>
            <a:r>
              <a:rPr lang="de-DE" sz="2800" b="1">
                <a:solidFill>
                  <a:schemeClr val="accent6">
                    <a:lumMod val="75000"/>
                  </a:schemeClr>
                </a:solidFill>
                <a:latin typeface="Times New Roman" panose="02020603050405020304" pitchFamily="18" charset="0"/>
                <a:cs typeface="Times New Roman" panose="02020603050405020304" pitchFamily="18" charset="0"/>
              </a:rPr>
              <a:t>°</a:t>
            </a:r>
            <a:r>
              <a:rPr lang="de-DE" sz="2800">
                <a:solidFill>
                  <a:schemeClr val="accent6">
                    <a:lumMod val="75000"/>
                  </a:schemeClr>
                </a:solidFill>
                <a:latin typeface="Times New Roman" panose="02020603050405020304" pitchFamily="18" charset="0"/>
                <a:cs typeface="Times New Roman" panose="02020603050405020304" pitchFamily="18" charset="0"/>
              </a:rPr>
              <a:t>Babo</a:t>
            </a:r>
            <a:r>
              <a:rPr lang="de-DE" sz="2800" b="1">
                <a:solidFill>
                  <a:schemeClr val="accent6">
                    <a:lumMod val="75000"/>
                  </a:schemeClr>
                </a:solidFill>
                <a:latin typeface="Times New Roman" panose="02020603050405020304" pitchFamily="18" charset="0"/>
                <a:cs typeface="Times New Roman" panose="02020603050405020304" pitchFamily="18" charset="0"/>
              </a:rPr>
              <a:t>,</a:t>
            </a:r>
            <a:r>
              <a:rPr lang="de-DE" sz="2400">
                <a:solidFill>
                  <a:schemeClr val="accent6">
                    <a:lumMod val="75000"/>
                  </a:schemeClr>
                </a:solidFill>
                <a:latin typeface="Times New Roman" panose="02020603050405020304" pitchFamily="18" charset="0"/>
                <a:cs typeface="Times New Roman" panose="02020603050405020304" pitchFamily="18" charset="0"/>
              </a:rPr>
              <a:t> </a:t>
            </a:r>
            <a:r>
              <a:rPr lang="de-DE" sz="2400" dirty="0" err="1">
                <a:solidFill>
                  <a:schemeClr val="accent6">
                    <a:lumMod val="75000"/>
                  </a:schemeClr>
                </a:solidFill>
                <a:latin typeface="Times New Roman" panose="02020603050405020304" pitchFamily="18" charset="0"/>
                <a:cs typeface="Times New Roman" panose="02020603050405020304" pitchFamily="18" charset="0"/>
              </a:rPr>
              <a:t>alcohol</a:t>
            </a:r>
            <a:r>
              <a:rPr lang="de-DE" sz="2400" dirty="0">
                <a:solidFill>
                  <a:schemeClr val="accent6">
                    <a:lumMod val="75000"/>
                  </a:schemeClr>
                </a:solidFill>
                <a:latin typeface="Times New Roman" panose="02020603050405020304" pitchFamily="18" charset="0"/>
                <a:cs typeface="Times New Roman" panose="02020603050405020304" pitchFamily="18" charset="0"/>
              </a:rPr>
              <a:t> and </a:t>
            </a:r>
            <a:r>
              <a:rPr lang="de-DE" sz="2800" b="1" u="sng" dirty="0">
                <a:solidFill>
                  <a:schemeClr val="accent6">
                    <a:lumMod val="75000"/>
                  </a:schemeClr>
                </a:solidFill>
                <a:latin typeface="Times New Roman" panose="02020603050405020304" pitchFamily="18" charset="0"/>
                <a:cs typeface="Times New Roman" panose="02020603050405020304" pitchFamily="18" charset="0"/>
              </a:rPr>
              <a:t>pH</a:t>
            </a:r>
            <a:endParaRPr lang="it-IT" sz="2400" b="1" u="sng"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 name="Segnaposto piè di pagina 2">
            <a:extLst>
              <a:ext uri="{FF2B5EF4-FFF2-40B4-BE49-F238E27FC236}">
                <a16:creationId xmlns:a16="http://schemas.microsoft.com/office/drawing/2014/main" id="{6EF21362-281A-2DDA-EC9B-7264CF698B3E}"/>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2578815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38624"/>
            <a:ext cx="12192000" cy="1280890"/>
          </a:xfrm>
        </p:spPr>
        <p:txBody>
          <a:bodyPr/>
          <a:lstStyle/>
          <a:p>
            <a:pPr algn="ctr"/>
            <a:r>
              <a:rPr lang="de-DE" dirty="0" err="1"/>
              <a:t>Composizione</a:t>
            </a:r>
            <a:r>
              <a:rPr lang="de-DE" dirty="0"/>
              <a:t> </a:t>
            </a:r>
            <a:r>
              <a:rPr lang="de-DE" dirty="0" err="1"/>
              <a:t>miele</a:t>
            </a:r>
            <a:endParaRPr lang="it-IT" dirty="0"/>
          </a:p>
        </p:txBody>
      </p:sp>
      <p:sp>
        <p:nvSpPr>
          <p:cNvPr id="3" name="Segnaposto contenuto 2"/>
          <p:cNvSpPr>
            <a:spLocks noGrp="1"/>
          </p:cNvSpPr>
          <p:nvPr>
            <p:ph idx="1"/>
          </p:nvPr>
        </p:nvSpPr>
        <p:spPr>
          <a:xfrm>
            <a:off x="6096430" y="2115128"/>
            <a:ext cx="6095570" cy="4181942"/>
          </a:xfrm>
        </p:spPr>
        <p:txBody>
          <a:bodyPr>
            <a:normAutofit/>
          </a:bodyPr>
          <a:lstStyle/>
          <a:p>
            <a:r>
              <a:rPr lang="it-IT" b="1" dirty="0"/>
              <a:t>Il miele </a:t>
            </a:r>
            <a:r>
              <a:rPr lang="it-IT" dirty="0"/>
              <a:t>contiene circa 80 sostanze diverse ma di queste il 95-99% di solidi totali sono zuccheri. </a:t>
            </a:r>
          </a:p>
          <a:p>
            <a:r>
              <a:rPr lang="it-IT" dirty="0"/>
              <a:t>Il colore, il sapore e l’aroma sono caratteristiche di qualità importanti per il consumatore e variano con la fonte di nettare. </a:t>
            </a:r>
          </a:p>
          <a:p>
            <a:endParaRPr lang="it-IT" dirty="0"/>
          </a:p>
          <a:p>
            <a:r>
              <a:rPr lang="it-IT" b="1" dirty="0"/>
              <a:t>Tanti zuccheri fermentescibili</a:t>
            </a:r>
          </a:p>
          <a:p>
            <a:r>
              <a:rPr lang="it-IT" b="1" dirty="0"/>
              <a:t>Poche proteine</a:t>
            </a:r>
          </a:p>
        </p:txBody>
      </p:sp>
      <p:pic>
        <p:nvPicPr>
          <p:cNvPr id="4" name="Immagine 3"/>
          <p:cNvPicPr>
            <a:picLocks noChangeAspect="1"/>
          </p:cNvPicPr>
          <p:nvPr/>
        </p:nvPicPr>
        <p:blipFill rotWithShape="1">
          <a:blip r:embed="rId2"/>
          <a:srcRect l="12838" t="9787" r="14979" b="16511"/>
          <a:stretch/>
        </p:blipFill>
        <p:spPr>
          <a:xfrm>
            <a:off x="230907" y="1634837"/>
            <a:ext cx="5726977" cy="4368800"/>
          </a:xfrm>
          <a:prstGeom prst="rect">
            <a:avLst/>
          </a:prstGeom>
        </p:spPr>
      </p:pic>
      <p:sp>
        <p:nvSpPr>
          <p:cNvPr id="5" name="Segnaposto piè di pagina 4">
            <a:extLst>
              <a:ext uri="{FF2B5EF4-FFF2-40B4-BE49-F238E27FC236}">
                <a16:creationId xmlns:a16="http://schemas.microsoft.com/office/drawing/2014/main" id="{062DBF2E-BC12-14FB-B46D-4ED88249C07F}"/>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30095090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11" descr="sigil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3853565" y="1274"/>
            <a:ext cx="4596130" cy="1015663"/>
          </a:xfrm>
          <a:prstGeom prst="rect">
            <a:avLst/>
          </a:prstGeom>
          <a:noFill/>
        </p:spPr>
        <p:txBody>
          <a:bodyPr wrap="none" rtlCol="0">
            <a:spAutoFit/>
          </a:bodyPr>
          <a:lstStyle/>
          <a:p>
            <a:r>
              <a:rPr lang="it-IT" sz="3600" b="1" dirty="0" err="1">
                <a:solidFill>
                  <a:schemeClr val="accent1">
                    <a:lumMod val="75000"/>
                  </a:schemeClr>
                </a:solidFill>
                <a:latin typeface="Times New Roman" panose="02020603050405020304" pitchFamily="18" charset="0"/>
                <a:cs typeface="Times New Roman" panose="02020603050405020304" pitchFamily="18" charset="0"/>
              </a:rPr>
              <a:t>Results</a:t>
            </a:r>
            <a:r>
              <a:rPr lang="it-IT" sz="3600" b="1" dirty="0">
                <a:solidFill>
                  <a:schemeClr val="accent1">
                    <a:lumMod val="75000"/>
                  </a:schemeClr>
                </a:solidFill>
                <a:latin typeface="Times New Roman" panose="02020603050405020304" pitchFamily="18" charset="0"/>
                <a:cs typeface="Times New Roman" panose="02020603050405020304" pitchFamily="18" charset="0"/>
              </a:rPr>
              <a:t> and </a:t>
            </a:r>
            <a:r>
              <a:rPr lang="it-IT" sz="3600" b="1" dirty="0" err="1">
                <a:solidFill>
                  <a:schemeClr val="accent1">
                    <a:lumMod val="75000"/>
                  </a:schemeClr>
                </a:solidFill>
                <a:latin typeface="Times New Roman" panose="02020603050405020304" pitchFamily="18" charset="0"/>
                <a:cs typeface="Times New Roman" panose="02020603050405020304" pitchFamily="18" charset="0"/>
              </a:rPr>
              <a:t>discussion</a:t>
            </a:r>
            <a:endParaRPr lang="it-IT" sz="3600" b="1" dirty="0">
              <a:solidFill>
                <a:schemeClr val="accent1">
                  <a:lumMod val="75000"/>
                </a:schemeClr>
              </a:solidFill>
              <a:latin typeface="Times New Roman" panose="02020603050405020304" pitchFamily="18" charset="0"/>
              <a:cs typeface="Times New Roman" panose="02020603050405020304" pitchFamily="18" charset="0"/>
            </a:endParaRPr>
          </a:p>
          <a:p>
            <a:pPr algn="ctr"/>
            <a:r>
              <a:rPr lang="de-DE" sz="2400" b="1" dirty="0" err="1">
                <a:solidFill>
                  <a:schemeClr val="accent6">
                    <a:lumMod val="75000"/>
                  </a:schemeClr>
                </a:solidFill>
                <a:latin typeface="Times New Roman" panose="02020603050405020304" pitchFamily="18" charset="0"/>
                <a:cs typeface="Times New Roman" panose="02020603050405020304" pitchFamily="18" charset="0"/>
              </a:rPr>
              <a:t>Organic</a:t>
            </a:r>
            <a:r>
              <a:rPr lang="de-DE" sz="2400" b="1" dirty="0">
                <a:solidFill>
                  <a:schemeClr val="accent6">
                    <a:lumMod val="75000"/>
                  </a:schemeClr>
                </a:solidFill>
                <a:latin typeface="Times New Roman" panose="02020603050405020304" pitchFamily="18" charset="0"/>
                <a:cs typeface="Times New Roman" panose="02020603050405020304" pitchFamily="18" charset="0"/>
              </a:rPr>
              <a:t> </a:t>
            </a:r>
            <a:r>
              <a:rPr lang="de-DE" sz="2400" b="1" dirty="0" err="1">
                <a:solidFill>
                  <a:schemeClr val="accent6">
                    <a:lumMod val="75000"/>
                  </a:schemeClr>
                </a:solidFill>
                <a:latin typeface="Times New Roman" panose="02020603050405020304" pitchFamily="18" charset="0"/>
                <a:cs typeface="Times New Roman" panose="02020603050405020304" pitchFamily="18" charset="0"/>
              </a:rPr>
              <a:t>acids</a:t>
            </a:r>
            <a:endParaRPr lang="it-IT" sz="24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7" name="CasellaDiTesto 6">
            <a:extLst>
              <a:ext uri="{FF2B5EF4-FFF2-40B4-BE49-F238E27FC236}">
                <a16:creationId xmlns:a16="http://schemas.microsoft.com/office/drawing/2014/main" id="{C67DDD77-5A69-4361-BD12-C3992EAC57D6}"/>
              </a:ext>
            </a:extLst>
          </p:cNvPr>
          <p:cNvSpPr txBox="1"/>
          <p:nvPr/>
        </p:nvSpPr>
        <p:spPr>
          <a:xfrm>
            <a:off x="3037714" y="1332060"/>
            <a:ext cx="6116569" cy="338554"/>
          </a:xfrm>
          <a:prstGeom prst="rect">
            <a:avLst/>
          </a:prstGeom>
          <a:noFill/>
        </p:spPr>
        <p:txBody>
          <a:bodyPr wrap="square" rtlCol="0">
            <a:spAutoFit/>
          </a:bodyPr>
          <a:lstStyle/>
          <a:p>
            <a:pPr algn="ctr"/>
            <a:r>
              <a:rPr lang="it-IT" sz="1600" b="1" i="1" dirty="0" err="1">
                <a:latin typeface="Times New Roman" panose="02020603050405020304" pitchFamily="18" charset="0"/>
                <a:cs typeface="Times New Roman" panose="02020603050405020304" pitchFamily="18" charset="0"/>
              </a:rPr>
              <a:t>Table</a:t>
            </a:r>
            <a:r>
              <a:rPr lang="it-IT" sz="1600" b="1" i="1" dirty="0">
                <a:latin typeface="Times New Roman" panose="02020603050405020304" pitchFamily="18" charset="0"/>
                <a:cs typeface="Times New Roman" panose="02020603050405020304" pitchFamily="18" charset="0"/>
              </a:rPr>
              <a:t> 4</a:t>
            </a:r>
            <a:r>
              <a:rPr lang="it-IT" sz="1600" dirty="0">
                <a:latin typeface="Times New Roman" panose="02020603050405020304" pitchFamily="18" charset="0"/>
                <a:cs typeface="Times New Roman" panose="02020603050405020304" pitchFamily="18" charset="0"/>
              </a:rPr>
              <a:t>: </a:t>
            </a:r>
            <a:r>
              <a:rPr lang="it-IT" sz="1600" dirty="0" err="1">
                <a:latin typeface="Times New Roman" panose="02020603050405020304" pitchFamily="18" charset="0"/>
                <a:cs typeface="Times New Roman" panose="02020603050405020304" pitchFamily="18" charset="0"/>
              </a:rPr>
              <a:t>Organic</a:t>
            </a:r>
            <a:r>
              <a:rPr lang="it-IT" sz="1600" dirty="0">
                <a:latin typeface="Times New Roman" panose="02020603050405020304" pitchFamily="18" charset="0"/>
                <a:cs typeface="Times New Roman" panose="02020603050405020304" pitchFamily="18" charset="0"/>
              </a:rPr>
              <a:t> acids </a:t>
            </a:r>
            <a:r>
              <a:rPr lang="it-IT" sz="1600" dirty="0" err="1">
                <a:latin typeface="Times New Roman" panose="02020603050405020304" pitchFamily="18" charset="0"/>
                <a:cs typeface="Times New Roman" panose="02020603050405020304" pitchFamily="18" charset="0"/>
              </a:rPr>
              <a:t>concentration</a:t>
            </a:r>
            <a:r>
              <a:rPr lang="it-IT" sz="1600" dirty="0">
                <a:latin typeface="Times New Roman" panose="02020603050405020304" pitchFamily="18" charset="0"/>
                <a:cs typeface="Times New Roman" panose="02020603050405020304" pitchFamily="18" charset="0"/>
              </a:rPr>
              <a:t> (mg/L) </a:t>
            </a:r>
            <a:r>
              <a:rPr lang="it-IT" sz="1600" dirty="0" err="1">
                <a:latin typeface="Times New Roman" panose="02020603050405020304" pitchFamily="18" charset="0"/>
                <a:cs typeface="Times New Roman" panose="02020603050405020304" pitchFamily="18" charset="0"/>
              </a:rPr>
              <a:t>at</a:t>
            </a:r>
            <a:r>
              <a:rPr lang="it-IT" sz="1600" dirty="0">
                <a:latin typeface="Times New Roman" panose="02020603050405020304" pitchFamily="18" charset="0"/>
                <a:cs typeface="Times New Roman" panose="02020603050405020304" pitchFamily="18" charset="0"/>
              </a:rPr>
              <a:t> </a:t>
            </a:r>
            <a:r>
              <a:rPr lang="it-IT" sz="1600" dirty="0" err="1">
                <a:latin typeface="Times New Roman" panose="02020603050405020304" pitchFamily="18" charset="0"/>
                <a:cs typeface="Times New Roman" panose="02020603050405020304" pitchFamily="18" charset="0"/>
              </a:rPr>
              <a:t>different</a:t>
            </a:r>
            <a:r>
              <a:rPr lang="it-IT" sz="1600" dirty="0">
                <a:latin typeface="Times New Roman" panose="02020603050405020304" pitchFamily="18" charset="0"/>
                <a:cs typeface="Times New Roman" panose="02020603050405020304" pitchFamily="18" charset="0"/>
              </a:rPr>
              <a:t> time (weeks</a:t>
            </a:r>
            <a:r>
              <a:rPr lang="it-IT" sz="1400" dirty="0">
                <a:latin typeface="Times New Roman" panose="02020603050405020304" pitchFamily="18" charset="0"/>
                <a:cs typeface="Times New Roman" panose="02020603050405020304" pitchFamily="18" charset="0"/>
              </a:rPr>
              <a:t>)</a:t>
            </a:r>
            <a:endParaRPr lang="it-IT" sz="1600" dirty="0">
              <a:latin typeface="Times New Roman" panose="02020603050405020304" pitchFamily="18" charset="0"/>
              <a:cs typeface="Times New Roman" panose="02020603050405020304" pitchFamily="18" charset="0"/>
            </a:endParaRPr>
          </a:p>
        </p:txBody>
      </p:sp>
      <p:sp>
        <p:nvSpPr>
          <p:cNvPr id="8" name="CasellaDiTesto 7">
            <a:extLst>
              <a:ext uri="{FF2B5EF4-FFF2-40B4-BE49-F238E27FC236}">
                <a16:creationId xmlns:a16="http://schemas.microsoft.com/office/drawing/2014/main" id="{2F95B968-E178-4FBA-9766-37A54BF8F1ED}"/>
              </a:ext>
            </a:extLst>
          </p:cNvPr>
          <p:cNvSpPr txBox="1"/>
          <p:nvPr/>
        </p:nvSpPr>
        <p:spPr>
          <a:xfrm>
            <a:off x="2166937" y="6519269"/>
            <a:ext cx="7858125" cy="276999"/>
          </a:xfrm>
          <a:prstGeom prst="rect">
            <a:avLst/>
          </a:prstGeom>
          <a:noFill/>
        </p:spPr>
        <p:txBody>
          <a:bodyPr wrap="square" rtlCol="0">
            <a:spAutoFit/>
          </a:bodyPr>
          <a:lstStyle/>
          <a:p>
            <a:pPr algn="ctr"/>
            <a:r>
              <a:rPr lang="it-IT" sz="1200" i="1" dirty="0">
                <a:latin typeface="Times New Roman" panose="02020603050405020304" pitchFamily="18" charset="0"/>
                <a:cs typeface="Times New Roman" panose="02020603050405020304" pitchFamily="18" charset="0"/>
              </a:rPr>
              <a:t>a-f: </a:t>
            </a:r>
            <a:r>
              <a:rPr lang="it-IT" sz="1200" i="1" dirty="0" err="1">
                <a:latin typeface="Times New Roman" panose="02020603050405020304" pitchFamily="18" charset="0"/>
                <a:cs typeface="Times New Roman" panose="02020603050405020304" pitchFamily="18" charset="0"/>
              </a:rPr>
              <a:t>Different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letters</a:t>
            </a:r>
            <a:r>
              <a:rPr lang="it-IT" sz="1200" i="1" dirty="0">
                <a:latin typeface="Times New Roman" panose="02020603050405020304" pitchFamily="18" charset="0"/>
                <a:cs typeface="Times New Roman" panose="02020603050405020304" pitchFamily="18" charset="0"/>
              </a:rPr>
              <a:t> in the </a:t>
            </a:r>
            <a:r>
              <a:rPr lang="it-IT" sz="1200" i="1" dirty="0" err="1">
                <a:latin typeface="Times New Roman" panose="02020603050405020304" pitchFamily="18" charset="0"/>
                <a:cs typeface="Times New Roman" panose="02020603050405020304" pitchFamily="18" charset="0"/>
              </a:rPr>
              <a:t>colums</a:t>
            </a:r>
            <a:r>
              <a:rPr lang="it-IT" sz="1200" i="1" dirty="0">
                <a:latin typeface="Times New Roman" panose="02020603050405020304" pitchFamily="18" charset="0"/>
                <a:cs typeface="Times New Roman" panose="02020603050405020304" pitchFamily="18" charset="0"/>
              </a:rPr>
              <a:t> indicate </a:t>
            </a:r>
            <a:r>
              <a:rPr lang="it-IT" sz="1200" i="1" dirty="0" err="1">
                <a:latin typeface="Times New Roman" panose="02020603050405020304" pitchFamily="18" charset="0"/>
                <a:cs typeface="Times New Roman" panose="02020603050405020304" pitchFamily="18" charset="0"/>
              </a:rPr>
              <a:t>significant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difference</a:t>
            </a:r>
            <a:r>
              <a:rPr lang="it-IT" sz="1200" i="1" dirty="0">
                <a:latin typeface="Times New Roman" panose="02020603050405020304" pitchFamily="18" charset="0"/>
                <a:cs typeface="Times New Roman" panose="02020603050405020304" pitchFamily="18" charset="0"/>
              </a:rPr>
              <a:t> (p&lt;0.05)</a:t>
            </a:r>
          </a:p>
        </p:txBody>
      </p:sp>
      <p:pic>
        <p:nvPicPr>
          <p:cNvPr id="15" name="Immagine 14"/>
          <p:cNvPicPr>
            <a:picLocks noChangeAspect="1"/>
          </p:cNvPicPr>
          <p:nvPr/>
        </p:nvPicPr>
        <p:blipFill>
          <a:blip r:embed="rId5"/>
          <a:stretch>
            <a:fillRect/>
          </a:stretch>
        </p:blipFill>
        <p:spPr>
          <a:xfrm>
            <a:off x="577048" y="1680097"/>
            <a:ext cx="11189370" cy="4713521"/>
          </a:xfrm>
          <a:prstGeom prst="rect">
            <a:avLst/>
          </a:prstGeom>
        </p:spPr>
      </p:pic>
      <p:grpSp>
        <p:nvGrpSpPr>
          <p:cNvPr id="14" name="Gruppo 13"/>
          <p:cNvGrpSpPr/>
          <p:nvPr/>
        </p:nvGrpSpPr>
        <p:grpSpPr>
          <a:xfrm>
            <a:off x="2364820" y="3559250"/>
            <a:ext cx="6546122" cy="2677648"/>
            <a:chOff x="2364820" y="3559250"/>
            <a:chExt cx="6546122" cy="2677648"/>
          </a:xfrm>
        </p:grpSpPr>
        <p:sp>
          <p:nvSpPr>
            <p:cNvPr id="9" name="Parentesi graffa aperta 8"/>
            <p:cNvSpPr/>
            <p:nvPr/>
          </p:nvSpPr>
          <p:spPr>
            <a:xfrm flipH="1">
              <a:off x="2364820" y="3572898"/>
              <a:ext cx="324000" cy="2664000"/>
            </a:xfrm>
            <a:prstGeom prst="leftBrace">
              <a:avLst/>
            </a:prstGeom>
            <a:ln w="12700">
              <a:solidFill>
                <a:schemeClr val="accent6">
                  <a:lumMod val="75000"/>
                </a:schemeClr>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it-IT">
                <a:ln>
                  <a:solidFill>
                    <a:schemeClr val="accent6">
                      <a:lumMod val="50000"/>
                    </a:schemeClr>
                  </a:solidFill>
                </a:ln>
                <a:solidFill>
                  <a:schemeClr val="accent6">
                    <a:lumMod val="50000"/>
                  </a:schemeClr>
                </a:solidFill>
              </a:endParaRPr>
            </a:p>
          </p:txBody>
        </p:sp>
        <p:sp>
          <p:nvSpPr>
            <p:cNvPr id="10" name="Parentesi graffa aperta 9"/>
            <p:cNvSpPr/>
            <p:nvPr/>
          </p:nvSpPr>
          <p:spPr>
            <a:xfrm flipH="1">
              <a:off x="8586942" y="3576064"/>
              <a:ext cx="324000" cy="2660834"/>
            </a:xfrm>
            <a:prstGeom prst="leftBrace">
              <a:avLst/>
            </a:prstGeom>
            <a:ln w="12700">
              <a:solidFill>
                <a:schemeClr val="accent6">
                  <a:lumMod val="75000"/>
                </a:schemeClr>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it-IT">
                <a:ln>
                  <a:solidFill>
                    <a:schemeClr val="accent6">
                      <a:lumMod val="60000"/>
                      <a:lumOff val="40000"/>
                    </a:schemeClr>
                  </a:solidFill>
                </a:ln>
                <a:solidFill>
                  <a:srgbClr val="00B050"/>
                </a:solidFill>
              </a:endParaRPr>
            </a:p>
          </p:txBody>
        </p:sp>
        <p:sp>
          <p:nvSpPr>
            <p:cNvPr id="11" name="Parentesi graffa aperta 10"/>
            <p:cNvSpPr/>
            <p:nvPr/>
          </p:nvSpPr>
          <p:spPr>
            <a:xfrm flipH="1">
              <a:off x="5475881" y="3559250"/>
              <a:ext cx="324000" cy="2660834"/>
            </a:xfrm>
            <a:prstGeom prst="leftBrace">
              <a:avLst/>
            </a:prstGeom>
            <a:ln w="12700">
              <a:solidFill>
                <a:schemeClr val="accent6">
                  <a:lumMod val="75000"/>
                </a:schemeClr>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it-IT">
                <a:ln>
                  <a:solidFill>
                    <a:schemeClr val="accent6">
                      <a:lumMod val="60000"/>
                      <a:lumOff val="40000"/>
                    </a:schemeClr>
                  </a:solidFill>
                </a:ln>
                <a:solidFill>
                  <a:srgbClr val="00B050"/>
                </a:solidFill>
              </a:endParaRPr>
            </a:p>
          </p:txBody>
        </p:sp>
      </p:grpSp>
      <p:sp>
        <p:nvSpPr>
          <p:cNvPr id="16" name="Ovale 15"/>
          <p:cNvSpPr/>
          <p:nvPr/>
        </p:nvSpPr>
        <p:spPr>
          <a:xfrm>
            <a:off x="4190004" y="3709972"/>
            <a:ext cx="1135020"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Ovale 16"/>
          <p:cNvSpPr/>
          <p:nvPr/>
        </p:nvSpPr>
        <p:spPr>
          <a:xfrm>
            <a:off x="10373813" y="3698796"/>
            <a:ext cx="1213350"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Ovale 17"/>
          <p:cNvSpPr/>
          <p:nvPr/>
        </p:nvSpPr>
        <p:spPr>
          <a:xfrm>
            <a:off x="7283841" y="5195776"/>
            <a:ext cx="1135020"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68104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11" descr="sigil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3853565" y="1502"/>
            <a:ext cx="4596130" cy="1015663"/>
          </a:xfrm>
          <a:prstGeom prst="rect">
            <a:avLst/>
          </a:prstGeom>
          <a:noFill/>
        </p:spPr>
        <p:txBody>
          <a:bodyPr wrap="none" rtlCol="0">
            <a:spAutoFit/>
          </a:bodyPr>
          <a:lstStyle/>
          <a:p>
            <a:r>
              <a:rPr lang="it-IT" sz="3600" b="1" dirty="0" err="1">
                <a:solidFill>
                  <a:srgbClr val="0070C0"/>
                </a:solidFill>
                <a:latin typeface="Times New Roman" panose="02020603050405020304" pitchFamily="18" charset="0"/>
                <a:cs typeface="Times New Roman" panose="02020603050405020304" pitchFamily="18" charset="0"/>
              </a:rPr>
              <a:t>Results</a:t>
            </a:r>
            <a:r>
              <a:rPr lang="it-IT" sz="3600" b="1" dirty="0">
                <a:solidFill>
                  <a:srgbClr val="0070C0"/>
                </a:solidFill>
                <a:latin typeface="Times New Roman" panose="02020603050405020304" pitchFamily="18" charset="0"/>
                <a:cs typeface="Times New Roman" panose="02020603050405020304" pitchFamily="18" charset="0"/>
              </a:rPr>
              <a:t> and </a:t>
            </a:r>
            <a:r>
              <a:rPr lang="it-IT" sz="3600" b="1" dirty="0" err="1">
                <a:solidFill>
                  <a:srgbClr val="0070C0"/>
                </a:solidFill>
                <a:latin typeface="Times New Roman" panose="02020603050405020304" pitchFamily="18" charset="0"/>
                <a:cs typeface="Times New Roman" panose="02020603050405020304" pitchFamily="18" charset="0"/>
              </a:rPr>
              <a:t>discussion</a:t>
            </a:r>
            <a:endParaRPr lang="it-IT" sz="3600" b="1" dirty="0">
              <a:solidFill>
                <a:srgbClr val="0070C0"/>
              </a:solidFill>
              <a:latin typeface="Times New Roman" panose="02020603050405020304" pitchFamily="18" charset="0"/>
              <a:cs typeface="Times New Roman" panose="02020603050405020304" pitchFamily="18" charset="0"/>
            </a:endParaRPr>
          </a:p>
          <a:p>
            <a:pPr algn="ctr"/>
            <a:r>
              <a:rPr lang="de-DE" sz="2400" b="1" dirty="0">
                <a:solidFill>
                  <a:schemeClr val="accent6">
                    <a:lumMod val="75000"/>
                  </a:schemeClr>
                </a:solidFill>
                <a:latin typeface="Times New Roman" panose="02020603050405020304" pitchFamily="18" charset="0"/>
                <a:cs typeface="Times New Roman" panose="02020603050405020304" pitchFamily="18" charset="0"/>
              </a:rPr>
              <a:t>Total </a:t>
            </a:r>
            <a:r>
              <a:rPr lang="de-DE" sz="2400" b="1" dirty="0" err="1">
                <a:solidFill>
                  <a:schemeClr val="accent6">
                    <a:lumMod val="75000"/>
                  </a:schemeClr>
                </a:solidFill>
                <a:latin typeface="Times New Roman" panose="02020603050405020304" pitchFamily="18" charset="0"/>
                <a:cs typeface="Times New Roman" panose="02020603050405020304" pitchFamily="18" charset="0"/>
              </a:rPr>
              <a:t>polyphenols</a:t>
            </a:r>
            <a:endParaRPr lang="it-IT" sz="24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8" name="CasellaDiTesto 7">
            <a:extLst>
              <a:ext uri="{FF2B5EF4-FFF2-40B4-BE49-F238E27FC236}">
                <a16:creationId xmlns:a16="http://schemas.microsoft.com/office/drawing/2014/main" id="{146A636E-CCDE-4509-91E7-DED32954B3E8}"/>
              </a:ext>
            </a:extLst>
          </p:cNvPr>
          <p:cNvSpPr txBox="1"/>
          <p:nvPr/>
        </p:nvSpPr>
        <p:spPr>
          <a:xfrm rot="16200000">
            <a:off x="-44012" y="3573597"/>
            <a:ext cx="1094273" cy="338554"/>
          </a:xfrm>
          <a:prstGeom prst="rect">
            <a:avLst/>
          </a:prstGeom>
          <a:noFill/>
        </p:spPr>
        <p:txBody>
          <a:bodyPr wrap="square" rtlCol="0">
            <a:spAutoFit/>
          </a:bodyPr>
          <a:lstStyle/>
          <a:p>
            <a:pPr algn="ctr"/>
            <a:r>
              <a:rPr lang="it-IT" sz="1600" dirty="0">
                <a:latin typeface="Times New Roman" panose="02020603050405020304" pitchFamily="18" charset="0"/>
                <a:cs typeface="Times New Roman" panose="02020603050405020304" pitchFamily="18" charset="0"/>
              </a:rPr>
              <a:t> </a:t>
            </a:r>
            <a:r>
              <a:rPr lang="it-IT" sz="1600" b="1" dirty="0">
                <a:latin typeface="Times New Roman" panose="02020603050405020304" pitchFamily="18" charset="0"/>
                <a:cs typeface="Times New Roman" panose="02020603050405020304" pitchFamily="18" charset="0"/>
              </a:rPr>
              <a:t>(mg/L)</a:t>
            </a:r>
          </a:p>
        </p:txBody>
      </p:sp>
      <p:sp>
        <p:nvSpPr>
          <p:cNvPr id="9" name="CasellaDiTesto 8">
            <a:extLst>
              <a:ext uri="{FF2B5EF4-FFF2-40B4-BE49-F238E27FC236}">
                <a16:creationId xmlns:a16="http://schemas.microsoft.com/office/drawing/2014/main" id="{D15A294F-DEBF-4CD5-A593-766113AB259F}"/>
              </a:ext>
            </a:extLst>
          </p:cNvPr>
          <p:cNvSpPr txBox="1"/>
          <p:nvPr/>
        </p:nvSpPr>
        <p:spPr>
          <a:xfrm>
            <a:off x="2026920" y="6139280"/>
            <a:ext cx="7858125" cy="276999"/>
          </a:xfrm>
          <a:prstGeom prst="rect">
            <a:avLst/>
          </a:prstGeom>
          <a:noFill/>
        </p:spPr>
        <p:txBody>
          <a:bodyPr wrap="square" rtlCol="0">
            <a:spAutoFit/>
          </a:bodyPr>
          <a:lstStyle/>
          <a:p>
            <a:pPr algn="ctr"/>
            <a:r>
              <a:rPr lang="it-IT" sz="1200" i="1" dirty="0">
                <a:latin typeface="Times New Roman" panose="02020603050405020304" pitchFamily="18" charset="0"/>
                <a:cs typeface="Times New Roman" panose="02020603050405020304" pitchFamily="18" charset="0"/>
              </a:rPr>
              <a:t>a-d: </a:t>
            </a:r>
            <a:r>
              <a:rPr lang="it-IT" sz="1200" i="1" dirty="0" err="1">
                <a:latin typeface="Times New Roman" panose="02020603050405020304" pitchFamily="18" charset="0"/>
                <a:cs typeface="Times New Roman" panose="02020603050405020304" pitchFamily="18" charset="0"/>
              </a:rPr>
              <a:t>Different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letters</a:t>
            </a:r>
            <a:r>
              <a:rPr lang="it-IT" sz="1200" i="1" dirty="0">
                <a:latin typeface="Times New Roman" panose="02020603050405020304" pitchFamily="18" charset="0"/>
                <a:cs typeface="Times New Roman" panose="02020603050405020304" pitchFamily="18" charset="0"/>
              </a:rPr>
              <a:t> indicate </a:t>
            </a:r>
            <a:r>
              <a:rPr lang="it-IT" sz="1200" i="1" dirty="0" err="1">
                <a:latin typeface="Times New Roman" panose="02020603050405020304" pitchFamily="18" charset="0"/>
                <a:cs typeface="Times New Roman" panose="02020603050405020304" pitchFamily="18" charset="0"/>
              </a:rPr>
              <a:t>significant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difference</a:t>
            </a:r>
            <a:r>
              <a:rPr lang="it-IT" sz="1200" i="1" dirty="0">
                <a:latin typeface="Times New Roman" panose="02020603050405020304" pitchFamily="18" charset="0"/>
                <a:cs typeface="Times New Roman" panose="02020603050405020304" pitchFamily="18" charset="0"/>
              </a:rPr>
              <a:t> (p&lt;0.05)</a:t>
            </a:r>
          </a:p>
        </p:txBody>
      </p:sp>
      <p:grpSp>
        <p:nvGrpSpPr>
          <p:cNvPr id="3" name="Gruppo 2">
            <a:extLst>
              <a:ext uri="{FF2B5EF4-FFF2-40B4-BE49-F238E27FC236}">
                <a16:creationId xmlns:a16="http://schemas.microsoft.com/office/drawing/2014/main" id="{A07EEFF7-CEA6-4D5D-A628-90501EA4E754}"/>
              </a:ext>
            </a:extLst>
          </p:cNvPr>
          <p:cNvGrpSpPr/>
          <p:nvPr/>
        </p:nvGrpSpPr>
        <p:grpSpPr>
          <a:xfrm>
            <a:off x="596348" y="1071561"/>
            <a:ext cx="10719273" cy="5064619"/>
            <a:chOff x="596348" y="1071561"/>
            <a:chExt cx="10719273" cy="5064619"/>
          </a:xfrm>
        </p:grpSpPr>
        <p:graphicFrame>
          <p:nvGraphicFramePr>
            <p:cNvPr id="7" name="Grafico 6"/>
            <p:cNvGraphicFramePr>
              <a:graphicFrameLocks/>
            </p:cNvGraphicFramePr>
            <p:nvPr/>
          </p:nvGraphicFramePr>
          <p:xfrm>
            <a:off x="596348" y="1071561"/>
            <a:ext cx="10719273" cy="4714877"/>
          </p:xfrm>
          <a:graphic>
            <a:graphicData uri="http://schemas.openxmlformats.org/drawingml/2006/chart">
              <c:chart xmlns:c="http://schemas.openxmlformats.org/drawingml/2006/chart" xmlns:r="http://schemas.openxmlformats.org/officeDocument/2006/relationships" r:id="rId5"/>
            </a:graphicData>
          </a:graphic>
        </p:graphicFrame>
        <p:sp>
          <p:nvSpPr>
            <p:cNvPr id="10" name="Ovale 9">
              <a:extLst>
                <a:ext uri="{FF2B5EF4-FFF2-40B4-BE49-F238E27FC236}">
                  <a16:creationId xmlns:a16="http://schemas.microsoft.com/office/drawing/2014/main" id="{7D55B23D-C7D9-4C10-9BA0-425048E4EBBC}"/>
                </a:ext>
              </a:extLst>
            </p:cNvPr>
            <p:cNvSpPr/>
            <p:nvPr/>
          </p:nvSpPr>
          <p:spPr>
            <a:xfrm>
              <a:off x="1059511" y="1580465"/>
              <a:ext cx="1934817" cy="455571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grpSp>
    </p:spTree>
    <p:extLst>
      <p:ext uri="{BB962C8B-B14F-4D97-AF65-F5344CB8AC3E}">
        <p14:creationId xmlns:p14="http://schemas.microsoft.com/office/powerpoint/2010/main" val="12383370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11" descr="sigil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3853565" y="0"/>
            <a:ext cx="4596130" cy="1015663"/>
          </a:xfrm>
          <a:prstGeom prst="rect">
            <a:avLst/>
          </a:prstGeom>
          <a:noFill/>
        </p:spPr>
        <p:txBody>
          <a:bodyPr wrap="none" rtlCol="0">
            <a:spAutoFit/>
          </a:bodyPr>
          <a:lstStyle/>
          <a:p>
            <a:r>
              <a:rPr lang="it-IT" sz="3600" b="1" dirty="0" err="1">
                <a:solidFill>
                  <a:srgbClr val="0070C0"/>
                </a:solidFill>
                <a:latin typeface="Times New Roman" panose="02020603050405020304" pitchFamily="18" charset="0"/>
                <a:cs typeface="Times New Roman" panose="02020603050405020304" pitchFamily="18" charset="0"/>
              </a:rPr>
              <a:t>Results</a:t>
            </a:r>
            <a:r>
              <a:rPr lang="it-IT" sz="3600" b="1" dirty="0">
                <a:solidFill>
                  <a:srgbClr val="0070C0"/>
                </a:solidFill>
                <a:latin typeface="Times New Roman" panose="02020603050405020304" pitchFamily="18" charset="0"/>
                <a:cs typeface="Times New Roman" panose="02020603050405020304" pitchFamily="18" charset="0"/>
              </a:rPr>
              <a:t> and </a:t>
            </a:r>
            <a:r>
              <a:rPr lang="it-IT" sz="3600" b="1" dirty="0" err="1">
                <a:solidFill>
                  <a:srgbClr val="0070C0"/>
                </a:solidFill>
                <a:latin typeface="Times New Roman" panose="02020603050405020304" pitchFamily="18" charset="0"/>
                <a:cs typeface="Times New Roman" panose="02020603050405020304" pitchFamily="18" charset="0"/>
              </a:rPr>
              <a:t>discussion</a:t>
            </a:r>
            <a:endParaRPr lang="it-IT" sz="3600" b="1" dirty="0">
              <a:solidFill>
                <a:srgbClr val="0070C0"/>
              </a:solidFill>
              <a:latin typeface="Times New Roman" panose="02020603050405020304" pitchFamily="18" charset="0"/>
              <a:cs typeface="Times New Roman" panose="02020603050405020304" pitchFamily="18" charset="0"/>
            </a:endParaRPr>
          </a:p>
          <a:p>
            <a:pPr algn="ctr"/>
            <a:r>
              <a:rPr lang="de-DE" sz="2400" b="1" dirty="0" err="1">
                <a:solidFill>
                  <a:schemeClr val="accent6">
                    <a:lumMod val="75000"/>
                  </a:schemeClr>
                </a:solidFill>
                <a:latin typeface="Times New Roman" panose="02020603050405020304" pitchFamily="18" charset="0"/>
                <a:cs typeface="Times New Roman" panose="02020603050405020304" pitchFamily="18" charset="0"/>
              </a:rPr>
              <a:t>Antioxidant</a:t>
            </a:r>
            <a:r>
              <a:rPr lang="de-DE" sz="2400" b="1" dirty="0">
                <a:solidFill>
                  <a:schemeClr val="accent6">
                    <a:lumMod val="75000"/>
                  </a:schemeClr>
                </a:solidFill>
                <a:latin typeface="Times New Roman" panose="02020603050405020304" pitchFamily="18" charset="0"/>
                <a:cs typeface="Times New Roman" panose="02020603050405020304" pitchFamily="18" charset="0"/>
              </a:rPr>
              <a:t> </a:t>
            </a:r>
            <a:r>
              <a:rPr lang="de-DE" sz="2400" b="1" dirty="0" err="1">
                <a:solidFill>
                  <a:schemeClr val="accent6">
                    <a:lumMod val="75000"/>
                  </a:schemeClr>
                </a:solidFill>
                <a:latin typeface="Times New Roman" panose="02020603050405020304" pitchFamily="18" charset="0"/>
                <a:cs typeface="Times New Roman" panose="02020603050405020304" pitchFamily="18" charset="0"/>
              </a:rPr>
              <a:t>activity</a:t>
            </a:r>
            <a:endParaRPr lang="it-IT" sz="2400" b="1" dirty="0">
              <a:solidFill>
                <a:schemeClr val="accent6">
                  <a:lumMod val="75000"/>
                </a:schemeClr>
              </a:solidFill>
              <a:latin typeface="Times New Roman" panose="02020603050405020304" pitchFamily="18" charset="0"/>
              <a:cs typeface="Times New Roman" panose="02020603050405020304" pitchFamily="18" charset="0"/>
            </a:endParaRPr>
          </a:p>
        </p:txBody>
      </p:sp>
      <p:graphicFrame>
        <p:nvGraphicFramePr>
          <p:cNvPr id="7" name="Grafico 6">
            <a:extLst>
              <a:ext uri="{FF2B5EF4-FFF2-40B4-BE49-F238E27FC236}">
                <a16:creationId xmlns:a16="http://schemas.microsoft.com/office/drawing/2014/main" id="{00000000-0008-0000-0100-000002000000}"/>
              </a:ext>
            </a:extLst>
          </p:cNvPr>
          <p:cNvGraphicFramePr>
            <a:graphicFrameLocks/>
          </p:cNvGraphicFramePr>
          <p:nvPr/>
        </p:nvGraphicFramePr>
        <p:xfrm>
          <a:off x="1351722" y="1397726"/>
          <a:ext cx="9287819" cy="4343401"/>
        </p:xfrm>
        <a:graphic>
          <a:graphicData uri="http://schemas.openxmlformats.org/drawingml/2006/chart">
            <c:chart xmlns:c="http://schemas.openxmlformats.org/drawingml/2006/chart" xmlns:r="http://schemas.openxmlformats.org/officeDocument/2006/relationships" r:id="rId5"/>
          </a:graphicData>
        </a:graphic>
      </p:graphicFrame>
      <p:sp>
        <p:nvSpPr>
          <p:cNvPr id="8" name="CasellaDiTesto 7">
            <a:extLst>
              <a:ext uri="{FF2B5EF4-FFF2-40B4-BE49-F238E27FC236}">
                <a16:creationId xmlns:a16="http://schemas.microsoft.com/office/drawing/2014/main" id="{2FFCEA50-354C-45B1-AA19-F3B34BA0ECF8}"/>
              </a:ext>
            </a:extLst>
          </p:cNvPr>
          <p:cNvSpPr txBox="1"/>
          <p:nvPr/>
        </p:nvSpPr>
        <p:spPr>
          <a:xfrm>
            <a:off x="-1588024" y="3569426"/>
            <a:ext cx="4486275" cy="338554"/>
          </a:xfrm>
          <a:prstGeom prst="rect">
            <a:avLst/>
          </a:prstGeom>
          <a:noFill/>
        </p:spPr>
        <p:txBody>
          <a:bodyPr wrap="square" rtlCol="0">
            <a:spAutoFit/>
          </a:bodyPr>
          <a:lstStyle/>
          <a:p>
            <a:pPr algn="ctr"/>
            <a:r>
              <a:rPr lang="it-IT" sz="1600" b="1" dirty="0">
                <a:latin typeface="Times New Roman" panose="02020603050405020304" pitchFamily="18" charset="0"/>
                <a:cs typeface="Times New Roman" panose="02020603050405020304" pitchFamily="18" charset="0"/>
              </a:rPr>
              <a:t>(% DPPH)</a:t>
            </a:r>
          </a:p>
        </p:txBody>
      </p:sp>
      <p:sp>
        <p:nvSpPr>
          <p:cNvPr id="9" name="CasellaDiTesto 8">
            <a:extLst>
              <a:ext uri="{FF2B5EF4-FFF2-40B4-BE49-F238E27FC236}">
                <a16:creationId xmlns:a16="http://schemas.microsoft.com/office/drawing/2014/main" id="{10ED8C2A-2799-4A3D-A863-1F7D71CDD13D}"/>
              </a:ext>
            </a:extLst>
          </p:cNvPr>
          <p:cNvSpPr txBox="1"/>
          <p:nvPr/>
        </p:nvSpPr>
        <p:spPr>
          <a:xfrm>
            <a:off x="2026920" y="6124992"/>
            <a:ext cx="7858125" cy="276999"/>
          </a:xfrm>
          <a:prstGeom prst="rect">
            <a:avLst/>
          </a:prstGeom>
          <a:noFill/>
        </p:spPr>
        <p:txBody>
          <a:bodyPr wrap="square" rtlCol="0">
            <a:spAutoFit/>
          </a:bodyPr>
          <a:lstStyle/>
          <a:p>
            <a:pPr algn="ctr"/>
            <a:r>
              <a:rPr lang="it-IT" sz="1200" i="1" dirty="0">
                <a:latin typeface="Times New Roman" panose="02020603050405020304" pitchFamily="18" charset="0"/>
                <a:cs typeface="Times New Roman" panose="02020603050405020304" pitchFamily="18" charset="0"/>
              </a:rPr>
              <a:t>a-e: </a:t>
            </a:r>
            <a:r>
              <a:rPr lang="it-IT" sz="1200" i="1" dirty="0" err="1">
                <a:latin typeface="Times New Roman" panose="02020603050405020304" pitchFamily="18" charset="0"/>
                <a:cs typeface="Times New Roman" panose="02020603050405020304" pitchFamily="18" charset="0"/>
              </a:rPr>
              <a:t>Different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letters</a:t>
            </a:r>
            <a:r>
              <a:rPr lang="it-IT" sz="1200" i="1" dirty="0">
                <a:latin typeface="Times New Roman" panose="02020603050405020304" pitchFamily="18" charset="0"/>
                <a:cs typeface="Times New Roman" panose="02020603050405020304" pitchFamily="18" charset="0"/>
              </a:rPr>
              <a:t> indicate </a:t>
            </a:r>
            <a:r>
              <a:rPr lang="it-IT" sz="1200" i="1" dirty="0" err="1">
                <a:latin typeface="Times New Roman" panose="02020603050405020304" pitchFamily="18" charset="0"/>
                <a:cs typeface="Times New Roman" panose="02020603050405020304" pitchFamily="18" charset="0"/>
              </a:rPr>
              <a:t>significant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difference</a:t>
            </a:r>
            <a:r>
              <a:rPr lang="it-IT" sz="1200" i="1" dirty="0">
                <a:latin typeface="Times New Roman" panose="02020603050405020304" pitchFamily="18" charset="0"/>
                <a:cs typeface="Times New Roman" panose="02020603050405020304" pitchFamily="18" charset="0"/>
              </a:rPr>
              <a:t> (p&lt;0.05)</a:t>
            </a:r>
          </a:p>
        </p:txBody>
      </p:sp>
      <p:sp>
        <p:nvSpPr>
          <p:cNvPr id="10" name="Ovale 9">
            <a:extLst>
              <a:ext uri="{FF2B5EF4-FFF2-40B4-BE49-F238E27FC236}">
                <a16:creationId xmlns:a16="http://schemas.microsoft.com/office/drawing/2014/main" id="{A7A06CAC-39C6-4963-8305-F16FB4817287}"/>
              </a:ext>
            </a:extLst>
          </p:cNvPr>
          <p:cNvSpPr/>
          <p:nvPr/>
        </p:nvSpPr>
        <p:spPr>
          <a:xfrm>
            <a:off x="4964635" y="5238631"/>
            <a:ext cx="816883"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Ovale 10">
            <a:extLst>
              <a:ext uri="{FF2B5EF4-FFF2-40B4-BE49-F238E27FC236}">
                <a16:creationId xmlns:a16="http://schemas.microsoft.com/office/drawing/2014/main" id="{BAE2FAB4-4305-464E-94CD-E8B58FD7F553}"/>
              </a:ext>
            </a:extLst>
          </p:cNvPr>
          <p:cNvSpPr/>
          <p:nvPr/>
        </p:nvSpPr>
        <p:spPr>
          <a:xfrm>
            <a:off x="8041253" y="5238631"/>
            <a:ext cx="816883"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Ovale 11">
            <a:extLst>
              <a:ext uri="{FF2B5EF4-FFF2-40B4-BE49-F238E27FC236}">
                <a16:creationId xmlns:a16="http://schemas.microsoft.com/office/drawing/2014/main" id="{453DD1C2-1EBB-47D8-BD92-28F3D78D62F3}"/>
              </a:ext>
            </a:extLst>
          </p:cNvPr>
          <p:cNvSpPr/>
          <p:nvPr/>
        </p:nvSpPr>
        <p:spPr>
          <a:xfrm>
            <a:off x="2026919" y="5402572"/>
            <a:ext cx="1419666" cy="37552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Ovale 13">
            <a:extLst>
              <a:ext uri="{FF2B5EF4-FFF2-40B4-BE49-F238E27FC236}">
                <a16:creationId xmlns:a16="http://schemas.microsoft.com/office/drawing/2014/main" id="{2F1B942C-2797-4233-9D0B-898950A52782}"/>
              </a:ext>
            </a:extLst>
          </p:cNvPr>
          <p:cNvSpPr/>
          <p:nvPr/>
        </p:nvSpPr>
        <p:spPr>
          <a:xfrm>
            <a:off x="3529204" y="5388259"/>
            <a:ext cx="1435431" cy="37552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e 14">
            <a:extLst>
              <a:ext uri="{FF2B5EF4-FFF2-40B4-BE49-F238E27FC236}">
                <a16:creationId xmlns:a16="http://schemas.microsoft.com/office/drawing/2014/main" id="{539C336D-1FA9-42C6-9376-79B0519B7FF8}"/>
              </a:ext>
            </a:extLst>
          </p:cNvPr>
          <p:cNvSpPr/>
          <p:nvPr/>
        </p:nvSpPr>
        <p:spPr>
          <a:xfrm>
            <a:off x="6605822" y="5359902"/>
            <a:ext cx="1435431" cy="37552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Ovale 12">
            <a:extLst>
              <a:ext uri="{FF2B5EF4-FFF2-40B4-BE49-F238E27FC236}">
                <a16:creationId xmlns:a16="http://schemas.microsoft.com/office/drawing/2014/main" id="{BAE2FAB4-4305-464E-94CD-E8B58FD7F553}"/>
              </a:ext>
            </a:extLst>
          </p:cNvPr>
          <p:cNvSpPr/>
          <p:nvPr/>
        </p:nvSpPr>
        <p:spPr>
          <a:xfrm>
            <a:off x="4964635" y="2027169"/>
            <a:ext cx="816883"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Ovale 15">
            <a:extLst>
              <a:ext uri="{FF2B5EF4-FFF2-40B4-BE49-F238E27FC236}">
                <a16:creationId xmlns:a16="http://schemas.microsoft.com/office/drawing/2014/main" id="{BAE2FAB4-4305-464E-94CD-E8B58FD7F553}"/>
              </a:ext>
            </a:extLst>
          </p:cNvPr>
          <p:cNvSpPr/>
          <p:nvPr/>
        </p:nvSpPr>
        <p:spPr>
          <a:xfrm>
            <a:off x="8020331" y="2027169"/>
            <a:ext cx="816883"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69386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4" grpId="0" animBg="1"/>
      <p:bldP spid="15" grpId="0" animBg="1"/>
      <p:bldP spid="13" grpId="0" animBg="1"/>
      <p:bldP spid="16"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11" descr="sigil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3853565" y="463"/>
            <a:ext cx="4596130" cy="1015663"/>
          </a:xfrm>
          <a:prstGeom prst="rect">
            <a:avLst/>
          </a:prstGeom>
          <a:noFill/>
        </p:spPr>
        <p:txBody>
          <a:bodyPr wrap="none" rtlCol="0">
            <a:spAutoFit/>
          </a:bodyPr>
          <a:lstStyle/>
          <a:p>
            <a:r>
              <a:rPr lang="it-IT" sz="3600" b="1" dirty="0" err="1">
                <a:solidFill>
                  <a:srgbClr val="0070C0"/>
                </a:solidFill>
                <a:latin typeface="Times New Roman" panose="02020603050405020304" pitchFamily="18" charset="0"/>
                <a:cs typeface="Times New Roman" panose="02020603050405020304" pitchFamily="18" charset="0"/>
              </a:rPr>
              <a:t>Results</a:t>
            </a:r>
            <a:r>
              <a:rPr lang="it-IT" sz="3600" b="1" dirty="0">
                <a:solidFill>
                  <a:srgbClr val="0070C0"/>
                </a:solidFill>
                <a:latin typeface="Times New Roman" panose="02020603050405020304" pitchFamily="18" charset="0"/>
                <a:cs typeface="Times New Roman" panose="02020603050405020304" pitchFamily="18" charset="0"/>
              </a:rPr>
              <a:t> and </a:t>
            </a:r>
            <a:r>
              <a:rPr lang="it-IT" sz="3600" b="1" dirty="0" err="1">
                <a:solidFill>
                  <a:srgbClr val="0070C0"/>
                </a:solidFill>
                <a:latin typeface="Times New Roman" panose="02020603050405020304" pitchFamily="18" charset="0"/>
                <a:cs typeface="Times New Roman" panose="02020603050405020304" pitchFamily="18" charset="0"/>
              </a:rPr>
              <a:t>discussion</a:t>
            </a:r>
            <a:endParaRPr lang="it-IT" sz="3600" b="1" dirty="0">
              <a:solidFill>
                <a:srgbClr val="0070C0"/>
              </a:solidFill>
              <a:latin typeface="Times New Roman" panose="02020603050405020304" pitchFamily="18" charset="0"/>
              <a:cs typeface="Times New Roman" panose="02020603050405020304" pitchFamily="18" charset="0"/>
            </a:endParaRPr>
          </a:p>
          <a:p>
            <a:pPr algn="ctr"/>
            <a:r>
              <a:rPr lang="de-DE" sz="2400" b="1" dirty="0">
                <a:solidFill>
                  <a:schemeClr val="accent6">
                    <a:lumMod val="75000"/>
                  </a:schemeClr>
                </a:solidFill>
                <a:latin typeface="Times New Roman" panose="02020603050405020304" pitchFamily="18" charset="0"/>
                <a:cs typeface="Times New Roman" panose="02020603050405020304" pitchFamily="18" charset="0"/>
              </a:rPr>
              <a:t>Cannabinoids in </a:t>
            </a:r>
            <a:r>
              <a:rPr lang="de-DE" sz="2400" b="1" dirty="0" err="1">
                <a:solidFill>
                  <a:schemeClr val="accent6">
                    <a:lumMod val="75000"/>
                  </a:schemeClr>
                </a:solidFill>
                <a:latin typeface="Times New Roman" panose="02020603050405020304" pitchFamily="18" charset="0"/>
                <a:cs typeface="Times New Roman" panose="02020603050405020304" pitchFamily="18" charset="0"/>
              </a:rPr>
              <a:t>mead</a:t>
            </a:r>
            <a:endParaRPr lang="it-IT" sz="2400" b="1" dirty="0">
              <a:solidFill>
                <a:schemeClr val="accent6">
                  <a:lumMod val="75000"/>
                </a:schemeClr>
              </a:solidFill>
              <a:latin typeface="Times New Roman" panose="02020603050405020304" pitchFamily="18" charset="0"/>
              <a:cs typeface="Times New Roman" panose="02020603050405020304" pitchFamily="18" charset="0"/>
            </a:endParaRPr>
          </a:p>
        </p:txBody>
      </p:sp>
      <p:graphicFrame>
        <p:nvGraphicFramePr>
          <p:cNvPr id="3" name="Tabella 2"/>
          <p:cNvGraphicFramePr>
            <a:graphicFrameLocks noGrp="1"/>
          </p:cNvGraphicFramePr>
          <p:nvPr/>
        </p:nvGraphicFramePr>
        <p:xfrm>
          <a:off x="6518194" y="1815548"/>
          <a:ext cx="3673670" cy="4089760"/>
        </p:xfrm>
        <a:graphic>
          <a:graphicData uri="http://schemas.openxmlformats.org/drawingml/2006/table">
            <a:tbl>
              <a:tblPr firstRow="1" firstCol="1" bandRow="1">
                <a:tableStyleId>{912C8C85-51F0-491E-9774-3900AFEF0FD7}</a:tableStyleId>
              </a:tblPr>
              <a:tblGrid>
                <a:gridCol w="1836835">
                  <a:extLst>
                    <a:ext uri="{9D8B030D-6E8A-4147-A177-3AD203B41FA5}">
                      <a16:colId xmlns:a16="http://schemas.microsoft.com/office/drawing/2014/main" val="20000"/>
                    </a:ext>
                  </a:extLst>
                </a:gridCol>
                <a:gridCol w="1836835">
                  <a:extLst>
                    <a:ext uri="{9D8B030D-6E8A-4147-A177-3AD203B41FA5}">
                      <a16:colId xmlns:a16="http://schemas.microsoft.com/office/drawing/2014/main" val="20001"/>
                    </a:ext>
                  </a:extLst>
                </a:gridCol>
              </a:tblGrid>
              <a:tr h="504232">
                <a:tc>
                  <a:txBody>
                    <a:bodyPr/>
                    <a:lstStyle/>
                    <a:p>
                      <a:pPr algn="ctr">
                        <a:lnSpc>
                          <a:spcPct val="200000"/>
                        </a:lnSpc>
                        <a:spcAft>
                          <a:spcPts val="0"/>
                        </a:spcAft>
                      </a:pPr>
                      <a:r>
                        <a:rPr lang="it-IT" sz="1800" dirty="0">
                          <a:effectLst/>
                          <a:latin typeface="Times New Roman" panose="02020603050405020304" pitchFamily="18" charset="0"/>
                          <a:ea typeface="Calibri" panose="020F0502020204030204" pitchFamily="34" charset="0"/>
                          <a:cs typeface="Times New Roman" panose="02020603050405020304" pitchFamily="18" charset="0"/>
                        </a:rPr>
                        <a:t>Samples</a:t>
                      </a:r>
                    </a:p>
                  </a:txBody>
                  <a:tcPr marL="68580" marR="68580" marT="0" marB="0"/>
                </a:tc>
                <a:tc>
                  <a:txBody>
                    <a:bodyPr/>
                    <a:lstStyle/>
                    <a:p>
                      <a:pPr algn="ctr">
                        <a:lnSpc>
                          <a:spcPct val="200000"/>
                        </a:lnSpc>
                        <a:spcAft>
                          <a:spcPts val="0"/>
                        </a:spcAft>
                      </a:pPr>
                      <a:r>
                        <a:rPr lang="it-IT" sz="1800" dirty="0">
                          <a:effectLst/>
                          <a:latin typeface="Times New Roman" panose="02020603050405020304" pitchFamily="18" charset="0"/>
                          <a:cs typeface="Times New Roman" panose="02020603050405020304" pitchFamily="18" charset="0"/>
                        </a:rPr>
                        <a:t>CBD </a:t>
                      </a:r>
                      <a:endParaRPr lang="it-IT"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448191">
                <a:tc>
                  <a:txBody>
                    <a:bodyPr/>
                    <a:lstStyle/>
                    <a:p>
                      <a:pPr algn="ctr">
                        <a:lnSpc>
                          <a:spcPct val="200000"/>
                        </a:lnSpc>
                        <a:spcAft>
                          <a:spcPts val="0"/>
                        </a:spcAft>
                      </a:pPr>
                      <a:r>
                        <a:rPr lang="en-GB" sz="1600" dirty="0">
                          <a:effectLst/>
                          <a:latin typeface="Times New Roman" panose="02020603050405020304" pitchFamily="18" charset="0"/>
                          <a:cs typeface="Times New Roman" panose="02020603050405020304" pitchFamily="18" charset="0"/>
                        </a:rPr>
                        <a:t>IN 0.2%</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0.26</a:t>
                      </a:r>
                      <a:r>
                        <a:rPr lang="it-IT" sz="1600" baseline="30000" dirty="0">
                          <a:effectLst/>
                          <a:latin typeface="Times New Roman" panose="02020603050405020304" pitchFamily="18" charset="0"/>
                          <a:cs typeface="Times New Roman" panose="02020603050405020304" pitchFamily="18" charset="0"/>
                        </a:rPr>
                        <a:t>c</a:t>
                      </a:r>
                      <a:r>
                        <a:rPr lang="it-IT" sz="1600" dirty="0">
                          <a:effectLst/>
                          <a:latin typeface="Times New Roman" panose="02020603050405020304" pitchFamily="18" charset="0"/>
                          <a:cs typeface="Times New Roman" panose="02020603050405020304" pitchFamily="18" charset="0"/>
                        </a:rPr>
                        <a:t>±0.01</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448191">
                <a:tc>
                  <a:txBody>
                    <a:bodyPr/>
                    <a:lstStyle/>
                    <a:p>
                      <a:pPr algn="ctr">
                        <a:lnSpc>
                          <a:spcPct val="200000"/>
                        </a:lnSpc>
                        <a:spcAft>
                          <a:spcPts val="0"/>
                        </a:spcAft>
                      </a:pPr>
                      <a:r>
                        <a:rPr lang="en-GB" sz="1600" dirty="0">
                          <a:effectLst/>
                          <a:latin typeface="Times New Roman" panose="02020603050405020304" pitchFamily="18" charset="0"/>
                          <a:cs typeface="Times New Roman" panose="02020603050405020304" pitchFamily="18" charset="0"/>
                        </a:rPr>
                        <a:t>FO 0.2%</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0.02</a:t>
                      </a:r>
                      <a:r>
                        <a:rPr lang="it-IT" sz="1600" baseline="30000" dirty="0">
                          <a:effectLst/>
                          <a:latin typeface="Times New Roman" panose="02020603050405020304" pitchFamily="18" charset="0"/>
                          <a:cs typeface="Times New Roman" panose="02020603050405020304" pitchFamily="18" charset="0"/>
                        </a:rPr>
                        <a:t>e</a:t>
                      </a:r>
                      <a:r>
                        <a:rPr lang="it-IT" sz="1600" dirty="0">
                          <a:effectLst/>
                          <a:latin typeface="Times New Roman" panose="02020603050405020304" pitchFamily="18" charset="0"/>
                          <a:cs typeface="Times New Roman" panose="02020603050405020304" pitchFamily="18" charset="0"/>
                        </a:rPr>
                        <a:t>±0.00</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448191">
                <a:tc>
                  <a:txBody>
                    <a:bodyPr/>
                    <a:lstStyle/>
                    <a:p>
                      <a:pPr algn="ctr">
                        <a:lnSpc>
                          <a:spcPct val="200000"/>
                        </a:lnSpc>
                        <a:spcAft>
                          <a:spcPts val="0"/>
                        </a:spcAft>
                      </a:pPr>
                      <a:r>
                        <a:rPr lang="en-GB" sz="1600" dirty="0">
                          <a:effectLst/>
                          <a:latin typeface="Times New Roman" panose="02020603050405020304" pitchFamily="18" charset="0"/>
                          <a:cs typeface="Times New Roman" panose="02020603050405020304" pitchFamily="18" charset="0"/>
                        </a:rPr>
                        <a:t>FU 0.2%</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ND</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448191">
                <a:tc>
                  <a:txBody>
                    <a:bodyPr/>
                    <a:lstStyle/>
                    <a:p>
                      <a:pPr algn="ctr">
                        <a:lnSpc>
                          <a:spcPct val="200000"/>
                        </a:lnSpc>
                        <a:spcAft>
                          <a:spcPts val="0"/>
                        </a:spcAft>
                      </a:pPr>
                      <a:r>
                        <a:rPr lang="en-GB" sz="1600" dirty="0">
                          <a:effectLst/>
                          <a:latin typeface="Times New Roman" panose="02020603050405020304" pitchFamily="18" charset="0"/>
                          <a:cs typeface="Times New Roman" panose="02020603050405020304" pitchFamily="18" charset="0"/>
                        </a:rPr>
                        <a:t>MI 0.2%</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0.09</a:t>
                      </a:r>
                      <a:r>
                        <a:rPr lang="it-IT" sz="1600" baseline="30000" dirty="0">
                          <a:effectLst/>
                          <a:latin typeface="Times New Roman" panose="02020603050405020304" pitchFamily="18" charset="0"/>
                          <a:cs typeface="Times New Roman" panose="02020603050405020304" pitchFamily="18" charset="0"/>
                        </a:rPr>
                        <a:t>d</a:t>
                      </a:r>
                      <a:r>
                        <a:rPr lang="it-IT" sz="1600" dirty="0">
                          <a:effectLst/>
                          <a:latin typeface="Times New Roman" panose="02020603050405020304" pitchFamily="18" charset="0"/>
                          <a:cs typeface="Times New Roman" panose="02020603050405020304" pitchFamily="18" charset="0"/>
                        </a:rPr>
                        <a:t>±0.00</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448191">
                <a:tc>
                  <a:txBody>
                    <a:bodyPr/>
                    <a:lstStyle/>
                    <a:p>
                      <a:pPr algn="ctr">
                        <a:lnSpc>
                          <a:spcPct val="200000"/>
                        </a:lnSpc>
                        <a:spcAft>
                          <a:spcPts val="0"/>
                        </a:spcAft>
                      </a:pPr>
                      <a:r>
                        <a:rPr lang="en-GB" sz="1600" dirty="0">
                          <a:effectLst/>
                          <a:latin typeface="Times New Roman" panose="02020603050405020304" pitchFamily="18" charset="0"/>
                          <a:cs typeface="Times New Roman" panose="02020603050405020304" pitchFamily="18" charset="0"/>
                        </a:rPr>
                        <a:t>IN 0.5%</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0.49</a:t>
                      </a:r>
                      <a:r>
                        <a:rPr lang="it-IT" sz="1600" baseline="30000" dirty="0">
                          <a:effectLst/>
                          <a:latin typeface="Times New Roman" panose="02020603050405020304" pitchFamily="18" charset="0"/>
                          <a:cs typeface="Times New Roman" panose="02020603050405020304" pitchFamily="18" charset="0"/>
                        </a:rPr>
                        <a:t>a</a:t>
                      </a:r>
                      <a:r>
                        <a:rPr lang="it-IT" sz="1600" dirty="0">
                          <a:effectLst/>
                          <a:latin typeface="Times New Roman" panose="02020603050405020304" pitchFamily="18" charset="0"/>
                          <a:cs typeface="Times New Roman" panose="02020603050405020304" pitchFamily="18" charset="0"/>
                        </a:rPr>
                        <a:t>±0.01</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448191">
                <a:tc>
                  <a:txBody>
                    <a:bodyPr/>
                    <a:lstStyle/>
                    <a:p>
                      <a:pPr algn="ctr">
                        <a:lnSpc>
                          <a:spcPct val="200000"/>
                        </a:lnSpc>
                        <a:spcAft>
                          <a:spcPts val="0"/>
                        </a:spcAft>
                      </a:pPr>
                      <a:r>
                        <a:rPr lang="en-GB" sz="1600" dirty="0">
                          <a:effectLst/>
                          <a:latin typeface="Times New Roman" panose="02020603050405020304" pitchFamily="18" charset="0"/>
                          <a:cs typeface="Times New Roman" panose="02020603050405020304" pitchFamily="18" charset="0"/>
                        </a:rPr>
                        <a:t>FO 0.5%</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0.31</a:t>
                      </a:r>
                      <a:r>
                        <a:rPr lang="it-IT" sz="1600" baseline="30000" dirty="0">
                          <a:effectLst/>
                          <a:latin typeface="Times New Roman" panose="02020603050405020304" pitchFamily="18" charset="0"/>
                          <a:cs typeface="Times New Roman" panose="02020603050405020304" pitchFamily="18" charset="0"/>
                        </a:rPr>
                        <a:t>b</a:t>
                      </a:r>
                      <a:r>
                        <a:rPr lang="it-IT" sz="1600" dirty="0">
                          <a:effectLst/>
                          <a:latin typeface="Times New Roman" panose="02020603050405020304" pitchFamily="18" charset="0"/>
                          <a:cs typeface="Times New Roman" panose="02020603050405020304" pitchFamily="18" charset="0"/>
                        </a:rPr>
                        <a:t>±0.01</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448191">
                <a:tc>
                  <a:txBody>
                    <a:bodyPr/>
                    <a:lstStyle/>
                    <a:p>
                      <a:pPr algn="ctr">
                        <a:lnSpc>
                          <a:spcPct val="200000"/>
                        </a:lnSpc>
                        <a:spcAft>
                          <a:spcPts val="0"/>
                        </a:spcAft>
                      </a:pPr>
                      <a:r>
                        <a:rPr lang="en-GB" sz="1600" dirty="0">
                          <a:effectLst/>
                          <a:latin typeface="Times New Roman" panose="02020603050405020304" pitchFamily="18" charset="0"/>
                          <a:cs typeface="Times New Roman" panose="02020603050405020304" pitchFamily="18" charset="0"/>
                        </a:rPr>
                        <a:t>FU 0.5%</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0.01</a:t>
                      </a:r>
                      <a:r>
                        <a:rPr lang="it-IT" sz="1600" baseline="30000" dirty="0">
                          <a:effectLst/>
                          <a:latin typeface="Times New Roman" panose="02020603050405020304" pitchFamily="18" charset="0"/>
                          <a:cs typeface="Times New Roman" panose="02020603050405020304" pitchFamily="18" charset="0"/>
                        </a:rPr>
                        <a:t>e</a:t>
                      </a:r>
                      <a:r>
                        <a:rPr lang="it-IT" sz="1600" dirty="0">
                          <a:effectLst/>
                          <a:latin typeface="Times New Roman" panose="02020603050405020304" pitchFamily="18" charset="0"/>
                          <a:cs typeface="Times New Roman" panose="02020603050405020304" pitchFamily="18" charset="0"/>
                        </a:rPr>
                        <a:t>±0.00</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448191">
                <a:tc>
                  <a:txBody>
                    <a:bodyPr/>
                    <a:lstStyle/>
                    <a:p>
                      <a:pPr algn="ctr">
                        <a:lnSpc>
                          <a:spcPct val="200000"/>
                        </a:lnSpc>
                        <a:spcAft>
                          <a:spcPts val="0"/>
                        </a:spcAft>
                      </a:pPr>
                      <a:r>
                        <a:rPr lang="en-GB" sz="1600" dirty="0">
                          <a:effectLst/>
                          <a:latin typeface="Times New Roman" panose="02020603050405020304" pitchFamily="18" charset="0"/>
                          <a:cs typeface="Times New Roman" panose="02020603050405020304" pitchFamily="18" charset="0"/>
                        </a:rPr>
                        <a:t>MI 0.5%</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8277" marR="58277" marT="0" marB="0" anchor="ctr"/>
                </a:tc>
                <a:tc>
                  <a:txBody>
                    <a:bodyPr/>
                    <a:lstStyle/>
                    <a:p>
                      <a:pPr algn="ctr">
                        <a:lnSpc>
                          <a:spcPct val="200000"/>
                        </a:lnSpc>
                        <a:spcAft>
                          <a:spcPts val="0"/>
                        </a:spcAft>
                      </a:pPr>
                      <a:r>
                        <a:rPr lang="it-IT" sz="1600" dirty="0">
                          <a:effectLst/>
                          <a:latin typeface="Times New Roman" panose="02020603050405020304" pitchFamily="18" charset="0"/>
                          <a:cs typeface="Times New Roman" panose="02020603050405020304" pitchFamily="18" charset="0"/>
                        </a:rPr>
                        <a:t>0.25</a:t>
                      </a:r>
                      <a:r>
                        <a:rPr lang="it-IT" sz="1600" baseline="30000" dirty="0">
                          <a:effectLst/>
                          <a:latin typeface="Times New Roman" panose="02020603050405020304" pitchFamily="18" charset="0"/>
                          <a:cs typeface="Times New Roman" panose="02020603050405020304" pitchFamily="18" charset="0"/>
                        </a:rPr>
                        <a:t>c</a:t>
                      </a:r>
                      <a:r>
                        <a:rPr lang="it-IT" sz="1600" dirty="0">
                          <a:effectLst/>
                          <a:latin typeface="Times New Roman" panose="02020603050405020304" pitchFamily="18" charset="0"/>
                          <a:cs typeface="Times New Roman" panose="02020603050405020304" pitchFamily="18" charset="0"/>
                        </a:rPr>
                        <a:t>±0.01</a:t>
                      </a:r>
                      <a:endParaRPr lang="it-IT"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8"/>
                  </a:ext>
                </a:extLst>
              </a:tr>
            </a:tbl>
          </a:graphicData>
        </a:graphic>
      </p:graphicFrame>
      <p:sp>
        <p:nvSpPr>
          <p:cNvPr id="7" name="CasellaDiTesto 6">
            <a:extLst>
              <a:ext uri="{FF2B5EF4-FFF2-40B4-BE49-F238E27FC236}">
                <a16:creationId xmlns:a16="http://schemas.microsoft.com/office/drawing/2014/main" id="{5DC17625-0323-429A-A33D-52986E8989F3}"/>
              </a:ext>
            </a:extLst>
          </p:cNvPr>
          <p:cNvSpPr txBox="1"/>
          <p:nvPr/>
        </p:nvSpPr>
        <p:spPr>
          <a:xfrm>
            <a:off x="6159681" y="1453182"/>
            <a:ext cx="4486275" cy="338554"/>
          </a:xfrm>
          <a:prstGeom prst="rect">
            <a:avLst/>
          </a:prstGeom>
          <a:noFill/>
        </p:spPr>
        <p:txBody>
          <a:bodyPr wrap="square" rtlCol="0">
            <a:spAutoFit/>
          </a:bodyPr>
          <a:lstStyle/>
          <a:p>
            <a:pPr algn="ctr"/>
            <a:r>
              <a:rPr lang="it-IT" sz="1600" b="1" i="1" dirty="0" err="1">
                <a:latin typeface="Times New Roman" panose="02020603050405020304" pitchFamily="18" charset="0"/>
                <a:cs typeface="Times New Roman" panose="02020603050405020304" pitchFamily="18" charset="0"/>
              </a:rPr>
              <a:t>Table</a:t>
            </a:r>
            <a:r>
              <a:rPr lang="it-IT" sz="1600" b="1" i="1" dirty="0">
                <a:latin typeface="Times New Roman" panose="02020603050405020304" pitchFamily="18" charset="0"/>
                <a:cs typeface="Times New Roman" panose="02020603050405020304" pitchFamily="18" charset="0"/>
              </a:rPr>
              <a:t> 5</a:t>
            </a:r>
            <a:r>
              <a:rPr lang="it-IT" sz="1600" dirty="0">
                <a:latin typeface="Times New Roman" panose="02020603050405020304" pitchFamily="18" charset="0"/>
                <a:cs typeface="Times New Roman" panose="02020603050405020304" pitchFamily="18" charset="0"/>
              </a:rPr>
              <a:t>- CBD (mg/L) </a:t>
            </a:r>
            <a:r>
              <a:rPr lang="it-IT" sz="1600" dirty="0" err="1">
                <a:latin typeface="Times New Roman" panose="02020603050405020304" pitchFamily="18" charset="0"/>
                <a:cs typeface="Times New Roman" panose="02020603050405020304" pitchFamily="18" charset="0"/>
              </a:rPr>
              <a:t>at</a:t>
            </a:r>
            <a:r>
              <a:rPr lang="it-IT" sz="1600" dirty="0">
                <a:latin typeface="Times New Roman" panose="02020603050405020304" pitchFamily="18" charset="0"/>
                <a:cs typeface="Times New Roman" panose="02020603050405020304" pitchFamily="18" charset="0"/>
              </a:rPr>
              <a:t> time 5 (weeks)</a:t>
            </a:r>
          </a:p>
        </p:txBody>
      </p:sp>
      <p:sp>
        <p:nvSpPr>
          <p:cNvPr id="8" name="CasellaDiTesto 7">
            <a:extLst>
              <a:ext uri="{FF2B5EF4-FFF2-40B4-BE49-F238E27FC236}">
                <a16:creationId xmlns:a16="http://schemas.microsoft.com/office/drawing/2014/main" id="{5E595790-4942-4A3B-86E5-64BE37767DCB}"/>
              </a:ext>
            </a:extLst>
          </p:cNvPr>
          <p:cNvSpPr txBox="1"/>
          <p:nvPr/>
        </p:nvSpPr>
        <p:spPr>
          <a:xfrm>
            <a:off x="4473755" y="6379441"/>
            <a:ext cx="7858125" cy="276999"/>
          </a:xfrm>
          <a:prstGeom prst="rect">
            <a:avLst/>
          </a:prstGeom>
          <a:noFill/>
        </p:spPr>
        <p:txBody>
          <a:bodyPr wrap="square" rtlCol="0">
            <a:spAutoFit/>
          </a:bodyPr>
          <a:lstStyle/>
          <a:p>
            <a:pPr algn="ctr"/>
            <a:r>
              <a:rPr lang="it-IT" sz="1200" i="1" dirty="0">
                <a:latin typeface="Times New Roman" panose="02020603050405020304" pitchFamily="18" charset="0"/>
                <a:cs typeface="Times New Roman" panose="02020603050405020304" pitchFamily="18" charset="0"/>
              </a:rPr>
              <a:t>a-e: </a:t>
            </a:r>
            <a:r>
              <a:rPr lang="it-IT" sz="1200" i="1" dirty="0" err="1">
                <a:latin typeface="Times New Roman" panose="02020603050405020304" pitchFamily="18" charset="0"/>
                <a:cs typeface="Times New Roman" panose="02020603050405020304" pitchFamily="18" charset="0"/>
              </a:rPr>
              <a:t>Different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letters</a:t>
            </a:r>
            <a:r>
              <a:rPr lang="it-IT" sz="1200" i="1" dirty="0">
                <a:latin typeface="Times New Roman" panose="02020603050405020304" pitchFamily="18" charset="0"/>
                <a:cs typeface="Times New Roman" panose="02020603050405020304" pitchFamily="18" charset="0"/>
              </a:rPr>
              <a:t> in the </a:t>
            </a:r>
            <a:r>
              <a:rPr lang="it-IT" sz="1200" i="1" dirty="0" err="1">
                <a:latin typeface="Times New Roman" panose="02020603050405020304" pitchFamily="18" charset="0"/>
                <a:cs typeface="Times New Roman" panose="02020603050405020304" pitchFamily="18" charset="0"/>
              </a:rPr>
              <a:t>colums</a:t>
            </a:r>
            <a:r>
              <a:rPr lang="it-IT" sz="1200" i="1" dirty="0">
                <a:latin typeface="Times New Roman" panose="02020603050405020304" pitchFamily="18" charset="0"/>
                <a:cs typeface="Times New Roman" panose="02020603050405020304" pitchFamily="18" charset="0"/>
              </a:rPr>
              <a:t> indicate </a:t>
            </a:r>
            <a:r>
              <a:rPr lang="it-IT" sz="1200" i="1" dirty="0" err="1">
                <a:latin typeface="Times New Roman" panose="02020603050405020304" pitchFamily="18" charset="0"/>
                <a:cs typeface="Times New Roman" panose="02020603050405020304" pitchFamily="18" charset="0"/>
              </a:rPr>
              <a:t>significant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difference</a:t>
            </a:r>
            <a:r>
              <a:rPr lang="it-IT" sz="1200" i="1" dirty="0">
                <a:latin typeface="Times New Roman" panose="02020603050405020304" pitchFamily="18" charset="0"/>
                <a:cs typeface="Times New Roman" panose="02020603050405020304" pitchFamily="18" charset="0"/>
              </a:rPr>
              <a:t> (p&lt;0.05)</a:t>
            </a:r>
          </a:p>
        </p:txBody>
      </p:sp>
      <p:grpSp>
        <p:nvGrpSpPr>
          <p:cNvPr id="15" name="Gruppo 14"/>
          <p:cNvGrpSpPr/>
          <p:nvPr/>
        </p:nvGrpSpPr>
        <p:grpSpPr>
          <a:xfrm>
            <a:off x="1327265" y="2565576"/>
            <a:ext cx="3780000" cy="2520000"/>
            <a:chOff x="838529" y="2565576"/>
            <a:chExt cx="3780000" cy="2520000"/>
          </a:xfrm>
        </p:grpSpPr>
        <p:pic>
          <p:nvPicPr>
            <p:cNvPr id="12" name="Immagine 11"/>
            <p:cNvPicPr>
              <a:picLocks noChangeAspect="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38529" y="2565576"/>
              <a:ext cx="3780000" cy="2520000"/>
            </a:xfrm>
            <a:prstGeom prst="roundRect">
              <a:avLst>
                <a:gd name="adj" fmla="val 8594"/>
              </a:avLst>
            </a:prstGeom>
            <a:solidFill>
              <a:srgbClr val="FFFFFF">
                <a:shade val="85000"/>
              </a:srgbClr>
            </a:solidFill>
            <a:ln>
              <a:solidFill>
                <a:schemeClr val="accent6">
                  <a:lumMod val="75000"/>
                </a:schemeClr>
              </a:solidFill>
            </a:ln>
            <a:effectLst>
              <a:reflection blurRad="12700" stA="38000" endPos="28000" dist="5000" dir="5400000" sy="-100000" algn="bl" rotWithShape="0"/>
            </a:effectLst>
          </p:spPr>
        </p:pic>
        <p:sp>
          <p:nvSpPr>
            <p:cNvPr id="14" name="CasellaDiTesto 13"/>
            <p:cNvSpPr txBox="1"/>
            <p:nvPr/>
          </p:nvSpPr>
          <p:spPr>
            <a:xfrm>
              <a:off x="2728529" y="2631919"/>
              <a:ext cx="1810111" cy="1107996"/>
            </a:xfrm>
            <a:prstGeom prst="rect">
              <a:avLst/>
            </a:prstGeom>
            <a:noFill/>
          </p:spPr>
          <p:txBody>
            <a:bodyPr wrap="none" rtlCol="0">
              <a:spAutoFit/>
            </a:bodyPr>
            <a:lstStyle/>
            <a:p>
              <a:r>
                <a:rPr lang="de-DE" sz="2400" b="1" dirty="0" err="1">
                  <a:solidFill>
                    <a:schemeClr val="bg1"/>
                  </a:solidFill>
                  <a:latin typeface="Times New Roman" panose="02020603050405020304" pitchFamily="18" charset="0"/>
                  <a:cs typeface="Times New Roman" panose="02020603050405020304" pitchFamily="18" charset="0"/>
                </a:rPr>
                <a:t>Cannabidiol</a:t>
              </a:r>
              <a:endParaRPr lang="de-DE" sz="2400" b="1" dirty="0">
                <a:solidFill>
                  <a:schemeClr val="bg1"/>
                </a:solidFill>
                <a:latin typeface="Times New Roman" panose="02020603050405020304" pitchFamily="18" charset="0"/>
                <a:cs typeface="Times New Roman" panose="02020603050405020304" pitchFamily="18" charset="0"/>
              </a:endParaRPr>
            </a:p>
            <a:p>
              <a:pPr algn="r"/>
              <a:r>
                <a:rPr lang="de-DE" sz="2400" b="1" dirty="0">
                  <a:solidFill>
                    <a:schemeClr val="bg1"/>
                  </a:solidFill>
                  <a:latin typeface="Times New Roman" panose="02020603050405020304" pitchFamily="18" charset="0"/>
                  <a:cs typeface="Times New Roman" panose="02020603050405020304" pitchFamily="18" charset="0"/>
                </a:rPr>
                <a:t>(CBD)</a:t>
              </a:r>
            </a:p>
            <a:p>
              <a:endParaRPr lang="it-IT" dirty="0"/>
            </a:p>
          </p:txBody>
        </p:sp>
      </p:grpSp>
      <p:sp>
        <p:nvSpPr>
          <p:cNvPr id="11" name="Ovale 10"/>
          <p:cNvSpPr/>
          <p:nvPr/>
        </p:nvSpPr>
        <p:spPr>
          <a:xfrm>
            <a:off x="8775644" y="4134021"/>
            <a:ext cx="1035007"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81251392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11" descr="sigil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3794767" y="-2407"/>
            <a:ext cx="4713727" cy="1015663"/>
          </a:xfrm>
          <a:prstGeom prst="rect">
            <a:avLst/>
          </a:prstGeom>
          <a:noFill/>
        </p:spPr>
        <p:txBody>
          <a:bodyPr wrap="none" rtlCol="0">
            <a:spAutoFit/>
          </a:bodyPr>
          <a:lstStyle/>
          <a:p>
            <a:r>
              <a:rPr lang="it-IT" sz="3600" b="1" dirty="0" err="1">
                <a:solidFill>
                  <a:srgbClr val="0070C0"/>
                </a:solidFill>
                <a:latin typeface="Times New Roman" panose="02020603050405020304" pitchFamily="18" charset="0"/>
                <a:cs typeface="Times New Roman" panose="02020603050405020304" pitchFamily="18" charset="0"/>
              </a:rPr>
              <a:t>Results</a:t>
            </a:r>
            <a:r>
              <a:rPr lang="it-IT" sz="3600" b="1" dirty="0">
                <a:solidFill>
                  <a:srgbClr val="0070C0"/>
                </a:solidFill>
                <a:latin typeface="Times New Roman" panose="02020603050405020304" pitchFamily="18" charset="0"/>
                <a:cs typeface="Times New Roman" panose="02020603050405020304" pitchFamily="18" charset="0"/>
              </a:rPr>
              <a:t> and </a:t>
            </a:r>
            <a:r>
              <a:rPr lang="it-IT" sz="3600" b="1" dirty="0" err="1">
                <a:solidFill>
                  <a:srgbClr val="0070C0"/>
                </a:solidFill>
                <a:latin typeface="Times New Roman" panose="02020603050405020304" pitchFamily="18" charset="0"/>
                <a:cs typeface="Times New Roman" panose="02020603050405020304" pitchFamily="18" charset="0"/>
              </a:rPr>
              <a:t>discussion</a:t>
            </a:r>
            <a:endParaRPr lang="it-IT" sz="3600" b="1" dirty="0">
              <a:solidFill>
                <a:srgbClr val="0070C0"/>
              </a:solidFill>
              <a:latin typeface="Times New Roman" panose="02020603050405020304" pitchFamily="18" charset="0"/>
              <a:cs typeface="Times New Roman" panose="02020603050405020304" pitchFamily="18" charset="0"/>
            </a:endParaRPr>
          </a:p>
          <a:p>
            <a:pPr algn="ctr"/>
            <a:r>
              <a:rPr lang="de-DE" sz="2400" b="1" dirty="0">
                <a:solidFill>
                  <a:schemeClr val="accent6">
                    <a:lumMod val="75000"/>
                  </a:schemeClr>
                </a:solidFill>
                <a:latin typeface="Times New Roman" panose="02020603050405020304" pitchFamily="18" charset="0"/>
                <a:cs typeface="Times New Roman" panose="02020603050405020304" pitchFamily="18" charset="0"/>
              </a:rPr>
              <a:t>Volatile </a:t>
            </a:r>
            <a:r>
              <a:rPr lang="de-DE" sz="2400" b="1" dirty="0" err="1">
                <a:solidFill>
                  <a:schemeClr val="accent6">
                    <a:lumMod val="75000"/>
                  </a:schemeClr>
                </a:solidFill>
                <a:latin typeface="Times New Roman" panose="02020603050405020304" pitchFamily="18" charset="0"/>
                <a:cs typeface="Times New Roman" panose="02020603050405020304" pitchFamily="18" charset="0"/>
              </a:rPr>
              <a:t>compounds</a:t>
            </a:r>
            <a:endParaRPr lang="it-IT" sz="2400" b="1" dirty="0">
              <a:solidFill>
                <a:schemeClr val="accent6">
                  <a:lumMod val="75000"/>
                </a:schemeClr>
              </a:solidFill>
              <a:latin typeface="Times New Roman" panose="02020603050405020304" pitchFamily="18" charset="0"/>
              <a:cs typeface="Times New Roman" panose="02020603050405020304" pitchFamily="18" charset="0"/>
            </a:endParaRPr>
          </a:p>
        </p:txBody>
      </p:sp>
      <p:graphicFrame>
        <p:nvGraphicFramePr>
          <p:cNvPr id="10" name="Tabella 9">
            <a:extLst>
              <a:ext uri="{FF2B5EF4-FFF2-40B4-BE49-F238E27FC236}">
                <a16:creationId xmlns:a16="http://schemas.microsoft.com/office/drawing/2014/main" id="{01810616-556A-46A3-86D1-86FE81CE0C44}"/>
              </a:ext>
            </a:extLst>
          </p:cNvPr>
          <p:cNvGraphicFramePr>
            <a:graphicFrameLocks noGrp="1"/>
          </p:cNvGraphicFramePr>
          <p:nvPr/>
        </p:nvGraphicFramePr>
        <p:xfrm>
          <a:off x="2100390" y="1526449"/>
          <a:ext cx="5258297" cy="5262595"/>
        </p:xfrm>
        <a:graphic>
          <a:graphicData uri="http://schemas.openxmlformats.org/drawingml/2006/table">
            <a:tbl>
              <a:tblPr firstRow="1" firstCol="1" bandRow="1">
                <a:tableStyleId>{912C8C85-51F0-491E-9774-3900AFEF0FD7}</a:tableStyleId>
              </a:tblPr>
              <a:tblGrid>
                <a:gridCol w="2338013">
                  <a:extLst>
                    <a:ext uri="{9D8B030D-6E8A-4147-A177-3AD203B41FA5}">
                      <a16:colId xmlns:a16="http://schemas.microsoft.com/office/drawing/2014/main" val="167025561"/>
                    </a:ext>
                  </a:extLst>
                </a:gridCol>
                <a:gridCol w="1265480">
                  <a:extLst>
                    <a:ext uri="{9D8B030D-6E8A-4147-A177-3AD203B41FA5}">
                      <a16:colId xmlns:a16="http://schemas.microsoft.com/office/drawing/2014/main" val="875830303"/>
                    </a:ext>
                  </a:extLst>
                </a:gridCol>
                <a:gridCol w="1654804">
                  <a:extLst>
                    <a:ext uri="{9D8B030D-6E8A-4147-A177-3AD203B41FA5}">
                      <a16:colId xmlns:a16="http://schemas.microsoft.com/office/drawing/2014/main" val="2099859022"/>
                    </a:ext>
                  </a:extLst>
                </a:gridCol>
              </a:tblGrid>
              <a:tr h="377043">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COV</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ctr"/>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ctr"/>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AC</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ctr"/>
                </a:tc>
                <a:extLst>
                  <a:ext uri="{0D108BD9-81ED-4DB2-BD59-A6C34878D82A}">
                    <a16:rowId xmlns:a16="http://schemas.microsoft.com/office/drawing/2014/main" val="2765366055"/>
                  </a:ext>
                </a:extLst>
              </a:tr>
              <a:tr h="348968">
                <a:tc>
                  <a:txBody>
                    <a:bodyPr/>
                    <a:lstStyle/>
                    <a:p>
                      <a:pPr>
                        <a:lnSpc>
                          <a:spcPct val="200000"/>
                        </a:lnSpc>
                        <a:spcAft>
                          <a:spcPts val="0"/>
                        </a:spcAft>
                      </a:pPr>
                      <a:r>
                        <a:rPr lang="it-IT" sz="1100">
                          <a:effectLst/>
                          <a:latin typeface="Times New Roman" panose="02020603050405020304" pitchFamily="18" charset="0"/>
                          <a:cs typeface="Times New Roman" panose="02020603050405020304" pitchFamily="18" charset="0"/>
                        </a:rPr>
                        <a:t>1-butanol, </a:t>
                      </a:r>
                      <a:r>
                        <a:rPr lang="it-IT" sz="1100" dirty="0">
                          <a:effectLst/>
                          <a:latin typeface="Times New Roman" panose="02020603050405020304" pitchFamily="18" charset="0"/>
                          <a:cs typeface="Times New Roman" panose="02020603050405020304" pitchFamily="18" charset="0"/>
                        </a:rPr>
                        <a:t>3-methyl</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ND</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a:effectLst/>
                          <a:latin typeface="Times New Roman" panose="02020603050405020304" pitchFamily="18" charset="0"/>
                          <a:cs typeface="Times New Roman" panose="02020603050405020304" pitchFamily="18" charset="0"/>
                        </a:rPr>
                        <a:t>0,06</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2346577456"/>
                  </a:ext>
                </a:extLst>
              </a:tr>
              <a:tr h="348968">
                <a:tc>
                  <a:txBody>
                    <a:bodyPr/>
                    <a:lstStyle/>
                    <a:p>
                      <a:pPr>
                        <a:lnSpc>
                          <a:spcPct val="200000"/>
                        </a:lnSpc>
                        <a:spcAft>
                          <a:spcPts val="0"/>
                        </a:spcAft>
                      </a:pPr>
                      <a:r>
                        <a:rPr lang="it-IT" sz="1100" dirty="0" err="1">
                          <a:effectLst/>
                          <a:latin typeface="Times New Roman" panose="02020603050405020304" pitchFamily="18" charset="0"/>
                          <a:cs typeface="Times New Roman" panose="02020603050405020304" pitchFamily="18" charset="0"/>
                        </a:rPr>
                        <a:t>Phenylethyl</a:t>
                      </a:r>
                      <a:r>
                        <a:rPr lang="it-IT" sz="1100" dirty="0">
                          <a:effectLst/>
                          <a:latin typeface="Times New Roman" panose="02020603050405020304" pitchFamily="18" charset="0"/>
                          <a:cs typeface="Times New Roman" panose="02020603050405020304" pitchFamily="18" charset="0"/>
                        </a:rPr>
                        <a:t> </a:t>
                      </a:r>
                      <a:r>
                        <a:rPr lang="it-IT" sz="1100" dirty="0" err="1">
                          <a:effectLst/>
                          <a:latin typeface="Times New Roman" panose="02020603050405020304" pitchFamily="18" charset="0"/>
                          <a:cs typeface="Times New Roman" panose="02020603050405020304" pitchFamily="18" charset="0"/>
                        </a:rPr>
                        <a:t>Alcohol</a:t>
                      </a:r>
                      <a:r>
                        <a:rPr lang="it-IT" sz="1100" dirty="0">
                          <a:effectLst/>
                          <a:latin typeface="Times New Roman" panose="02020603050405020304" pitchFamily="18" charset="0"/>
                          <a:cs typeface="Times New Roman" panose="02020603050405020304" pitchFamily="18" charset="0"/>
                        </a:rPr>
                        <a:t> </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ND</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a:effectLst/>
                          <a:latin typeface="Times New Roman" panose="02020603050405020304" pitchFamily="18" charset="0"/>
                          <a:cs typeface="Times New Roman" panose="02020603050405020304" pitchFamily="18" charset="0"/>
                        </a:rPr>
                        <a:t>0,06</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868100183"/>
                  </a:ext>
                </a:extLst>
              </a:tr>
              <a:tr h="348968">
                <a:tc>
                  <a:txBody>
                    <a:bodyPr/>
                    <a:lstStyle/>
                    <a:p>
                      <a:pPr>
                        <a:lnSpc>
                          <a:spcPct val="200000"/>
                        </a:lnSpc>
                        <a:spcAft>
                          <a:spcPts val="0"/>
                        </a:spcAft>
                      </a:pPr>
                      <a:r>
                        <a:rPr lang="it-IT" sz="1100" dirty="0" err="1">
                          <a:effectLst/>
                          <a:latin typeface="Times New Roman" panose="02020603050405020304" pitchFamily="18" charset="0"/>
                          <a:cs typeface="Times New Roman" panose="02020603050405020304" pitchFamily="18" charset="0"/>
                        </a:rPr>
                        <a:t>Benzaldehyde</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a:effectLst/>
                          <a:latin typeface="Times New Roman" panose="02020603050405020304" pitchFamily="18" charset="0"/>
                          <a:cs typeface="Times New Roman" panose="02020603050405020304" pitchFamily="18" charset="0"/>
                        </a:rPr>
                        <a:t>ND</a:t>
                      </a:r>
                      <a:endParaRPr lang="it-IT"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a:effectLst/>
                          <a:latin typeface="Times New Roman" panose="02020603050405020304" pitchFamily="18" charset="0"/>
                          <a:cs typeface="Times New Roman" panose="02020603050405020304" pitchFamily="18" charset="0"/>
                        </a:rPr>
                        <a:t>0,12</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2084491590"/>
                  </a:ext>
                </a:extLst>
              </a:tr>
              <a:tr h="348968">
                <a:tc>
                  <a:txBody>
                    <a:bodyPr/>
                    <a:lstStyle/>
                    <a:p>
                      <a:pPr>
                        <a:lnSpc>
                          <a:spcPct val="200000"/>
                        </a:lnSpc>
                        <a:spcAft>
                          <a:spcPts val="0"/>
                        </a:spcAft>
                      </a:pPr>
                      <a:r>
                        <a:rPr lang="it-IT" sz="1100">
                          <a:effectLst/>
                          <a:latin typeface="Times New Roman" panose="02020603050405020304" pitchFamily="18" charset="0"/>
                          <a:cs typeface="Times New Roman" panose="02020603050405020304" pitchFamily="18" charset="0"/>
                        </a:rPr>
                        <a:t>1-butanol, 3-methyl-, </a:t>
                      </a:r>
                      <a:r>
                        <a:rPr lang="it-IT" sz="1100" dirty="0">
                          <a:effectLst/>
                          <a:latin typeface="Times New Roman" panose="02020603050405020304" pitchFamily="18" charset="0"/>
                          <a:cs typeface="Times New Roman" panose="02020603050405020304" pitchFamily="18" charset="0"/>
                        </a:rPr>
                        <a:t>Acetate </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ND</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ND</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10004"/>
                  </a:ext>
                </a:extLst>
              </a:tr>
              <a:tr h="348968">
                <a:tc>
                  <a:txBody>
                    <a:bodyPr/>
                    <a:lstStyle/>
                    <a:p>
                      <a:pPr>
                        <a:lnSpc>
                          <a:spcPct val="200000"/>
                        </a:lnSpc>
                        <a:spcAft>
                          <a:spcPts val="0"/>
                        </a:spcAft>
                      </a:pPr>
                      <a:r>
                        <a:rPr lang="it-IT" sz="1100" err="1">
                          <a:effectLst/>
                          <a:latin typeface="Times New Roman" panose="02020603050405020304" pitchFamily="18" charset="0"/>
                          <a:cs typeface="Times New Roman" panose="02020603050405020304" pitchFamily="18" charset="0"/>
                        </a:rPr>
                        <a:t>Hexanoic</a:t>
                      </a:r>
                      <a:r>
                        <a:rPr lang="it-IT" sz="1100">
                          <a:effectLst/>
                          <a:latin typeface="Times New Roman" panose="02020603050405020304" pitchFamily="18" charset="0"/>
                          <a:cs typeface="Times New Roman" panose="02020603050405020304" pitchFamily="18" charset="0"/>
                        </a:rPr>
                        <a:t> Acid, </a:t>
                      </a:r>
                      <a:r>
                        <a:rPr lang="it-IT" sz="1100" dirty="0" err="1">
                          <a:effectLst/>
                          <a:latin typeface="Times New Roman" panose="02020603050405020304" pitchFamily="18" charset="0"/>
                          <a:cs typeface="Times New Roman" panose="02020603050405020304" pitchFamily="18" charset="0"/>
                        </a:rPr>
                        <a:t>Ethyl</a:t>
                      </a:r>
                      <a:r>
                        <a:rPr lang="it-IT" sz="1100" dirty="0">
                          <a:effectLst/>
                          <a:latin typeface="Times New Roman" panose="02020603050405020304" pitchFamily="18" charset="0"/>
                          <a:cs typeface="Times New Roman" panose="02020603050405020304" pitchFamily="18" charset="0"/>
                        </a:rPr>
                        <a:t> Ester</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ND</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a:effectLst/>
                          <a:latin typeface="Times New Roman" panose="02020603050405020304" pitchFamily="18" charset="0"/>
                          <a:cs typeface="Times New Roman" panose="02020603050405020304" pitchFamily="18" charset="0"/>
                        </a:rPr>
                        <a:t>0,06</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2206316630"/>
                  </a:ext>
                </a:extLst>
              </a:tr>
              <a:tr h="348968">
                <a:tc>
                  <a:txBody>
                    <a:bodyPr/>
                    <a:lstStyle/>
                    <a:p>
                      <a:pPr>
                        <a:lnSpc>
                          <a:spcPct val="200000"/>
                        </a:lnSpc>
                        <a:spcAft>
                          <a:spcPts val="0"/>
                        </a:spcAft>
                      </a:pPr>
                      <a:r>
                        <a:rPr lang="it-IT" sz="1100" dirty="0" err="1">
                          <a:effectLst/>
                          <a:latin typeface="Times New Roman" panose="02020603050405020304" pitchFamily="18" charset="0"/>
                          <a:cs typeface="Times New Roman" panose="02020603050405020304" pitchFamily="18" charset="0"/>
                        </a:rPr>
                        <a:t>Ethyl</a:t>
                      </a:r>
                      <a:r>
                        <a:rPr lang="it-IT" sz="1100" dirty="0">
                          <a:effectLst/>
                          <a:latin typeface="Times New Roman" panose="02020603050405020304" pitchFamily="18" charset="0"/>
                          <a:cs typeface="Times New Roman" panose="02020603050405020304" pitchFamily="18" charset="0"/>
                        </a:rPr>
                        <a:t> </a:t>
                      </a:r>
                      <a:r>
                        <a:rPr lang="it-IT" sz="1100" dirty="0" err="1">
                          <a:effectLst/>
                          <a:latin typeface="Times New Roman" panose="02020603050405020304" pitchFamily="18" charset="0"/>
                          <a:cs typeface="Times New Roman" panose="02020603050405020304" pitchFamily="18" charset="0"/>
                        </a:rPr>
                        <a:t>Benzoate</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a:effectLst/>
                          <a:latin typeface="Times New Roman" panose="02020603050405020304" pitchFamily="18" charset="0"/>
                          <a:cs typeface="Times New Roman" panose="02020603050405020304" pitchFamily="18" charset="0"/>
                        </a:rPr>
                        <a:t>ND</a:t>
                      </a:r>
                      <a:endParaRPr lang="it-IT"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ND</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260786658"/>
                  </a:ext>
                </a:extLst>
              </a:tr>
              <a:tr h="348968">
                <a:tc>
                  <a:txBody>
                    <a:bodyPr/>
                    <a:lstStyle/>
                    <a:p>
                      <a:pPr>
                        <a:lnSpc>
                          <a:spcPct val="200000"/>
                        </a:lnSpc>
                        <a:spcAft>
                          <a:spcPts val="0"/>
                        </a:spcAft>
                      </a:pPr>
                      <a:r>
                        <a:rPr lang="it-IT" sz="1100" dirty="0" err="1">
                          <a:effectLst/>
                          <a:latin typeface="Times New Roman" panose="02020603050405020304" pitchFamily="18" charset="0"/>
                          <a:cs typeface="Times New Roman" panose="02020603050405020304" pitchFamily="18" charset="0"/>
                        </a:rPr>
                        <a:t>Ethyl</a:t>
                      </a:r>
                      <a:r>
                        <a:rPr lang="it-IT" sz="1100" dirty="0">
                          <a:effectLst/>
                          <a:latin typeface="Times New Roman" panose="02020603050405020304" pitchFamily="18" charset="0"/>
                          <a:cs typeface="Times New Roman" panose="02020603050405020304" pitchFamily="18" charset="0"/>
                        </a:rPr>
                        <a:t> </a:t>
                      </a:r>
                      <a:r>
                        <a:rPr lang="it-IT" sz="1100" dirty="0" err="1">
                          <a:effectLst/>
                          <a:latin typeface="Times New Roman" panose="02020603050405020304" pitchFamily="18" charset="0"/>
                          <a:cs typeface="Times New Roman" panose="02020603050405020304" pitchFamily="18" charset="0"/>
                        </a:rPr>
                        <a:t>Octanoate</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0.20</a:t>
                      </a:r>
                      <a:r>
                        <a:rPr lang="it-IT" sz="1100" baseline="30000" dirty="0">
                          <a:effectLst/>
                          <a:latin typeface="Times New Roman" panose="02020603050405020304" pitchFamily="18" charset="0"/>
                          <a:cs typeface="Times New Roman" panose="02020603050405020304" pitchFamily="18" charset="0"/>
                        </a:rPr>
                        <a:t>a</a:t>
                      </a:r>
                      <a:r>
                        <a:rPr lang="it-IT" sz="1100" dirty="0">
                          <a:effectLst/>
                          <a:latin typeface="Times New Roman" panose="02020603050405020304" pitchFamily="18" charset="0"/>
                          <a:cs typeface="Times New Roman" panose="02020603050405020304" pitchFamily="18" charset="0"/>
                        </a:rPr>
                        <a:t>±0.00</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0.17</a:t>
                      </a:r>
                      <a:r>
                        <a:rPr lang="it-IT" sz="1100" baseline="30000" dirty="0">
                          <a:effectLst/>
                          <a:latin typeface="Times New Roman" panose="02020603050405020304" pitchFamily="18" charset="0"/>
                          <a:cs typeface="Times New Roman" panose="02020603050405020304" pitchFamily="18" charset="0"/>
                        </a:rPr>
                        <a:t>a</a:t>
                      </a:r>
                      <a:r>
                        <a:rPr lang="it-IT" sz="1100" dirty="0">
                          <a:effectLst/>
                          <a:latin typeface="Times New Roman" panose="02020603050405020304" pitchFamily="18" charset="0"/>
                          <a:cs typeface="Times New Roman" panose="02020603050405020304" pitchFamily="18" charset="0"/>
                        </a:rPr>
                        <a:t>±0.01</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3843519975"/>
                  </a:ext>
                </a:extLst>
              </a:tr>
              <a:tr h="348968">
                <a:tc>
                  <a:txBody>
                    <a:bodyPr/>
                    <a:lstStyle/>
                    <a:p>
                      <a:pPr>
                        <a:lnSpc>
                          <a:spcPct val="200000"/>
                        </a:lnSpc>
                        <a:spcAft>
                          <a:spcPts val="0"/>
                        </a:spcAft>
                      </a:pPr>
                      <a:r>
                        <a:rPr lang="it-IT" sz="1100" dirty="0" err="1">
                          <a:effectLst/>
                          <a:latin typeface="Times New Roman" panose="02020603050405020304" pitchFamily="18" charset="0"/>
                          <a:cs typeface="Times New Roman" panose="02020603050405020304" pitchFamily="18" charset="0"/>
                        </a:rPr>
                        <a:t>Ethyl</a:t>
                      </a:r>
                      <a:r>
                        <a:rPr lang="it-IT" sz="1100" dirty="0">
                          <a:effectLst/>
                          <a:latin typeface="Times New Roman" panose="02020603050405020304" pitchFamily="18" charset="0"/>
                          <a:cs typeface="Times New Roman" panose="02020603050405020304" pitchFamily="18" charset="0"/>
                        </a:rPr>
                        <a:t> </a:t>
                      </a:r>
                      <a:r>
                        <a:rPr lang="it-IT" sz="1100" dirty="0" err="1">
                          <a:effectLst/>
                          <a:latin typeface="Times New Roman" panose="02020603050405020304" pitchFamily="18" charset="0"/>
                          <a:cs typeface="Times New Roman" panose="02020603050405020304" pitchFamily="18" charset="0"/>
                        </a:rPr>
                        <a:t>Decanoate</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0.15</a:t>
                      </a:r>
                      <a:r>
                        <a:rPr lang="it-IT" sz="1100" baseline="30000" dirty="0">
                          <a:effectLst/>
                          <a:latin typeface="Times New Roman" panose="02020603050405020304" pitchFamily="18" charset="0"/>
                          <a:cs typeface="Times New Roman" panose="02020603050405020304" pitchFamily="18" charset="0"/>
                        </a:rPr>
                        <a:t>a</a:t>
                      </a:r>
                      <a:r>
                        <a:rPr lang="it-IT" sz="1100" dirty="0">
                          <a:effectLst/>
                          <a:latin typeface="Times New Roman" panose="02020603050405020304" pitchFamily="18" charset="0"/>
                          <a:cs typeface="Times New Roman" panose="02020603050405020304" pitchFamily="18" charset="0"/>
                        </a:rPr>
                        <a:t>±0.00</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0.06</a:t>
                      </a:r>
                      <a:r>
                        <a:rPr lang="it-IT" sz="1100" baseline="30000" dirty="0">
                          <a:effectLst/>
                          <a:latin typeface="Times New Roman" panose="02020603050405020304" pitchFamily="18" charset="0"/>
                          <a:cs typeface="Times New Roman" panose="02020603050405020304" pitchFamily="18" charset="0"/>
                        </a:rPr>
                        <a:t>a</a:t>
                      </a:r>
                      <a:r>
                        <a:rPr lang="it-IT" sz="1100" dirty="0">
                          <a:effectLst/>
                          <a:latin typeface="Times New Roman" panose="02020603050405020304" pitchFamily="18" charset="0"/>
                          <a:cs typeface="Times New Roman" panose="02020603050405020304" pitchFamily="18" charset="0"/>
                        </a:rPr>
                        <a:t>±0.00</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3638733428"/>
                  </a:ext>
                </a:extLst>
              </a:tr>
              <a:tr h="348968">
                <a:tc>
                  <a:txBody>
                    <a:bodyPr/>
                    <a:lstStyle/>
                    <a:p>
                      <a:pPr>
                        <a:lnSpc>
                          <a:spcPct val="200000"/>
                        </a:lnSpc>
                        <a:spcAft>
                          <a:spcPts val="0"/>
                        </a:spcAft>
                      </a:pPr>
                      <a:r>
                        <a:rPr lang="it-IT" sz="1100" dirty="0" err="1">
                          <a:effectLst/>
                          <a:latin typeface="Times New Roman" panose="02020603050405020304" pitchFamily="18" charset="0"/>
                          <a:cs typeface="Times New Roman" panose="02020603050405020304" pitchFamily="18" charset="0"/>
                        </a:rPr>
                        <a:t>Ethyl</a:t>
                      </a:r>
                      <a:r>
                        <a:rPr lang="it-IT" sz="1100" dirty="0">
                          <a:effectLst/>
                          <a:latin typeface="Times New Roman" panose="02020603050405020304" pitchFamily="18" charset="0"/>
                          <a:cs typeface="Times New Roman" panose="02020603050405020304" pitchFamily="18" charset="0"/>
                        </a:rPr>
                        <a:t> </a:t>
                      </a:r>
                      <a:r>
                        <a:rPr lang="it-IT" sz="1100" dirty="0" err="1">
                          <a:effectLst/>
                          <a:latin typeface="Times New Roman" panose="02020603050405020304" pitchFamily="18" charset="0"/>
                          <a:cs typeface="Times New Roman" panose="02020603050405020304" pitchFamily="18" charset="0"/>
                        </a:rPr>
                        <a:t>Dodecanoate</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a:effectLst/>
                          <a:latin typeface="Times New Roman" panose="02020603050405020304" pitchFamily="18" charset="0"/>
                          <a:cs typeface="Times New Roman" panose="02020603050405020304" pitchFamily="18" charset="0"/>
                        </a:rPr>
                        <a:t>0,07</a:t>
                      </a:r>
                      <a:r>
                        <a:rPr lang="it-IT" sz="1100" baseline="30000">
                          <a:effectLst/>
                          <a:latin typeface="Times New Roman" panose="02020603050405020304" pitchFamily="18" charset="0"/>
                          <a:cs typeface="Times New Roman" panose="02020603050405020304" pitchFamily="18" charset="0"/>
                        </a:rPr>
                        <a:t>a</a:t>
                      </a:r>
                      <a:r>
                        <a:rPr lang="it-IT" sz="1100" dirty="0">
                          <a:effectLst/>
                          <a:latin typeface="Times New Roman" panose="02020603050405020304" pitchFamily="18" charset="0"/>
                          <a:cs typeface="Times New Roman" panose="02020603050405020304" pitchFamily="18" charset="0"/>
                        </a:rPr>
                        <a:t>±0.00</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0.03</a:t>
                      </a:r>
                      <a:r>
                        <a:rPr lang="it-IT" sz="1100" baseline="30000" dirty="0">
                          <a:effectLst/>
                          <a:latin typeface="Times New Roman" panose="02020603050405020304" pitchFamily="18" charset="0"/>
                          <a:cs typeface="Times New Roman" panose="02020603050405020304" pitchFamily="18" charset="0"/>
                        </a:rPr>
                        <a:t>a</a:t>
                      </a:r>
                      <a:r>
                        <a:rPr lang="it-IT" sz="1100" dirty="0">
                          <a:effectLst/>
                          <a:latin typeface="Times New Roman" panose="02020603050405020304" pitchFamily="18" charset="0"/>
                          <a:cs typeface="Times New Roman" panose="02020603050405020304" pitchFamily="18" charset="0"/>
                        </a:rPr>
                        <a:t>±0.00</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2850038489"/>
                  </a:ext>
                </a:extLst>
              </a:tr>
              <a:tr h="348968">
                <a:tc>
                  <a:txBody>
                    <a:bodyPr/>
                    <a:lstStyle/>
                    <a:p>
                      <a:pPr>
                        <a:lnSpc>
                          <a:spcPct val="200000"/>
                        </a:lnSpc>
                        <a:spcAft>
                          <a:spcPts val="0"/>
                        </a:spcAft>
                      </a:pPr>
                      <a:r>
                        <a:rPr lang="it-IT" sz="1100" dirty="0" err="1">
                          <a:effectLst/>
                          <a:latin typeface="Times New Roman" panose="02020603050405020304" pitchFamily="18" charset="0"/>
                          <a:cs typeface="Times New Roman" panose="02020603050405020304" pitchFamily="18" charset="0"/>
                        </a:rPr>
                        <a:t>Ethyl</a:t>
                      </a:r>
                      <a:r>
                        <a:rPr lang="it-IT" sz="1100" dirty="0">
                          <a:effectLst/>
                          <a:latin typeface="Times New Roman" panose="02020603050405020304" pitchFamily="18" charset="0"/>
                          <a:cs typeface="Times New Roman" panose="02020603050405020304" pitchFamily="18" charset="0"/>
                        </a:rPr>
                        <a:t> </a:t>
                      </a:r>
                      <a:r>
                        <a:rPr lang="it-IT" sz="1100" dirty="0" err="1">
                          <a:effectLst/>
                          <a:latin typeface="Times New Roman" panose="02020603050405020304" pitchFamily="18" charset="0"/>
                          <a:cs typeface="Times New Roman" panose="02020603050405020304" pitchFamily="18" charset="0"/>
                        </a:rPr>
                        <a:t>Tetradecanoate</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0.03</a:t>
                      </a:r>
                      <a:r>
                        <a:rPr lang="it-IT" sz="1100" baseline="30000" dirty="0">
                          <a:effectLst/>
                          <a:latin typeface="Times New Roman" panose="02020603050405020304" pitchFamily="18" charset="0"/>
                          <a:cs typeface="Times New Roman" panose="02020603050405020304" pitchFamily="18" charset="0"/>
                        </a:rPr>
                        <a:t>a</a:t>
                      </a:r>
                      <a:r>
                        <a:rPr lang="it-IT" sz="1100" dirty="0">
                          <a:effectLst/>
                          <a:latin typeface="Times New Roman" panose="02020603050405020304" pitchFamily="18" charset="0"/>
                          <a:cs typeface="Times New Roman" panose="02020603050405020304" pitchFamily="18" charset="0"/>
                        </a:rPr>
                        <a:t>±0.00</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0.04</a:t>
                      </a:r>
                      <a:r>
                        <a:rPr lang="it-IT" sz="1100" baseline="30000" dirty="0">
                          <a:effectLst/>
                          <a:latin typeface="Times New Roman" panose="02020603050405020304" pitchFamily="18" charset="0"/>
                          <a:cs typeface="Times New Roman" panose="02020603050405020304" pitchFamily="18" charset="0"/>
                        </a:rPr>
                        <a:t>a</a:t>
                      </a:r>
                      <a:r>
                        <a:rPr lang="it-IT" sz="1100" dirty="0">
                          <a:effectLst/>
                          <a:latin typeface="Times New Roman" panose="02020603050405020304" pitchFamily="18" charset="0"/>
                          <a:cs typeface="Times New Roman" panose="02020603050405020304" pitchFamily="18" charset="0"/>
                        </a:rPr>
                        <a:t>±0.00</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1386089626"/>
                  </a:ext>
                </a:extLst>
              </a:tr>
              <a:tr h="348968">
                <a:tc>
                  <a:txBody>
                    <a:bodyPr/>
                    <a:lstStyle/>
                    <a:p>
                      <a:pPr>
                        <a:lnSpc>
                          <a:spcPct val="200000"/>
                        </a:lnSpc>
                        <a:spcAft>
                          <a:spcPts val="0"/>
                        </a:spcAft>
                      </a:pPr>
                      <a:r>
                        <a:rPr lang="it-IT" sz="1100" dirty="0" err="1">
                          <a:effectLst/>
                          <a:latin typeface="Times New Roman" panose="02020603050405020304" pitchFamily="18" charset="0"/>
                          <a:cs typeface="Times New Roman" panose="02020603050405020304" pitchFamily="18" charset="0"/>
                        </a:rPr>
                        <a:t>Ethyl</a:t>
                      </a:r>
                      <a:r>
                        <a:rPr lang="it-IT" sz="1100" dirty="0">
                          <a:effectLst/>
                          <a:latin typeface="Times New Roman" panose="02020603050405020304" pitchFamily="18" charset="0"/>
                          <a:cs typeface="Times New Roman" panose="02020603050405020304" pitchFamily="18" charset="0"/>
                        </a:rPr>
                        <a:t> </a:t>
                      </a:r>
                      <a:r>
                        <a:rPr lang="it-IT" sz="1100" dirty="0" err="1">
                          <a:effectLst/>
                          <a:latin typeface="Times New Roman" panose="02020603050405020304" pitchFamily="18" charset="0"/>
                          <a:cs typeface="Times New Roman" panose="02020603050405020304" pitchFamily="18" charset="0"/>
                        </a:rPr>
                        <a:t>Palmitate</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0.15</a:t>
                      </a:r>
                      <a:r>
                        <a:rPr lang="it-IT" sz="1100" baseline="30000" dirty="0">
                          <a:effectLst/>
                          <a:latin typeface="Times New Roman" panose="02020603050405020304" pitchFamily="18" charset="0"/>
                          <a:cs typeface="Times New Roman" panose="02020603050405020304" pitchFamily="18" charset="0"/>
                        </a:rPr>
                        <a:t>a</a:t>
                      </a:r>
                      <a:r>
                        <a:rPr lang="it-IT" sz="1100" dirty="0">
                          <a:effectLst/>
                          <a:latin typeface="Times New Roman" panose="02020603050405020304" pitchFamily="18" charset="0"/>
                          <a:cs typeface="Times New Roman" panose="02020603050405020304" pitchFamily="18" charset="0"/>
                        </a:rPr>
                        <a:t>±0.00</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0.20</a:t>
                      </a:r>
                      <a:r>
                        <a:rPr lang="it-IT" sz="1100" baseline="30000" dirty="0">
                          <a:effectLst/>
                          <a:latin typeface="Times New Roman" panose="02020603050405020304" pitchFamily="18" charset="0"/>
                          <a:cs typeface="Times New Roman" panose="02020603050405020304" pitchFamily="18" charset="0"/>
                        </a:rPr>
                        <a:t>a</a:t>
                      </a:r>
                      <a:r>
                        <a:rPr lang="it-IT" sz="1100" dirty="0">
                          <a:effectLst/>
                          <a:latin typeface="Times New Roman" panose="02020603050405020304" pitchFamily="18" charset="0"/>
                          <a:cs typeface="Times New Roman" panose="02020603050405020304" pitchFamily="18" charset="0"/>
                        </a:rPr>
                        <a:t>±0.02</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2896217520"/>
                  </a:ext>
                </a:extLst>
              </a:tr>
              <a:tr h="348968">
                <a:tc>
                  <a:txBody>
                    <a:bodyPr/>
                    <a:lstStyle/>
                    <a:p>
                      <a:pPr>
                        <a:lnSpc>
                          <a:spcPct val="200000"/>
                        </a:lnSpc>
                        <a:spcAft>
                          <a:spcPts val="0"/>
                        </a:spcAft>
                      </a:pPr>
                      <a:r>
                        <a:rPr lang="it-IT" sz="1100" dirty="0" err="1">
                          <a:effectLst/>
                          <a:latin typeface="Times New Roman" panose="02020603050405020304" pitchFamily="18" charset="0"/>
                          <a:cs typeface="Times New Roman" panose="02020603050405020304" pitchFamily="18" charset="0"/>
                        </a:rPr>
                        <a:t>Eucalyptol</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ND</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0.02</a:t>
                      </a:r>
                      <a:r>
                        <a:rPr lang="it-IT" sz="1050" baseline="30000" dirty="0">
                          <a:effectLst/>
                          <a:latin typeface="Times New Roman" panose="02020603050405020304" pitchFamily="18" charset="0"/>
                          <a:cs typeface="Times New Roman" panose="02020603050405020304" pitchFamily="18" charset="0"/>
                        </a:rPr>
                        <a:t>a</a:t>
                      </a:r>
                      <a:r>
                        <a:rPr lang="it-IT" sz="1050" dirty="0">
                          <a:effectLst/>
                          <a:latin typeface="Times New Roman" panose="02020603050405020304" pitchFamily="18" charset="0"/>
                          <a:cs typeface="Times New Roman" panose="02020603050405020304" pitchFamily="18" charset="0"/>
                        </a:rPr>
                        <a:t>±0.01</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1639021468"/>
                  </a:ext>
                </a:extLst>
              </a:tr>
              <a:tr h="348968">
                <a:tc>
                  <a:txBody>
                    <a:bodyPr/>
                    <a:lstStyle/>
                    <a:p>
                      <a:pPr>
                        <a:lnSpc>
                          <a:spcPct val="200000"/>
                        </a:lnSpc>
                        <a:spcAft>
                          <a:spcPts val="0"/>
                        </a:spcAft>
                      </a:pPr>
                      <a:r>
                        <a:rPr lang="it-IT" sz="1100" dirty="0" err="1">
                          <a:effectLst/>
                          <a:latin typeface="Times New Roman" panose="02020603050405020304" pitchFamily="18" charset="0"/>
                          <a:cs typeface="Times New Roman" panose="02020603050405020304" pitchFamily="18" charset="0"/>
                        </a:rPr>
                        <a:t>Cariofillene</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a:effectLst/>
                          <a:latin typeface="Times New Roman" panose="02020603050405020304" pitchFamily="18" charset="0"/>
                          <a:cs typeface="Times New Roman" panose="02020603050405020304" pitchFamily="18" charset="0"/>
                        </a:rPr>
                        <a:t>ND</a:t>
                      </a:r>
                      <a:endParaRPr lang="it-IT"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ND</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3558088056"/>
                  </a:ext>
                </a:extLst>
              </a:tr>
              <a:tr h="348968">
                <a:tc>
                  <a:txBody>
                    <a:bodyPr/>
                    <a:lstStyle/>
                    <a:p>
                      <a:pPr>
                        <a:lnSpc>
                          <a:spcPct val="200000"/>
                        </a:lnSpc>
                        <a:spcAft>
                          <a:spcPts val="0"/>
                        </a:spcAft>
                      </a:pPr>
                      <a:r>
                        <a:rPr lang="it-IT" sz="1100" dirty="0">
                          <a:effectLst/>
                          <a:latin typeface="Times New Roman" panose="02020603050405020304" pitchFamily="18" charset="0"/>
                          <a:cs typeface="Times New Roman" panose="02020603050405020304" pitchFamily="18" charset="0"/>
                        </a:rPr>
                        <a:t>Alfa </a:t>
                      </a:r>
                      <a:r>
                        <a:rPr lang="it-IT" sz="1100" dirty="0" err="1">
                          <a:effectLst/>
                          <a:latin typeface="Times New Roman" panose="02020603050405020304" pitchFamily="18" charset="0"/>
                          <a:cs typeface="Times New Roman" panose="02020603050405020304" pitchFamily="18" charset="0"/>
                        </a:rPr>
                        <a:t>Cariofillene</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ND</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tc>
                  <a:txBody>
                    <a:bodyPr/>
                    <a:lstStyle/>
                    <a:p>
                      <a:pPr algn="ctr">
                        <a:lnSpc>
                          <a:spcPct val="200000"/>
                        </a:lnSpc>
                        <a:spcAft>
                          <a:spcPts val="0"/>
                        </a:spcAft>
                      </a:pPr>
                      <a:r>
                        <a:rPr lang="it-IT" sz="1100" dirty="0">
                          <a:effectLst/>
                          <a:latin typeface="Times New Roman" panose="02020603050405020304" pitchFamily="18" charset="0"/>
                          <a:cs typeface="Times New Roman" panose="02020603050405020304" pitchFamily="18" charset="0"/>
                        </a:rPr>
                        <a:t>ND</a:t>
                      </a:r>
                      <a:endParaRPr lang="it-IT"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299" marR="30299" marT="0" marB="0" anchor="b"/>
                </a:tc>
                <a:extLst>
                  <a:ext uri="{0D108BD9-81ED-4DB2-BD59-A6C34878D82A}">
                    <a16:rowId xmlns:a16="http://schemas.microsoft.com/office/drawing/2014/main" val="879227794"/>
                  </a:ext>
                </a:extLst>
              </a:tr>
            </a:tbl>
          </a:graphicData>
        </a:graphic>
      </p:graphicFrame>
      <p:sp>
        <p:nvSpPr>
          <p:cNvPr id="14" name="CasellaDiTesto 13">
            <a:extLst>
              <a:ext uri="{FF2B5EF4-FFF2-40B4-BE49-F238E27FC236}">
                <a16:creationId xmlns:a16="http://schemas.microsoft.com/office/drawing/2014/main" id="{D419C7A5-5AA5-493C-90AF-1F66AA4D0310}"/>
              </a:ext>
            </a:extLst>
          </p:cNvPr>
          <p:cNvSpPr txBox="1"/>
          <p:nvPr/>
        </p:nvSpPr>
        <p:spPr>
          <a:xfrm>
            <a:off x="7505427" y="1665556"/>
            <a:ext cx="4486275" cy="584775"/>
          </a:xfrm>
          <a:prstGeom prst="rect">
            <a:avLst/>
          </a:prstGeom>
          <a:noFill/>
        </p:spPr>
        <p:txBody>
          <a:bodyPr wrap="square" rtlCol="0">
            <a:spAutoFit/>
          </a:bodyPr>
          <a:lstStyle/>
          <a:p>
            <a:pPr algn="ctr"/>
            <a:r>
              <a:rPr lang="it-IT" sz="1600" b="1" i="1" dirty="0" err="1">
                <a:latin typeface="Times New Roman" panose="02020603050405020304" pitchFamily="18" charset="0"/>
                <a:cs typeface="Times New Roman" panose="02020603050405020304" pitchFamily="18" charset="0"/>
              </a:rPr>
              <a:t>Table</a:t>
            </a:r>
            <a:r>
              <a:rPr lang="it-IT" sz="1600" b="1" i="1" dirty="0">
                <a:latin typeface="Times New Roman" panose="02020603050405020304" pitchFamily="18" charset="0"/>
                <a:cs typeface="Times New Roman" panose="02020603050405020304" pitchFamily="18" charset="0"/>
              </a:rPr>
              <a:t> 6</a:t>
            </a:r>
            <a:r>
              <a:rPr lang="it-IT" sz="1600" dirty="0">
                <a:latin typeface="Times New Roman" panose="02020603050405020304" pitchFamily="18" charset="0"/>
                <a:cs typeface="Times New Roman" panose="02020603050405020304" pitchFamily="18" charset="0"/>
              </a:rPr>
              <a:t>: </a:t>
            </a:r>
            <a:r>
              <a:rPr lang="it-IT" sz="1600" dirty="0" err="1">
                <a:latin typeface="Times New Roman" panose="02020603050405020304" pitchFamily="18" charset="0"/>
                <a:cs typeface="Times New Roman" panose="02020603050405020304" pitchFamily="18" charset="0"/>
              </a:rPr>
              <a:t>Concentration</a:t>
            </a:r>
            <a:r>
              <a:rPr lang="it-IT" sz="1600" dirty="0">
                <a:latin typeface="Times New Roman" panose="02020603050405020304" pitchFamily="18" charset="0"/>
                <a:cs typeface="Times New Roman" panose="02020603050405020304" pitchFamily="18" charset="0"/>
              </a:rPr>
              <a:t> of </a:t>
            </a:r>
            <a:r>
              <a:rPr lang="it-IT" sz="1600" dirty="0" err="1">
                <a:latin typeface="Times New Roman" panose="02020603050405020304" pitchFamily="18" charset="0"/>
                <a:cs typeface="Times New Roman" panose="02020603050405020304" pitchFamily="18" charset="0"/>
              </a:rPr>
              <a:t>organic</a:t>
            </a:r>
            <a:r>
              <a:rPr lang="it-IT" sz="1600" dirty="0">
                <a:latin typeface="Times New Roman" panose="02020603050405020304" pitchFamily="18" charset="0"/>
                <a:cs typeface="Times New Roman" panose="02020603050405020304" pitchFamily="18" charset="0"/>
              </a:rPr>
              <a:t> volatile compounds (mg/L)</a:t>
            </a:r>
          </a:p>
        </p:txBody>
      </p:sp>
      <p:sp>
        <p:nvSpPr>
          <p:cNvPr id="15" name="CasellaDiTesto 14">
            <a:extLst>
              <a:ext uri="{FF2B5EF4-FFF2-40B4-BE49-F238E27FC236}">
                <a16:creationId xmlns:a16="http://schemas.microsoft.com/office/drawing/2014/main" id="{C0DD8E6F-1068-42B2-8983-0605BF147CAA}"/>
              </a:ext>
            </a:extLst>
          </p:cNvPr>
          <p:cNvSpPr txBox="1"/>
          <p:nvPr/>
        </p:nvSpPr>
        <p:spPr>
          <a:xfrm>
            <a:off x="5713484" y="2394664"/>
            <a:ext cx="7858125" cy="276999"/>
          </a:xfrm>
          <a:prstGeom prst="rect">
            <a:avLst/>
          </a:prstGeom>
          <a:noFill/>
        </p:spPr>
        <p:txBody>
          <a:bodyPr wrap="square" rtlCol="0">
            <a:spAutoFit/>
          </a:bodyPr>
          <a:lstStyle/>
          <a:p>
            <a:pPr algn="ctr"/>
            <a:r>
              <a:rPr lang="it-IT" sz="1200" i="1" dirty="0" err="1">
                <a:latin typeface="Times New Roman" panose="02020603050405020304" pitchFamily="18" charset="0"/>
                <a:cs typeface="Times New Roman" panose="02020603050405020304" pitchFamily="18" charset="0"/>
              </a:rPr>
              <a:t>Different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letters</a:t>
            </a:r>
            <a:r>
              <a:rPr lang="it-IT" sz="1200" i="1" dirty="0">
                <a:latin typeface="Times New Roman" panose="02020603050405020304" pitchFamily="18" charset="0"/>
                <a:cs typeface="Times New Roman" panose="02020603050405020304" pitchFamily="18" charset="0"/>
              </a:rPr>
              <a:t> in the </a:t>
            </a:r>
            <a:r>
              <a:rPr lang="it-IT" sz="1200" i="1" dirty="0" err="1">
                <a:latin typeface="Times New Roman" panose="02020603050405020304" pitchFamily="18" charset="0"/>
                <a:cs typeface="Times New Roman" panose="02020603050405020304" pitchFamily="18" charset="0"/>
              </a:rPr>
              <a:t>colums</a:t>
            </a:r>
            <a:r>
              <a:rPr lang="it-IT" sz="1200" i="1" dirty="0">
                <a:latin typeface="Times New Roman" panose="02020603050405020304" pitchFamily="18" charset="0"/>
                <a:cs typeface="Times New Roman" panose="02020603050405020304" pitchFamily="18" charset="0"/>
              </a:rPr>
              <a:t> indicate </a:t>
            </a:r>
            <a:r>
              <a:rPr lang="it-IT" sz="1200" i="1" dirty="0" err="1">
                <a:latin typeface="Times New Roman" panose="02020603050405020304" pitchFamily="18" charset="0"/>
                <a:cs typeface="Times New Roman" panose="02020603050405020304" pitchFamily="18" charset="0"/>
              </a:rPr>
              <a:t>significant</a:t>
            </a:r>
            <a:r>
              <a:rPr lang="it-IT" sz="1200" i="1" dirty="0">
                <a:latin typeface="Times New Roman" panose="02020603050405020304" pitchFamily="18" charset="0"/>
                <a:cs typeface="Times New Roman" panose="02020603050405020304" pitchFamily="18" charset="0"/>
              </a:rPr>
              <a:t> </a:t>
            </a:r>
            <a:r>
              <a:rPr lang="it-IT" sz="1200" i="1" dirty="0" err="1">
                <a:latin typeface="Times New Roman" panose="02020603050405020304" pitchFamily="18" charset="0"/>
                <a:cs typeface="Times New Roman" panose="02020603050405020304" pitchFamily="18" charset="0"/>
              </a:rPr>
              <a:t>difference</a:t>
            </a:r>
            <a:r>
              <a:rPr lang="it-IT" sz="1200" i="1" dirty="0">
                <a:latin typeface="Times New Roman" panose="02020603050405020304" pitchFamily="18" charset="0"/>
                <a:cs typeface="Times New Roman" panose="02020603050405020304" pitchFamily="18" charset="0"/>
              </a:rPr>
              <a:t> (p&lt;0.05)</a:t>
            </a:r>
          </a:p>
        </p:txBody>
      </p:sp>
      <p:grpSp>
        <p:nvGrpSpPr>
          <p:cNvPr id="33" name="Gruppo 32"/>
          <p:cNvGrpSpPr/>
          <p:nvPr/>
        </p:nvGrpSpPr>
        <p:grpSpPr>
          <a:xfrm>
            <a:off x="642938" y="1715574"/>
            <a:ext cx="1571661" cy="5155369"/>
            <a:chOff x="597782" y="1715574"/>
            <a:chExt cx="1571661" cy="5155369"/>
          </a:xfrm>
        </p:grpSpPr>
        <p:grpSp>
          <p:nvGrpSpPr>
            <p:cNvPr id="13" name="Gruppo 12"/>
            <p:cNvGrpSpPr/>
            <p:nvPr/>
          </p:nvGrpSpPr>
          <p:grpSpPr>
            <a:xfrm>
              <a:off x="597782" y="1715574"/>
              <a:ext cx="1571661" cy="5155369"/>
              <a:chOff x="597782" y="1715574"/>
              <a:chExt cx="1571661" cy="5155369"/>
            </a:xfrm>
          </p:grpSpPr>
          <p:grpSp>
            <p:nvGrpSpPr>
              <p:cNvPr id="12" name="Gruppo 11"/>
              <p:cNvGrpSpPr/>
              <p:nvPr/>
            </p:nvGrpSpPr>
            <p:grpSpPr>
              <a:xfrm>
                <a:off x="1314417" y="1715574"/>
                <a:ext cx="692691" cy="974627"/>
                <a:chOff x="1314417" y="1715574"/>
                <a:chExt cx="692691" cy="974627"/>
              </a:xfrm>
            </p:grpSpPr>
            <p:sp>
              <p:nvSpPr>
                <p:cNvPr id="17" name="Rettangolo 16">
                  <a:extLst>
                    <a:ext uri="{FF2B5EF4-FFF2-40B4-BE49-F238E27FC236}">
                      <a16:creationId xmlns:a16="http://schemas.microsoft.com/office/drawing/2014/main" id="{011B334E-ACE7-45F8-B992-59078454FC42}"/>
                    </a:ext>
                  </a:extLst>
                </p:cNvPr>
                <p:cNvSpPr/>
                <p:nvPr/>
              </p:nvSpPr>
              <p:spPr>
                <a:xfrm rot="16200000">
                  <a:off x="1110739" y="1919252"/>
                  <a:ext cx="974627" cy="567271"/>
                </a:xfrm>
                <a:prstGeom prst="rect">
                  <a:avLst/>
                </a:prstGeom>
              </p:spPr>
              <p:txBody>
                <a:bodyPr wrap="none">
                  <a:spAutoFit/>
                </a:bodyPr>
                <a:lstStyle/>
                <a:p>
                  <a:pPr algn="ctr">
                    <a:lnSpc>
                      <a:spcPct val="200000"/>
                    </a:lnSpc>
                    <a:spcAft>
                      <a:spcPts val="0"/>
                    </a:spcAft>
                  </a:pPr>
                  <a:r>
                    <a:rPr lang="it-IT" dirty="0" err="1"/>
                    <a:t>Alcohols</a:t>
                  </a:r>
                  <a:endParaRPr lang="it-IT" dirty="0">
                    <a:latin typeface="Times New Roman" panose="02020603050405020304" pitchFamily="18" charset="0"/>
                    <a:ea typeface="Calibri" panose="020F0502020204030204" pitchFamily="34" charset="0"/>
                  </a:endParaRPr>
                </a:p>
              </p:txBody>
            </p:sp>
            <p:sp>
              <p:nvSpPr>
                <p:cNvPr id="18" name="Parentesi quadra aperta 17">
                  <a:extLst>
                    <a:ext uri="{FF2B5EF4-FFF2-40B4-BE49-F238E27FC236}">
                      <a16:creationId xmlns:a16="http://schemas.microsoft.com/office/drawing/2014/main" id="{3E31057A-AC79-486E-B815-4B4F5CE608C6}"/>
                    </a:ext>
                  </a:extLst>
                </p:cNvPr>
                <p:cNvSpPr/>
                <p:nvPr/>
              </p:nvSpPr>
              <p:spPr>
                <a:xfrm>
                  <a:off x="1358863" y="1763074"/>
                  <a:ext cx="648245" cy="870722"/>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grpSp>
          <p:sp>
            <p:nvSpPr>
              <p:cNvPr id="19" name="Rettangolo 18">
                <a:extLst>
                  <a:ext uri="{FF2B5EF4-FFF2-40B4-BE49-F238E27FC236}">
                    <a16:creationId xmlns:a16="http://schemas.microsoft.com/office/drawing/2014/main" id="{8AB34032-9507-4DE4-9F27-65760193A523}"/>
                  </a:ext>
                </a:extLst>
              </p:cNvPr>
              <p:cNvSpPr/>
              <p:nvPr/>
            </p:nvSpPr>
            <p:spPr>
              <a:xfrm>
                <a:off x="597782" y="2429018"/>
                <a:ext cx="1571661" cy="646331"/>
              </a:xfrm>
              <a:prstGeom prst="rect">
                <a:avLst/>
              </a:prstGeom>
            </p:spPr>
            <p:txBody>
              <a:bodyPr wrap="square">
                <a:spAutoFit/>
              </a:bodyPr>
              <a:lstStyle/>
              <a:p>
                <a:pPr algn="ctr">
                  <a:lnSpc>
                    <a:spcPct val="200000"/>
                  </a:lnSpc>
                  <a:spcAft>
                    <a:spcPts val="0"/>
                  </a:spcAft>
                </a:pPr>
                <a:r>
                  <a:rPr lang="it-IT" dirty="0" err="1"/>
                  <a:t>Aldehydes</a:t>
                </a:r>
                <a:endParaRPr lang="it-IT" dirty="0">
                  <a:latin typeface="Times New Roman" panose="02020603050405020304" pitchFamily="18" charset="0"/>
                  <a:ea typeface="Calibri" panose="020F0502020204030204" pitchFamily="34" charset="0"/>
                </a:endParaRPr>
              </a:p>
            </p:txBody>
          </p:sp>
          <p:sp>
            <p:nvSpPr>
              <p:cNvPr id="21" name="Rettangolo 20">
                <a:extLst>
                  <a:ext uri="{FF2B5EF4-FFF2-40B4-BE49-F238E27FC236}">
                    <a16:creationId xmlns:a16="http://schemas.microsoft.com/office/drawing/2014/main" id="{D1FDD5E9-551C-440A-AB87-71520BCBE03B}"/>
                  </a:ext>
                </a:extLst>
              </p:cNvPr>
              <p:cNvSpPr/>
              <p:nvPr/>
            </p:nvSpPr>
            <p:spPr>
              <a:xfrm rot="16200000">
                <a:off x="1180249" y="4064345"/>
                <a:ext cx="795988" cy="567271"/>
              </a:xfrm>
              <a:prstGeom prst="rect">
                <a:avLst/>
              </a:prstGeom>
            </p:spPr>
            <p:txBody>
              <a:bodyPr wrap="none">
                <a:spAutoFit/>
              </a:bodyPr>
              <a:lstStyle/>
              <a:p>
                <a:pPr algn="ctr">
                  <a:lnSpc>
                    <a:spcPct val="200000"/>
                  </a:lnSpc>
                  <a:spcAft>
                    <a:spcPts val="0"/>
                  </a:spcAft>
                </a:pPr>
                <a:r>
                  <a:rPr lang="it-IT" dirty="0" err="1"/>
                  <a:t>Esters</a:t>
                </a:r>
                <a:r>
                  <a:rPr lang="it-IT" dirty="0"/>
                  <a:t> </a:t>
                </a:r>
                <a:endParaRPr lang="it-IT" dirty="0">
                  <a:latin typeface="Times New Roman" panose="02020603050405020304" pitchFamily="18" charset="0"/>
                  <a:ea typeface="Calibri" panose="020F0502020204030204" pitchFamily="34" charset="0"/>
                </a:endParaRPr>
              </a:p>
            </p:txBody>
          </p:sp>
          <p:sp>
            <p:nvSpPr>
              <p:cNvPr id="22" name="Parentesi quadra aperta 21">
                <a:extLst>
                  <a:ext uri="{FF2B5EF4-FFF2-40B4-BE49-F238E27FC236}">
                    <a16:creationId xmlns:a16="http://schemas.microsoft.com/office/drawing/2014/main" id="{1CE66C77-C402-4DDB-B501-FF282161EE43}"/>
                  </a:ext>
                </a:extLst>
              </p:cNvPr>
              <p:cNvSpPr/>
              <p:nvPr/>
            </p:nvSpPr>
            <p:spPr>
              <a:xfrm>
                <a:off x="1340737" y="2996290"/>
                <a:ext cx="641900" cy="2753744"/>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24" name="Rettangolo 23">
                <a:extLst>
                  <a:ext uri="{FF2B5EF4-FFF2-40B4-BE49-F238E27FC236}">
                    <a16:creationId xmlns:a16="http://schemas.microsoft.com/office/drawing/2014/main" id="{DBB9FF4D-1922-4CD0-AA67-A4939CC24335}"/>
                  </a:ext>
                </a:extLst>
              </p:cNvPr>
              <p:cNvSpPr/>
              <p:nvPr/>
            </p:nvSpPr>
            <p:spPr>
              <a:xfrm rot="16200000">
                <a:off x="956783" y="5922611"/>
                <a:ext cx="1250333" cy="646331"/>
              </a:xfrm>
              <a:prstGeom prst="rect">
                <a:avLst/>
              </a:prstGeom>
            </p:spPr>
            <p:txBody>
              <a:bodyPr wrap="none">
                <a:spAutoFit/>
              </a:bodyPr>
              <a:lstStyle/>
              <a:p>
                <a:pPr algn="ctr">
                  <a:lnSpc>
                    <a:spcPct val="200000"/>
                  </a:lnSpc>
                  <a:spcAft>
                    <a:spcPts val="0"/>
                  </a:spcAft>
                </a:pPr>
                <a:r>
                  <a:rPr lang="en-GB" dirty="0" err="1"/>
                  <a:t>Terpenes</a:t>
                </a:r>
                <a:r>
                  <a:rPr lang="en-GB" dirty="0"/>
                  <a:t> </a:t>
                </a:r>
                <a:endParaRPr lang="it-IT" dirty="0">
                  <a:latin typeface="Times New Roman" panose="02020603050405020304" pitchFamily="18" charset="0"/>
                  <a:ea typeface="Calibri" panose="020F0502020204030204" pitchFamily="34" charset="0"/>
                </a:endParaRPr>
              </a:p>
            </p:txBody>
          </p:sp>
        </p:grpSp>
        <p:sp>
          <p:nvSpPr>
            <p:cNvPr id="25" name="Parentesi quadra aperta 24">
              <a:extLst>
                <a:ext uri="{FF2B5EF4-FFF2-40B4-BE49-F238E27FC236}">
                  <a16:creationId xmlns:a16="http://schemas.microsoft.com/office/drawing/2014/main" id="{E64229BC-D65C-4EB1-BB50-6CDC128874A1}"/>
                </a:ext>
              </a:extLst>
            </p:cNvPr>
            <p:cNvSpPr/>
            <p:nvPr/>
          </p:nvSpPr>
          <p:spPr>
            <a:xfrm>
              <a:off x="1357354" y="5741756"/>
              <a:ext cx="641900" cy="1008045"/>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grpSp>
      <p:sp>
        <p:nvSpPr>
          <p:cNvPr id="3" name="CasellaDiTesto 2"/>
          <p:cNvSpPr txBox="1"/>
          <p:nvPr/>
        </p:nvSpPr>
        <p:spPr>
          <a:xfrm>
            <a:off x="4041423" y="1110089"/>
            <a:ext cx="1427314" cy="400110"/>
          </a:xfrm>
          <a:prstGeom prst="rect">
            <a:avLst/>
          </a:prstGeom>
          <a:noFill/>
        </p:spPr>
        <p:txBody>
          <a:bodyPr wrap="none" rtlCol="0">
            <a:spAutoFit/>
          </a:bodyPr>
          <a:lstStyle/>
          <a:p>
            <a:r>
              <a:rPr lang="de-DE" sz="2000" dirty="0">
                <a:latin typeface="Times New Roman" panose="02020603050405020304" pitchFamily="18" charset="0"/>
                <a:cs typeface="Times New Roman" panose="02020603050405020304" pitchFamily="18" charset="0"/>
              </a:rPr>
              <a:t>Must time 0</a:t>
            </a:r>
            <a:endParaRPr lang="it-IT" sz="2000" dirty="0">
              <a:latin typeface="Times New Roman" panose="02020603050405020304" pitchFamily="18" charset="0"/>
              <a:cs typeface="Times New Roman" panose="02020603050405020304" pitchFamily="18" charset="0"/>
            </a:endParaRPr>
          </a:p>
        </p:txBody>
      </p:sp>
      <p:pic>
        <p:nvPicPr>
          <p:cNvPr id="34" name="Immagine 33"/>
          <p:cNvPicPr>
            <a:picLocks noChangeAspect="1"/>
          </p:cNvPicPr>
          <p:nvPr/>
        </p:nvPicPr>
        <p:blipFill rotWithShape="1">
          <a:blip r:embed="rId5">
            <a:extLst>
              <a:ext uri="{28A0092B-C50C-407E-A947-70E740481C1C}">
                <a14:useLocalDpi xmlns:a14="http://schemas.microsoft.com/office/drawing/2010/main" val="0"/>
              </a:ext>
            </a:extLst>
          </a:blip>
          <a:srcRect b="53809"/>
          <a:stretch/>
        </p:blipFill>
        <p:spPr>
          <a:xfrm>
            <a:off x="7766152" y="5860280"/>
            <a:ext cx="4060584" cy="997720"/>
          </a:xfrm>
          <a:prstGeom prst="rect">
            <a:avLst/>
          </a:prstGeom>
        </p:spPr>
      </p:pic>
      <p:pic>
        <p:nvPicPr>
          <p:cNvPr id="35" name="Immagine 34"/>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639183" y="3677935"/>
            <a:ext cx="2314522" cy="158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509734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Immagine 18"/>
          <p:cNvPicPr>
            <a:picLocks noChangeAspect="1"/>
          </p:cNvPicPr>
          <p:nvPr/>
        </p:nvPicPr>
        <p:blipFill rotWithShape="1">
          <a:blip r:embed="rId3">
            <a:extLst>
              <a:ext uri="{28A0092B-C50C-407E-A947-70E740481C1C}">
                <a14:useLocalDpi xmlns:a14="http://schemas.microsoft.com/office/drawing/2010/main" val="0"/>
              </a:ext>
            </a:extLst>
          </a:blip>
          <a:srcRect t="6607" b="51609"/>
          <a:stretch/>
        </p:blipFill>
        <p:spPr>
          <a:xfrm>
            <a:off x="7751411" y="6020792"/>
            <a:ext cx="4060584" cy="902522"/>
          </a:xfrm>
          <a:prstGeom prst="rect">
            <a:avLst/>
          </a:prstGeom>
        </p:spPr>
      </p:pic>
      <p:pic>
        <p:nvPicPr>
          <p:cNvPr id="5" name="Picture 11" descr="sigill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3597886" y="2649"/>
            <a:ext cx="4596130" cy="1077218"/>
          </a:xfrm>
          <a:prstGeom prst="rect">
            <a:avLst/>
          </a:prstGeom>
          <a:noFill/>
        </p:spPr>
        <p:txBody>
          <a:bodyPr wrap="none" rtlCol="0">
            <a:spAutoFit/>
          </a:bodyPr>
          <a:lstStyle/>
          <a:p>
            <a:r>
              <a:rPr lang="it-IT" sz="3600" b="1" dirty="0" err="1">
                <a:solidFill>
                  <a:srgbClr val="0070C0"/>
                </a:solidFill>
                <a:latin typeface="Times New Roman" panose="02020603050405020304" pitchFamily="18" charset="0"/>
                <a:cs typeface="Times New Roman" panose="02020603050405020304" pitchFamily="18" charset="0"/>
              </a:rPr>
              <a:t>Results</a:t>
            </a:r>
            <a:r>
              <a:rPr lang="it-IT" sz="3600" b="1" dirty="0">
                <a:solidFill>
                  <a:srgbClr val="0070C0"/>
                </a:solidFill>
                <a:latin typeface="Times New Roman" panose="02020603050405020304" pitchFamily="18" charset="0"/>
                <a:cs typeface="Times New Roman" panose="02020603050405020304" pitchFamily="18" charset="0"/>
              </a:rPr>
              <a:t> and </a:t>
            </a:r>
            <a:r>
              <a:rPr lang="it-IT" sz="3600" b="1" dirty="0" err="1">
                <a:solidFill>
                  <a:srgbClr val="0070C0"/>
                </a:solidFill>
                <a:latin typeface="Times New Roman" panose="02020603050405020304" pitchFamily="18" charset="0"/>
                <a:cs typeface="Times New Roman" panose="02020603050405020304" pitchFamily="18" charset="0"/>
              </a:rPr>
              <a:t>discussion</a:t>
            </a:r>
            <a:endParaRPr lang="it-IT" sz="3600" b="1" dirty="0">
              <a:solidFill>
                <a:srgbClr val="0070C0"/>
              </a:solidFill>
              <a:latin typeface="Times New Roman" panose="02020603050405020304" pitchFamily="18" charset="0"/>
              <a:cs typeface="Times New Roman" panose="02020603050405020304" pitchFamily="18" charset="0"/>
            </a:endParaRPr>
          </a:p>
          <a:p>
            <a:pPr algn="ctr"/>
            <a:r>
              <a:rPr lang="de-DE" sz="2800" b="1" dirty="0">
                <a:solidFill>
                  <a:schemeClr val="accent6">
                    <a:lumMod val="75000"/>
                  </a:schemeClr>
                </a:solidFill>
                <a:latin typeface="Times New Roman" panose="02020603050405020304" pitchFamily="18" charset="0"/>
                <a:cs typeface="Times New Roman" panose="02020603050405020304" pitchFamily="18" charset="0"/>
              </a:rPr>
              <a:t>Volatile </a:t>
            </a:r>
            <a:r>
              <a:rPr lang="de-DE" sz="2800" b="1" dirty="0" err="1">
                <a:solidFill>
                  <a:schemeClr val="accent6">
                    <a:lumMod val="75000"/>
                  </a:schemeClr>
                </a:solidFill>
                <a:latin typeface="Times New Roman" panose="02020603050405020304" pitchFamily="18" charset="0"/>
                <a:cs typeface="Times New Roman" panose="02020603050405020304" pitchFamily="18" charset="0"/>
              </a:rPr>
              <a:t>compounds</a:t>
            </a:r>
            <a:endParaRPr lang="it-IT" sz="2800" b="1" dirty="0">
              <a:solidFill>
                <a:schemeClr val="accent6">
                  <a:lumMod val="75000"/>
                </a:schemeClr>
              </a:solidFill>
              <a:latin typeface="Times New Roman" panose="02020603050405020304" pitchFamily="18" charset="0"/>
              <a:cs typeface="Times New Roman" panose="02020603050405020304" pitchFamily="18" charset="0"/>
            </a:endParaRPr>
          </a:p>
        </p:txBody>
      </p:sp>
      <p:grpSp>
        <p:nvGrpSpPr>
          <p:cNvPr id="16" name="Gruppo 15"/>
          <p:cNvGrpSpPr/>
          <p:nvPr/>
        </p:nvGrpSpPr>
        <p:grpSpPr>
          <a:xfrm>
            <a:off x="-70412" y="1698579"/>
            <a:ext cx="829201" cy="4673627"/>
            <a:chOff x="-126857" y="1833653"/>
            <a:chExt cx="829201" cy="4544595"/>
          </a:xfrm>
        </p:grpSpPr>
        <p:sp>
          <p:nvSpPr>
            <p:cNvPr id="7" name="Rettangolo 6"/>
            <p:cNvSpPr/>
            <p:nvPr/>
          </p:nvSpPr>
          <p:spPr>
            <a:xfrm>
              <a:off x="-126857" y="2552337"/>
              <a:ext cx="829201" cy="409023"/>
            </a:xfrm>
            <a:prstGeom prst="rect">
              <a:avLst/>
            </a:prstGeom>
          </p:spPr>
          <p:txBody>
            <a:bodyPr wrap="none">
              <a:spAutoFit/>
            </a:bodyPr>
            <a:lstStyle/>
            <a:p>
              <a:pPr algn="ctr">
                <a:lnSpc>
                  <a:spcPct val="200000"/>
                </a:lnSpc>
                <a:spcAft>
                  <a:spcPts val="0"/>
                </a:spcAft>
              </a:pPr>
              <a:r>
                <a:rPr lang="it-IT" sz="1200" dirty="0" err="1"/>
                <a:t>Aldehydes</a:t>
              </a:r>
              <a:endParaRPr lang="it-IT" sz="1200" dirty="0">
                <a:latin typeface="Times New Roman" panose="02020603050405020304" pitchFamily="18" charset="0"/>
                <a:ea typeface="Calibri" panose="020F0502020204030204" pitchFamily="34" charset="0"/>
              </a:endParaRPr>
            </a:p>
          </p:txBody>
        </p:sp>
        <p:grpSp>
          <p:nvGrpSpPr>
            <p:cNvPr id="10" name="Gruppo 9">
              <a:extLst>
                <a:ext uri="{FF2B5EF4-FFF2-40B4-BE49-F238E27FC236}">
                  <a16:creationId xmlns:a16="http://schemas.microsoft.com/office/drawing/2014/main" id="{0672AF7E-B98D-4818-A172-534D78B6BE21}"/>
                </a:ext>
              </a:extLst>
            </p:cNvPr>
            <p:cNvGrpSpPr/>
            <p:nvPr/>
          </p:nvGrpSpPr>
          <p:grpSpPr>
            <a:xfrm>
              <a:off x="90665" y="1833653"/>
              <a:ext cx="513526" cy="840423"/>
              <a:chOff x="90665" y="2047408"/>
              <a:chExt cx="513526" cy="840423"/>
            </a:xfrm>
          </p:grpSpPr>
          <p:sp>
            <p:nvSpPr>
              <p:cNvPr id="4" name="Rettangolo 3"/>
              <p:cNvSpPr/>
              <p:nvPr/>
            </p:nvSpPr>
            <p:spPr>
              <a:xfrm rot="16200000">
                <a:off x="-46885" y="2236755"/>
                <a:ext cx="840423" cy="461729"/>
              </a:xfrm>
              <a:prstGeom prst="rect">
                <a:avLst/>
              </a:prstGeom>
            </p:spPr>
            <p:txBody>
              <a:bodyPr wrap="none">
                <a:spAutoFit/>
              </a:bodyPr>
              <a:lstStyle/>
              <a:p>
                <a:pPr algn="ctr">
                  <a:lnSpc>
                    <a:spcPct val="200000"/>
                  </a:lnSpc>
                  <a:spcAft>
                    <a:spcPts val="0"/>
                  </a:spcAft>
                </a:pPr>
                <a:r>
                  <a:rPr lang="it-IT" sz="1400" dirty="0" err="1"/>
                  <a:t>Alcohols</a:t>
                </a:r>
                <a:r>
                  <a:rPr lang="it-IT" sz="1400" dirty="0"/>
                  <a:t> </a:t>
                </a:r>
                <a:endParaRPr lang="it-IT" sz="1400" dirty="0">
                  <a:latin typeface="Times New Roman" panose="02020603050405020304" pitchFamily="18" charset="0"/>
                  <a:ea typeface="Calibri" panose="020F0502020204030204" pitchFamily="34" charset="0"/>
                </a:endParaRPr>
              </a:p>
            </p:txBody>
          </p:sp>
          <p:sp>
            <p:nvSpPr>
              <p:cNvPr id="11" name="Parentesi quadra aperta 10"/>
              <p:cNvSpPr/>
              <p:nvPr/>
            </p:nvSpPr>
            <p:spPr>
              <a:xfrm>
                <a:off x="90665" y="2087711"/>
                <a:ext cx="507090" cy="769894"/>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grpSp>
        <p:grpSp>
          <p:nvGrpSpPr>
            <p:cNvPr id="14" name="Gruppo 13">
              <a:extLst>
                <a:ext uri="{FF2B5EF4-FFF2-40B4-BE49-F238E27FC236}">
                  <a16:creationId xmlns:a16="http://schemas.microsoft.com/office/drawing/2014/main" id="{5108F284-9364-4B4A-8E71-2D2DAD0A92BE}"/>
                </a:ext>
              </a:extLst>
            </p:cNvPr>
            <p:cNvGrpSpPr/>
            <p:nvPr/>
          </p:nvGrpSpPr>
          <p:grpSpPr>
            <a:xfrm>
              <a:off x="90665" y="3026433"/>
              <a:ext cx="513525" cy="2380948"/>
              <a:chOff x="90665" y="3212345"/>
              <a:chExt cx="513525" cy="2457121"/>
            </a:xfrm>
          </p:grpSpPr>
          <p:sp>
            <p:nvSpPr>
              <p:cNvPr id="8" name="Rettangolo 7"/>
              <p:cNvSpPr/>
              <p:nvPr/>
            </p:nvSpPr>
            <p:spPr>
              <a:xfrm rot="16200000">
                <a:off x="53354" y="4120853"/>
                <a:ext cx="639944" cy="461729"/>
              </a:xfrm>
              <a:prstGeom prst="rect">
                <a:avLst/>
              </a:prstGeom>
            </p:spPr>
            <p:txBody>
              <a:bodyPr wrap="none">
                <a:spAutoFit/>
              </a:bodyPr>
              <a:lstStyle/>
              <a:p>
                <a:pPr algn="ctr">
                  <a:lnSpc>
                    <a:spcPct val="200000"/>
                  </a:lnSpc>
                  <a:spcAft>
                    <a:spcPts val="0"/>
                  </a:spcAft>
                </a:pPr>
                <a:r>
                  <a:rPr lang="it-IT" sz="1400" dirty="0" err="1"/>
                  <a:t>Esters</a:t>
                </a:r>
                <a:endParaRPr lang="it-IT" sz="1400" dirty="0">
                  <a:latin typeface="Times New Roman" panose="02020603050405020304" pitchFamily="18" charset="0"/>
                  <a:ea typeface="Calibri" panose="020F0502020204030204" pitchFamily="34" charset="0"/>
                </a:endParaRPr>
              </a:p>
            </p:txBody>
          </p:sp>
          <p:sp>
            <p:nvSpPr>
              <p:cNvPr id="12" name="Parentesi quadra aperta 11"/>
              <p:cNvSpPr/>
              <p:nvPr/>
            </p:nvSpPr>
            <p:spPr>
              <a:xfrm>
                <a:off x="90665" y="3212345"/>
                <a:ext cx="506432" cy="2457121"/>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grpSp>
        <p:grpSp>
          <p:nvGrpSpPr>
            <p:cNvPr id="15" name="Gruppo 14">
              <a:extLst>
                <a:ext uri="{FF2B5EF4-FFF2-40B4-BE49-F238E27FC236}">
                  <a16:creationId xmlns:a16="http://schemas.microsoft.com/office/drawing/2014/main" id="{B1D87CC3-9884-408F-AE11-F53815505517}"/>
                </a:ext>
              </a:extLst>
            </p:cNvPr>
            <p:cNvGrpSpPr/>
            <p:nvPr/>
          </p:nvGrpSpPr>
          <p:grpSpPr>
            <a:xfrm>
              <a:off x="90665" y="5511210"/>
              <a:ext cx="513524" cy="867038"/>
              <a:chOff x="90665" y="5362589"/>
              <a:chExt cx="513524" cy="804968"/>
            </a:xfrm>
          </p:grpSpPr>
          <p:sp>
            <p:nvSpPr>
              <p:cNvPr id="9" name="Rettangolo 8"/>
              <p:cNvSpPr/>
              <p:nvPr/>
            </p:nvSpPr>
            <p:spPr>
              <a:xfrm rot="16200000">
                <a:off x="-20496" y="5532355"/>
                <a:ext cx="787641" cy="461729"/>
              </a:xfrm>
              <a:prstGeom prst="rect">
                <a:avLst/>
              </a:prstGeom>
            </p:spPr>
            <p:txBody>
              <a:bodyPr wrap="none">
                <a:spAutoFit/>
              </a:bodyPr>
              <a:lstStyle/>
              <a:p>
                <a:pPr algn="ctr">
                  <a:lnSpc>
                    <a:spcPct val="200000"/>
                  </a:lnSpc>
                  <a:spcAft>
                    <a:spcPts val="0"/>
                  </a:spcAft>
                </a:pPr>
                <a:r>
                  <a:rPr lang="en-GB" sz="1400" dirty="0" err="1"/>
                  <a:t>Terpenes</a:t>
                </a:r>
                <a:endParaRPr lang="it-IT" sz="1400" dirty="0">
                  <a:latin typeface="Times New Roman" panose="02020603050405020304" pitchFamily="18" charset="0"/>
                  <a:ea typeface="Calibri" panose="020F0502020204030204" pitchFamily="34" charset="0"/>
                </a:endParaRPr>
              </a:p>
            </p:txBody>
          </p:sp>
          <p:sp>
            <p:nvSpPr>
              <p:cNvPr id="13" name="Parentesi quadra aperta 12"/>
              <p:cNvSpPr/>
              <p:nvPr/>
            </p:nvSpPr>
            <p:spPr>
              <a:xfrm>
                <a:off x="90665" y="5362589"/>
                <a:ext cx="506432" cy="804968"/>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grpSp>
      </p:grpSp>
      <p:sp>
        <p:nvSpPr>
          <p:cNvPr id="17" name="CasellaDiTesto 16">
            <a:extLst>
              <a:ext uri="{FF2B5EF4-FFF2-40B4-BE49-F238E27FC236}">
                <a16:creationId xmlns:a16="http://schemas.microsoft.com/office/drawing/2014/main" id="{B82F5564-E23A-49B3-B5F0-18AFEFF80A02}"/>
              </a:ext>
            </a:extLst>
          </p:cNvPr>
          <p:cNvSpPr txBox="1"/>
          <p:nvPr/>
        </p:nvSpPr>
        <p:spPr>
          <a:xfrm>
            <a:off x="3091134" y="1199705"/>
            <a:ext cx="6120989" cy="338554"/>
          </a:xfrm>
          <a:prstGeom prst="rect">
            <a:avLst/>
          </a:prstGeom>
          <a:noFill/>
        </p:spPr>
        <p:txBody>
          <a:bodyPr wrap="square" rtlCol="0">
            <a:spAutoFit/>
          </a:bodyPr>
          <a:lstStyle/>
          <a:p>
            <a:pPr algn="ctr"/>
            <a:r>
              <a:rPr lang="it-IT" sz="1600" b="1" i="1" dirty="0" err="1">
                <a:latin typeface="Times New Roman" panose="02020603050405020304" pitchFamily="18" charset="0"/>
                <a:cs typeface="Times New Roman" panose="02020603050405020304" pitchFamily="18" charset="0"/>
              </a:rPr>
              <a:t>Table</a:t>
            </a:r>
            <a:r>
              <a:rPr lang="it-IT" sz="1600" b="1" i="1" dirty="0">
                <a:latin typeface="Times New Roman" panose="02020603050405020304" pitchFamily="18" charset="0"/>
                <a:cs typeface="Times New Roman" panose="02020603050405020304" pitchFamily="18" charset="0"/>
              </a:rPr>
              <a:t> 7- Mead end of </a:t>
            </a:r>
            <a:r>
              <a:rPr lang="it-IT" sz="1600" b="1" i="1" dirty="0" err="1">
                <a:latin typeface="Times New Roman" panose="02020603050405020304" pitchFamily="18" charset="0"/>
                <a:cs typeface="Times New Roman" panose="02020603050405020304" pitchFamily="18" charset="0"/>
              </a:rPr>
              <a:t>fermentation</a:t>
            </a:r>
            <a:r>
              <a:rPr lang="it-IT" sz="1600" b="1" i="1" dirty="0">
                <a:latin typeface="Times New Roman" panose="02020603050405020304" pitchFamily="18" charset="0"/>
                <a:cs typeface="Times New Roman" panose="02020603050405020304" pitchFamily="18" charset="0"/>
              </a:rPr>
              <a:t> </a:t>
            </a:r>
            <a:r>
              <a:rPr lang="it-IT" sz="1600" b="1" dirty="0">
                <a:latin typeface="Times New Roman" panose="02020603050405020304" pitchFamily="18" charset="0"/>
                <a:cs typeface="Times New Roman" panose="02020603050405020304" pitchFamily="18" charset="0"/>
              </a:rPr>
              <a:t>(mg/L)</a:t>
            </a:r>
          </a:p>
        </p:txBody>
      </p:sp>
      <p:sp>
        <p:nvSpPr>
          <p:cNvPr id="18" name="Rettangolo 17">
            <a:extLst>
              <a:ext uri="{FF2B5EF4-FFF2-40B4-BE49-F238E27FC236}">
                <a16:creationId xmlns:a16="http://schemas.microsoft.com/office/drawing/2014/main" id="{EB5390F8-4D99-4BCF-AFA8-DAD84A87EE07}"/>
              </a:ext>
            </a:extLst>
          </p:cNvPr>
          <p:cNvSpPr/>
          <p:nvPr/>
        </p:nvSpPr>
        <p:spPr>
          <a:xfrm>
            <a:off x="770606" y="6550222"/>
            <a:ext cx="6700684" cy="307777"/>
          </a:xfrm>
          <a:prstGeom prst="rect">
            <a:avLst/>
          </a:prstGeom>
        </p:spPr>
        <p:txBody>
          <a:bodyPr wrap="square">
            <a:spAutoFit/>
          </a:bodyPr>
          <a:lstStyle/>
          <a:p>
            <a:pPr algn="ctr"/>
            <a:r>
              <a:rPr lang="it-IT" sz="1400" i="1" dirty="0" err="1">
                <a:latin typeface="Times New Roman" panose="02020603050405020304" pitchFamily="18" charset="0"/>
                <a:cs typeface="Times New Roman" panose="02020603050405020304" pitchFamily="18" charset="0"/>
              </a:rPr>
              <a:t>Different</a:t>
            </a:r>
            <a:r>
              <a:rPr lang="it-IT" sz="1400" i="1" dirty="0">
                <a:latin typeface="Times New Roman" panose="02020603050405020304" pitchFamily="18" charset="0"/>
                <a:cs typeface="Times New Roman" panose="02020603050405020304" pitchFamily="18" charset="0"/>
              </a:rPr>
              <a:t> </a:t>
            </a:r>
            <a:r>
              <a:rPr lang="it-IT" sz="1400" i="1" dirty="0" err="1">
                <a:latin typeface="Times New Roman" panose="02020603050405020304" pitchFamily="18" charset="0"/>
                <a:cs typeface="Times New Roman" panose="02020603050405020304" pitchFamily="18" charset="0"/>
              </a:rPr>
              <a:t>letters</a:t>
            </a:r>
            <a:r>
              <a:rPr lang="it-IT" sz="1400" i="1" dirty="0">
                <a:latin typeface="Times New Roman" panose="02020603050405020304" pitchFamily="18" charset="0"/>
                <a:cs typeface="Times New Roman" panose="02020603050405020304" pitchFamily="18" charset="0"/>
              </a:rPr>
              <a:t> in the </a:t>
            </a:r>
            <a:r>
              <a:rPr lang="it-IT" sz="1400" i="1" dirty="0" err="1">
                <a:latin typeface="Times New Roman" panose="02020603050405020304" pitchFamily="18" charset="0"/>
                <a:cs typeface="Times New Roman" panose="02020603050405020304" pitchFamily="18" charset="0"/>
              </a:rPr>
              <a:t>colums</a:t>
            </a:r>
            <a:r>
              <a:rPr lang="it-IT" sz="1400" i="1" dirty="0">
                <a:latin typeface="Times New Roman" panose="02020603050405020304" pitchFamily="18" charset="0"/>
                <a:cs typeface="Times New Roman" panose="02020603050405020304" pitchFamily="18" charset="0"/>
              </a:rPr>
              <a:t> indicate </a:t>
            </a:r>
            <a:r>
              <a:rPr lang="it-IT" sz="1400" i="1" dirty="0" err="1">
                <a:latin typeface="Times New Roman" panose="02020603050405020304" pitchFamily="18" charset="0"/>
                <a:cs typeface="Times New Roman" panose="02020603050405020304" pitchFamily="18" charset="0"/>
              </a:rPr>
              <a:t>significant</a:t>
            </a:r>
            <a:r>
              <a:rPr lang="it-IT" sz="1400" i="1" dirty="0">
                <a:latin typeface="Times New Roman" panose="02020603050405020304" pitchFamily="18" charset="0"/>
                <a:cs typeface="Times New Roman" panose="02020603050405020304" pitchFamily="18" charset="0"/>
              </a:rPr>
              <a:t> </a:t>
            </a:r>
            <a:r>
              <a:rPr lang="it-IT" sz="1400" i="1" dirty="0" err="1">
                <a:latin typeface="Times New Roman" panose="02020603050405020304" pitchFamily="18" charset="0"/>
                <a:cs typeface="Times New Roman" panose="02020603050405020304" pitchFamily="18" charset="0"/>
              </a:rPr>
              <a:t>difference</a:t>
            </a:r>
            <a:r>
              <a:rPr lang="it-IT" sz="1400" i="1" dirty="0">
                <a:latin typeface="Times New Roman" panose="02020603050405020304" pitchFamily="18" charset="0"/>
                <a:cs typeface="Times New Roman" panose="02020603050405020304" pitchFamily="18" charset="0"/>
              </a:rPr>
              <a:t> (p&lt;0.05)</a:t>
            </a:r>
            <a:endParaRPr lang="it-IT" sz="1400" dirty="0"/>
          </a:p>
        </p:txBody>
      </p:sp>
      <p:pic>
        <p:nvPicPr>
          <p:cNvPr id="20" name="Immagine 19"/>
          <p:cNvPicPr>
            <a:picLocks noChangeAspect="1"/>
          </p:cNvPicPr>
          <p:nvPr/>
        </p:nvPicPr>
        <p:blipFill>
          <a:blip r:embed="rId6"/>
          <a:stretch>
            <a:fillRect/>
          </a:stretch>
        </p:blipFill>
        <p:spPr>
          <a:xfrm>
            <a:off x="743391" y="1538259"/>
            <a:ext cx="11068603" cy="4868868"/>
          </a:xfrm>
          <a:prstGeom prst="rect">
            <a:avLst/>
          </a:prstGeom>
        </p:spPr>
      </p:pic>
      <p:sp>
        <p:nvSpPr>
          <p:cNvPr id="21" name="Ovale 20"/>
          <p:cNvSpPr/>
          <p:nvPr/>
        </p:nvSpPr>
        <p:spPr>
          <a:xfrm>
            <a:off x="8191454" y="1435188"/>
            <a:ext cx="1654295" cy="53946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Ovale 22">
            <a:extLst>
              <a:ext uri="{FF2B5EF4-FFF2-40B4-BE49-F238E27FC236}">
                <a16:creationId xmlns:a16="http://schemas.microsoft.com/office/drawing/2014/main" id="{99ADD7F1-B7F7-4930-B8B5-AF5FCF0B78A3}"/>
              </a:ext>
            </a:extLst>
          </p:cNvPr>
          <p:cNvSpPr/>
          <p:nvPr/>
        </p:nvSpPr>
        <p:spPr>
          <a:xfrm>
            <a:off x="606120" y="1824152"/>
            <a:ext cx="1461220" cy="77454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Ovale 23">
            <a:extLst>
              <a:ext uri="{FF2B5EF4-FFF2-40B4-BE49-F238E27FC236}">
                <a16:creationId xmlns:a16="http://schemas.microsoft.com/office/drawing/2014/main" id="{BEEFD59E-AF60-4A74-8D63-D481A028F1DF}"/>
              </a:ext>
            </a:extLst>
          </p:cNvPr>
          <p:cNvSpPr/>
          <p:nvPr/>
        </p:nvSpPr>
        <p:spPr>
          <a:xfrm>
            <a:off x="622844" y="3858135"/>
            <a:ext cx="1258965" cy="66187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669559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11" descr="sigill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33" y="167006"/>
            <a:ext cx="1324087" cy="11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39541" y="130039"/>
            <a:ext cx="1352161" cy="126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3734558" y="-1179"/>
            <a:ext cx="4535216" cy="1077218"/>
          </a:xfrm>
          <a:prstGeom prst="rect">
            <a:avLst/>
          </a:prstGeom>
          <a:noFill/>
        </p:spPr>
        <p:txBody>
          <a:bodyPr wrap="none" rtlCol="0">
            <a:spAutoFit/>
          </a:bodyPr>
          <a:lstStyle/>
          <a:p>
            <a:pPr algn="ctr"/>
            <a:r>
              <a:rPr lang="it-IT" sz="3600" b="1" dirty="0" err="1">
                <a:solidFill>
                  <a:srgbClr val="0070C0"/>
                </a:solidFill>
                <a:latin typeface="Times New Roman" panose="02020603050405020304" pitchFamily="18" charset="0"/>
                <a:cs typeface="Times New Roman" panose="02020603050405020304" pitchFamily="18" charset="0"/>
              </a:rPr>
              <a:t>Conclusions</a:t>
            </a:r>
            <a:endParaRPr lang="it-IT" sz="3600" b="1" dirty="0">
              <a:solidFill>
                <a:srgbClr val="0070C0"/>
              </a:solidFill>
              <a:latin typeface="Times New Roman" panose="02020603050405020304" pitchFamily="18" charset="0"/>
              <a:cs typeface="Times New Roman" panose="02020603050405020304" pitchFamily="18" charset="0"/>
            </a:endParaRPr>
          </a:p>
          <a:p>
            <a:pPr algn="ctr"/>
            <a:r>
              <a:rPr lang="de-DE" sz="2800" b="1" dirty="0">
                <a:solidFill>
                  <a:schemeClr val="accent6">
                    <a:lumMod val="75000"/>
                  </a:schemeClr>
                </a:solidFill>
                <a:latin typeface="Times New Roman" panose="02020603050405020304" pitchFamily="18" charset="0"/>
                <a:cs typeface="Times New Roman" panose="02020603050405020304" pitchFamily="18" charset="0"/>
              </a:rPr>
              <a:t>Mead – End </a:t>
            </a:r>
            <a:r>
              <a:rPr lang="de-DE" sz="2800" b="1" dirty="0" err="1">
                <a:solidFill>
                  <a:schemeClr val="accent6">
                    <a:lumMod val="75000"/>
                  </a:schemeClr>
                </a:solidFill>
                <a:latin typeface="Times New Roman" panose="02020603050405020304" pitchFamily="18" charset="0"/>
                <a:cs typeface="Times New Roman" panose="02020603050405020304" pitchFamily="18" charset="0"/>
              </a:rPr>
              <a:t>of</a:t>
            </a:r>
            <a:r>
              <a:rPr lang="de-DE" sz="2800" b="1" dirty="0">
                <a:solidFill>
                  <a:schemeClr val="accent6">
                    <a:lumMod val="75000"/>
                  </a:schemeClr>
                </a:solidFill>
                <a:latin typeface="Times New Roman" panose="02020603050405020304" pitchFamily="18" charset="0"/>
                <a:cs typeface="Times New Roman" panose="02020603050405020304" pitchFamily="18" charset="0"/>
              </a:rPr>
              <a:t> </a:t>
            </a:r>
            <a:r>
              <a:rPr lang="de-DE" sz="2800" b="1" dirty="0" err="1">
                <a:solidFill>
                  <a:schemeClr val="accent6">
                    <a:lumMod val="75000"/>
                  </a:schemeClr>
                </a:solidFill>
                <a:latin typeface="Times New Roman" panose="02020603050405020304" pitchFamily="18" charset="0"/>
                <a:cs typeface="Times New Roman" panose="02020603050405020304" pitchFamily="18" charset="0"/>
              </a:rPr>
              <a:t>fermentation</a:t>
            </a:r>
            <a:endParaRPr lang="it-IT" sz="2800" b="1" dirty="0">
              <a:solidFill>
                <a:schemeClr val="accent6">
                  <a:lumMod val="75000"/>
                </a:schemeClr>
              </a:solidFill>
              <a:latin typeface="Times New Roman" panose="02020603050405020304" pitchFamily="18" charset="0"/>
              <a:cs typeface="Times New Roman" panose="02020603050405020304" pitchFamily="18" charset="0"/>
            </a:endParaRPr>
          </a:p>
        </p:txBody>
      </p:sp>
      <p:graphicFrame>
        <p:nvGraphicFramePr>
          <p:cNvPr id="20" name="Tabella 19"/>
          <p:cNvGraphicFramePr>
            <a:graphicFrameLocks noGrp="1"/>
          </p:cNvGraphicFramePr>
          <p:nvPr/>
        </p:nvGraphicFramePr>
        <p:xfrm>
          <a:off x="146371" y="2051096"/>
          <a:ext cx="11845331" cy="4372284"/>
        </p:xfrm>
        <a:graphic>
          <a:graphicData uri="http://schemas.openxmlformats.org/drawingml/2006/table">
            <a:tbl>
              <a:tblPr firstRow="1" bandRow="1">
                <a:tableStyleId>{912C8C85-51F0-491E-9774-3900AFEF0FD7}</a:tableStyleId>
              </a:tblPr>
              <a:tblGrid>
                <a:gridCol w="2291643">
                  <a:extLst>
                    <a:ext uri="{9D8B030D-6E8A-4147-A177-3AD203B41FA5}">
                      <a16:colId xmlns:a16="http://schemas.microsoft.com/office/drawing/2014/main" val="20000"/>
                    </a:ext>
                  </a:extLst>
                </a:gridCol>
                <a:gridCol w="1194211">
                  <a:extLst>
                    <a:ext uri="{9D8B030D-6E8A-4147-A177-3AD203B41FA5}">
                      <a16:colId xmlns:a16="http://schemas.microsoft.com/office/drawing/2014/main" val="20001"/>
                    </a:ext>
                  </a:extLst>
                </a:gridCol>
                <a:gridCol w="1194211">
                  <a:extLst>
                    <a:ext uri="{9D8B030D-6E8A-4147-A177-3AD203B41FA5}">
                      <a16:colId xmlns:a16="http://schemas.microsoft.com/office/drawing/2014/main" val="20002"/>
                    </a:ext>
                  </a:extLst>
                </a:gridCol>
                <a:gridCol w="1194211">
                  <a:extLst>
                    <a:ext uri="{9D8B030D-6E8A-4147-A177-3AD203B41FA5}">
                      <a16:colId xmlns:a16="http://schemas.microsoft.com/office/drawing/2014/main" val="20003"/>
                    </a:ext>
                  </a:extLst>
                </a:gridCol>
                <a:gridCol w="1194211">
                  <a:extLst>
                    <a:ext uri="{9D8B030D-6E8A-4147-A177-3AD203B41FA5}">
                      <a16:colId xmlns:a16="http://schemas.microsoft.com/office/drawing/2014/main" val="20004"/>
                    </a:ext>
                  </a:extLst>
                </a:gridCol>
                <a:gridCol w="1194211">
                  <a:extLst>
                    <a:ext uri="{9D8B030D-6E8A-4147-A177-3AD203B41FA5}">
                      <a16:colId xmlns:a16="http://schemas.microsoft.com/office/drawing/2014/main" val="20005"/>
                    </a:ext>
                  </a:extLst>
                </a:gridCol>
                <a:gridCol w="1194211">
                  <a:extLst>
                    <a:ext uri="{9D8B030D-6E8A-4147-A177-3AD203B41FA5}">
                      <a16:colId xmlns:a16="http://schemas.microsoft.com/office/drawing/2014/main" val="20006"/>
                    </a:ext>
                  </a:extLst>
                </a:gridCol>
                <a:gridCol w="1194211">
                  <a:extLst>
                    <a:ext uri="{9D8B030D-6E8A-4147-A177-3AD203B41FA5}">
                      <a16:colId xmlns:a16="http://schemas.microsoft.com/office/drawing/2014/main" val="20007"/>
                    </a:ext>
                  </a:extLst>
                </a:gridCol>
                <a:gridCol w="1194211">
                  <a:extLst>
                    <a:ext uri="{9D8B030D-6E8A-4147-A177-3AD203B41FA5}">
                      <a16:colId xmlns:a16="http://schemas.microsoft.com/office/drawing/2014/main" val="20008"/>
                    </a:ext>
                  </a:extLst>
                </a:gridCol>
              </a:tblGrid>
              <a:tr h="751744">
                <a:tc>
                  <a:txBody>
                    <a:bodyPr/>
                    <a:lstStyle/>
                    <a:p>
                      <a:pPr algn="ctr"/>
                      <a:endParaRPr lang="it-IT" sz="2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sz="2000" dirty="0">
                          <a:latin typeface="Times New Roman" panose="02020603050405020304" pitchFamily="18" charset="0"/>
                          <a:cs typeface="Times New Roman" panose="02020603050405020304" pitchFamily="18" charset="0"/>
                        </a:rPr>
                        <a:t>0%</a:t>
                      </a:r>
                      <a:r>
                        <a:rPr lang="de-DE" sz="2000" baseline="0" dirty="0">
                          <a:latin typeface="Times New Roman" panose="02020603050405020304" pitchFamily="18" charset="0"/>
                          <a:cs typeface="Times New Roman" panose="02020603050405020304" pitchFamily="18" charset="0"/>
                        </a:rPr>
                        <a:t> </a:t>
                      </a:r>
                    </a:p>
                    <a:p>
                      <a:pPr algn="ctr"/>
                      <a:r>
                        <a:rPr lang="de-DE" sz="2000" baseline="0" dirty="0" err="1">
                          <a:latin typeface="Times New Roman" panose="02020603050405020304" pitchFamily="18" charset="0"/>
                          <a:cs typeface="Times New Roman" panose="02020603050405020304" pitchFamily="18" charset="0"/>
                        </a:rPr>
                        <a:t>No</a:t>
                      </a:r>
                      <a:r>
                        <a:rPr lang="de-DE" sz="2000" baseline="0" dirty="0">
                          <a:latin typeface="Times New Roman" panose="02020603050405020304" pitchFamily="18" charset="0"/>
                          <a:cs typeface="Times New Roman" panose="02020603050405020304" pitchFamily="18" charset="0"/>
                        </a:rPr>
                        <a:t> </a:t>
                      </a:r>
                      <a:r>
                        <a:rPr lang="de-DE" sz="2000" baseline="0" dirty="0" err="1">
                          <a:latin typeface="Times New Roman" panose="02020603050405020304" pitchFamily="18" charset="0"/>
                          <a:cs typeface="Times New Roman" panose="02020603050405020304" pitchFamily="18" charset="0"/>
                        </a:rPr>
                        <a:t>hemp</a:t>
                      </a:r>
                      <a:endParaRPr lang="it-IT"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2000" dirty="0">
                          <a:latin typeface="Times New Roman" panose="02020603050405020304" pitchFamily="18" charset="0"/>
                          <a:cs typeface="Times New Roman" panose="02020603050405020304" pitchFamily="18" charset="0"/>
                        </a:rPr>
                        <a:t>AC</a:t>
                      </a:r>
                    </a:p>
                    <a:p>
                      <a:pPr algn="ctr"/>
                      <a:r>
                        <a:rPr lang="de-DE" sz="2000" dirty="0" err="1">
                          <a:latin typeface="Times New Roman" panose="02020603050405020304" pitchFamily="18" charset="0"/>
                          <a:cs typeface="Times New Roman" panose="02020603050405020304" pitchFamily="18" charset="0"/>
                        </a:rPr>
                        <a:t>No</a:t>
                      </a:r>
                      <a:r>
                        <a:rPr lang="de-DE" sz="2000" dirty="0">
                          <a:latin typeface="Times New Roman" panose="02020603050405020304" pitchFamily="18" charset="0"/>
                          <a:cs typeface="Times New Roman" panose="02020603050405020304" pitchFamily="18" charset="0"/>
                        </a:rPr>
                        <a:t> </a:t>
                      </a:r>
                      <a:r>
                        <a:rPr lang="de-DE" sz="2000" dirty="0" err="1">
                          <a:latin typeface="Times New Roman" panose="02020603050405020304" pitchFamily="18" charset="0"/>
                          <a:cs typeface="Times New Roman" panose="02020603050405020304" pitchFamily="18" charset="0"/>
                        </a:rPr>
                        <a:t>yeast</a:t>
                      </a:r>
                      <a:r>
                        <a:rPr lang="de-DE" sz="2000" dirty="0">
                          <a:latin typeface="Times New Roman" panose="02020603050405020304" pitchFamily="18" charset="0"/>
                          <a:cs typeface="Times New Roman" panose="02020603050405020304" pitchFamily="18" charset="0"/>
                        </a:rPr>
                        <a:t> </a:t>
                      </a:r>
                      <a:endParaRPr lang="it-IT"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gridSpan="3">
                  <a:txBody>
                    <a:bodyPr/>
                    <a:lstStyle/>
                    <a:p>
                      <a:pPr algn="ctr"/>
                      <a:r>
                        <a:rPr lang="de-DE" sz="2000" dirty="0">
                          <a:latin typeface="Times New Roman" panose="02020603050405020304" pitchFamily="18" charset="0"/>
                          <a:cs typeface="Times New Roman" panose="02020603050405020304" pitchFamily="18" charset="0"/>
                        </a:rPr>
                        <a:t>+ 0.25% </a:t>
                      </a:r>
                      <a:r>
                        <a:rPr lang="de-DE" sz="2000" dirty="0" err="1">
                          <a:latin typeface="Times New Roman" panose="02020603050405020304" pitchFamily="18" charset="0"/>
                          <a:cs typeface="Times New Roman" panose="02020603050405020304" pitchFamily="18" charset="0"/>
                        </a:rPr>
                        <a:t>hemp</a:t>
                      </a:r>
                      <a:r>
                        <a:rPr lang="de-DE" sz="2000" dirty="0">
                          <a:latin typeface="Times New Roman" panose="02020603050405020304" pitchFamily="18" charset="0"/>
                          <a:cs typeface="Times New Roman" panose="02020603050405020304" pitchFamily="18" charset="0"/>
                        </a:rPr>
                        <a:t> </a:t>
                      </a:r>
                    </a:p>
                    <a:p>
                      <a:pPr algn="ctr"/>
                      <a:r>
                        <a:rPr lang="de-DE" sz="2000" dirty="0">
                          <a:latin typeface="Times New Roman" panose="02020603050405020304" pitchFamily="18" charset="0"/>
                          <a:cs typeface="Times New Roman" panose="02020603050405020304" pitchFamily="18" charset="0"/>
                        </a:rPr>
                        <a:t>+ </a:t>
                      </a:r>
                      <a:r>
                        <a:rPr lang="de-DE" sz="2000" dirty="0" err="1">
                          <a:latin typeface="Times New Roman" panose="02020603050405020304" pitchFamily="18" charset="0"/>
                          <a:cs typeface="Times New Roman" panose="02020603050405020304" pitchFamily="18" charset="0"/>
                        </a:rPr>
                        <a:t>yeast</a:t>
                      </a:r>
                      <a:endParaRPr lang="it-IT"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gridSpan="3">
                  <a:txBody>
                    <a:bodyPr/>
                    <a:lstStyle/>
                    <a:p>
                      <a:pPr algn="ctr"/>
                      <a:r>
                        <a:rPr lang="de-DE" sz="2000" dirty="0">
                          <a:latin typeface="Times New Roman" panose="02020603050405020304" pitchFamily="18" charset="0"/>
                          <a:cs typeface="Times New Roman" panose="02020603050405020304" pitchFamily="18" charset="0"/>
                        </a:rPr>
                        <a:t>+ 0.5% </a:t>
                      </a:r>
                      <a:r>
                        <a:rPr lang="de-DE" sz="2000" dirty="0" err="1">
                          <a:latin typeface="Times New Roman" panose="02020603050405020304" pitchFamily="18" charset="0"/>
                          <a:cs typeface="Times New Roman" panose="02020603050405020304" pitchFamily="18" charset="0"/>
                        </a:rPr>
                        <a:t>hemp</a:t>
                      </a:r>
                      <a:r>
                        <a:rPr lang="de-DE" sz="2000" dirty="0">
                          <a:latin typeface="Times New Roman" panose="02020603050405020304" pitchFamily="18" charset="0"/>
                          <a:cs typeface="Times New Roman" panose="02020603050405020304" pitchFamily="18" charset="0"/>
                        </a:rPr>
                        <a:t> </a:t>
                      </a:r>
                    </a:p>
                    <a:p>
                      <a:pPr algn="ctr"/>
                      <a:r>
                        <a:rPr lang="de-DE" sz="2000" dirty="0">
                          <a:latin typeface="Times New Roman" panose="02020603050405020304" pitchFamily="18" charset="0"/>
                          <a:cs typeface="Times New Roman" panose="02020603050405020304" pitchFamily="18" charset="0"/>
                        </a:rPr>
                        <a:t>+ </a:t>
                      </a:r>
                      <a:r>
                        <a:rPr lang="de-DE" sz="2000" dirty="0" err="1">
                          <a:latin typeface="Times New Roman" panose="02020603050405020304" pitchFamily="18" charset="0"/>
                          <a:cs typeface="Times New Roman" panose="02020603050405020304" pitchFamily="18" charset="0"/>
                        </a:rPr>
                        <a:t>yeast</a:t>
                      </a:r>
                      <a:endParaRPr lang="it-IT" sz="2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0"/>
                  </a:ext>
                </a:extLst>
              </a:tr>
              <a:tr h="686375">
                <a:tc>
                  <a:txBody>
                    <a:bodyPr/>
                    <a:lstStyle/>
                    <a:p>
                      <a:pPr algn="l"/>
                      <a:endParaRPr lang="it-IT"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it-IT"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1400" b="1" dirty="0" err="1">
                          <a:solidFill>
                            <a:schemeClr val="accent6">
                              <a:lumMod val="50000"/>
                            </a:schemeClr>
                          </a:solidFill>
                          <a:latin typeface="Times New Roman" panose="02020603050405020304" pitchFamily="18" charset="0"/>
                          <a:cs typeface="Times New Roman" panose="02020603050405020304" pitchFamily="18" charset="0"/>
                        </a:rPr>
                        <a:t>Inflorescence</a:t>
                      </a:r>
                      <a:r>
                        <a:rPr lang="de-DE" sz="1200" b="1" dirty="0">
                          <a:solidFill>
                            <a:schemeClr val="accent6">
                              <a:lumMod val="50000"/>
                            </a:schemeClr>
                          </a:solidFill>
                          <a:latin typeface="Times New Roman" panose="02020603050405020304" pitchFamily="18" charset="0"/>
                          <a:cs typeface="Times New Roman" panose="02020603050405020304" pitchFamily="18" charset="0"/>
                        </a:rPr>
                        <a:t> </a:t>
                      </a:r>
                      <a:r>
                        <a:rPr lang="de-DE" b="1" dirty="0">
                          <a:solidFill>
                            <a:schemeClr val="accent6">
                              <a:lumMod val="50000"/>
                            </a:schemeClr>
                          </a:solidFill>
                          <a:latin typeface="Times New Roman" panose="02020603050405020304" pitchFamily="18" charset="0"/>
                          <a:cs typeface="Times New Roman" panose="02020603050405020304" pitchFamily="18" charset="0"/>
                        </a:rPr>
                        <a:t>IN2</a:t>
                      </a:r>
                      <a:endParaRPr lang="it-IT" b="1" dirty="0">
                        <a:solidFill>
                          <a:schemeClr val="accent6">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b="1" dirty="0" err="1">
                          <a:solidFill>
                            <a:schemeClr val="accent6">
                              <a:lumMod val="50000"/>
                            </a:schemeClr>
                          </a:solidFill>
                          <a:latin typeface="Times New Roman" panose="02020603050405020304" pitchFamily="18" charset="0"/>
                          <a:cs typeface="Times New Roman" panose="02020603050405020304" pitchFamily="18" charset="0"/>
                        </a:rPr>
                        <a:t>Leaves</a:t>
                      </a:r>
                      <a:endParaRPr lang="de-DE" b="1" dirty="0">
                        <a:solidFill>
                          <a:schemeClr val="accent6">
                            <a:lumMod val="50000"/>
                          </a:schemeClr>
                        </a:solidFill>
                        <a:latin typeface="Times New Roman" panose="02020603050405020304" pitchFamily="18" charset="0"/>
                        <a:cs typeface="Times New Roman" panose="02020603050405020304" pitchFamily="18" charset="0"/>
                      </a:endParaRPr>
                    </a:p>
                    <a:p>
                      <a:pPr algn="ctr"/>
                      <a:r>
                        <a:rPr lang="de-DE" b="1" dirty="0">
                          <a:solidFill>
                            <a:schemeClr val="accent6">
                              <a:lumMod val="50000"/>
                            </a:schemeClr>
                          </a:solidFill>
                          <a:latin typeface="Times New Roman" panose="02020603050405020304" pitchFamily="18" charset="0"/>
                          <a:cs typeface="Times New Roman" panose="02020603050405020304" pitchFamily="18" charset="0"/>
                        </a:rPr>
                        <a:t>FO2</a:t>
                      </a:r>
                      <a:endParaRPr lang="it-IT" b="1" dirty="0">
                        <a:solidFill>
                          <a:schemeClr val="accent6">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b="1" dirty="0" err="1">
                          <a:solidFill>
                            <a:schemeClr val="accent6">
                              <a:lumMod val="50000"/>
                            </a:schemeClr>
                          </a:solidFill>
                          <a:latin typeface="Times New Roman" panose="02020603050405020304" pitchFamily="18" charset="0"/>
                          <a:cs typeface="Times New Roman" panose="02020603050405020304" pitchFamily="18" charset="0"/>
                        </a:rPr>
                        <a:t>Stem</a:t>
                      </a:r>
                      <a:endParaRPr lang="de-DE" b="1" dirty="0">
                        <a:solidFill>
                          <a:schemeClr val="accent6">
                            <a:lumMod val="50000"/>
                          </a:schemeClr>
                        </a:solidFill>
                        <a:latin typeface="Times New Roman" panose="02020603050405020304" pitchFamily="18" charset="0"/>
                        <a:cs typeface="Times New Roman" panose="02020603050405020304" pitchFamily="18" charset="0"/>
                      </a:endParaRPr>
                    </a:p>
                    <a:p>
                      <a:pPr algn="ctr"/>
                      <a:r>
                        <a:rPr lang="de-DE" b="1" dirty="0">
                          <a:solidFill>
                            <a:schemeClr val="accent6">
                              <a:lumMod val="50000"/>
                            </a:schemeClr>
                          </a:solidFill>
                          <a:latin typeface="Times New Roman" panose="02020603050405020304" pitchFamily="18" charset="0"/>
                          <a:cs typeface="Times New Roman" panose="02020603050405020304" pitchFamily="18" charset="0"/>
                        </a:rPr>
                        <a:t>FU2</a:t>
                      </a:r>
                      <a:endParaRPr lang="it-IT" b="1" dirty="0">
                        <a:solidFill>
                          <a:schemeClr val="accent6">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1400" b="1" dirty="0" err="1">
                          <a:solidFill>
                            <a:schemeClr val="accent6">
                              <a:lumMod val="50000"/>
                            </a:schemeClr>
                          </a:solidFill>
                          <a:latin typeface="Times New Roman" panose="02020603050405020304" pitchFamily="18" charset="0"/>
                          <a:cs typeface="Times New Roman" panose="02020603050405020304" pitchFamily="18" charset="0"/>
                        </a:rPr>
                        <a:t>Inflorescence</a:t>
                      </a:r>
                      <a:r>
                        <a:rPr lang="de-DE" b="1" dirty="0">
                          <a:solidFill>
                            <a:schemeClr val="accent6">
                              <a:lumMod val="50000"/>
                            </a:schemeClr>
                          </a:solidFill>
                          <a:latin typeface="Times New Roman" panose="02020603050405020304" pitchFamily="18" charset="0"/>
                          <a:cs typeface="Times New Roman" panose="02020603050405020304" pitchFamily="18" charset="0"/>
                        </a:rPr>
                        <a:t> IN5</a:t>
                      </a:r>
                      <a:endParaRPr lang="it-IT" b="1" dirty="0">
                        <a:solidFill>
                          <a:schemeClr val="accent6">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de-DE" b="1" dirty="0" err="1">
                          <a:solidFill>
                            <a:schemeClr val="accent6">
                              <a:lumMod val="50000"/>
                            </a:schemeClr>
                          </a:solidFill>
                          <a:latin typeface="Times New Roman" panose="02020603050405020304" pitchFamily="18" charset="0"/>
                          <a:cs typeface="Times New Roman" panose="02020603050405020304" pitchFamily="18" charset="0"/>
                        </a:rPr>
                        <a:t>Leaves</a:t>
                      </a:r>
                      <a:endParaRPr lang="de-DE" b="1" dirty="0">
                        <a:solidFill>
                          <a:schemeClr val="accent6">
                            <a:lumMod val="50000"/>
                          </a:schemeClr>
                        </a:solidFill>
                        <a:latin typeface="Times New Roman" panose="02020603050405020304" pitchFamily="18" charset="0"/>
                        <a:cs typeface="Times New Roman" panose="02020603050405020304" pitchFamily="18" charset="0"/>
                      </a:endParaRPr>
                    </a:p>
                    <a:p>
                      <a:pPr algn="ctr"/>
                      <a:r>
                        <a:rPr lang="de-DE" b="1" dirty="0">
                          <a:solidFill>
                            <a:schemeClr val="accent6">
                              <a:lumMod val="50000"/>
                            </a:schemeClr>
                          </a:solidFill>
                          <a:latin typeface="Times New Roman" panose="02020603050405020304" pitchFamily="18" charset="0"/>
                          <a:cs typeface="Times New Roman" panose="02020603050405020304" pitchFamily="18" charset="0"/>
                        </a:rPr>
                        <a:t>FO5</a:t>
                      </a:r>
                      <a:endParaRPr lang="it-IT" b="1" dirty="0">
                        <a:solidFill>
                          <a:schemeClr val="accent6">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de-DE" b="1" dirty="0" err="1">
                          <a:solidFill>
                            <a:schemeClr val="accent6">
                              <a:lumMod val="50000"/>
                            </a:schemeClr>
                          </a:solidFill>
                          <a:latin typeface="Times New Roman" panose="02020603050405020304" pitchFamily="18" charset="0"/>
                          <a:cs typeface="Times New Roman" panose="02020603050405020304" pitchFamily="18" charset="0"/>
                        </a:rPr>
                        <a:t>Stem</a:t>
                      </a:r>
                      <a:endParaRPr lang="de-DE" b="1" dirty="0">
                        <a:solidFill>
                          <a:schemeClr val="accent6">
                            <a:lumMod val="50000"/>
                          </a:schemeClr>
                        </a:solidFill>
                        <a:latin typeface="Times New Roman" panose="02020603050405020304" pitchFamily="18" charset="0"/>
                        <a:cs typeface="Times New Roman" panose="02020603050405020304" pitchFamily="18" charset="0"/>
                      </a:endParaRPr>
                    </a:p>
                    <a:p>
                      <a:pPr algn="ctr"/>
                      <a:r>
                        <a:rPr lang="de-DE" b="1" dirty="0">
                          <a:solidFill>
                            <a:schemeClr val="accent6">
                              <a:lumMod val="50000"/>
                            </a:schemeClr>
                          </a:solidFill>
                          <a:latin typeface="Times New Roman" panose="02020603050405020304" pitchFamily="18" charset="0"/>
                          <a:cs typeface="Times New Roman" panose="02020603050405020304" pitchFamily="18" charset="0"/>
                        </a:rPr>
                        <a:t>FU5</a:t>
                      </a:r>
                      <a:endParaRPr lang="it-IT" b="1" dirty="0">
                        <a:solidFill>
                          <a:schemeClr val="accent6">
                            <a:lumMod val="50000"/>
                          </a:schemeClr>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1"/>
                  </a:ext>
                </a:extLst>
              </a:tr>
              <a:tr h="4246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1" dirty="0" err="1">
                          <a:latin typeface="Times New Roman" panose="02020603050405020304" pitchFamily="18" charset="0"/>
                          <a:cs typeface="Times New Roman" panose="02020603050405020304" pitchFamily="18" charset="0"/>
                        </a:rPr>
                        <a:t>Organic</a:t>
                      </a:r>
                      <a:r>
                        <a:rPr lang="de-DE" b="1" dirty="0">
                          <a:latin typeface="Times New Roman" panose="02020603050405020304" pitchFamily="18" charset="0"/>
                          <a:cs typeface="Times New Roman" panose="02020603050405020304" pitchFamily="18" charset="0"/>
                        </a:rPr>
                        <a:t> </a:t>
                      </a:r>
                      <a:r>
                        <a:rPr lang="de-DE" b="1" dirty="0" err="1">
                          <a:latin typeface="Times New Roman" panose="02020603050405020304" pitchFamily="18" charset="0"/>
                          <a:cs typeface="Times New Roman" panose="02020603050405020304" pitchFamily="18" charset="0"/>
                        </a:rPr>
                        <a:t>acids</a:t>
                      </a:r>
                      <a:endParaRPr lang="it-IT"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de-DE"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2"/>
                  </a:ext>
                </a:extLst>
              </a:tr>
              <a:tr h="4246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1" dirty="0">
                          <a:latin typeface="Times New Roman" panose="02020603050405020304" pitchFamily="18" charset="0"/>
                          <a:cs typeface="Times New Roman" panose="02020603050405020304" pitchFamily="18" charset="0"/>
                        </a:rPr>
                        <a:t>Polyphenols </a:t>
                      </a:r>
                      <a:endParaRPr lang="it-IT"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it-IT"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it-IT"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it-IT"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it-IT"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de-DE"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3"/>
                  </a:ext>
                </a:extLst>
              </a:tr>
              <a:tr h="4246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1" dirty="0" err="1">
                          <a:latin typeface="Times New Roman" panose="02020603050405020304" pitchFamily="18" charset="0"/>
                          <a:cs typeface="Times New Roman" panose="02020603050405020304" pitchFamily="18" charset="0"/>
                        </a:rPr>
                        <a:t>Antioxidant</a:t>
                      </a:r>
                      <a:r>
                        <a:rPr lang="de-DE" b="1" dirty="0">
                          <a:latin typeface="Times New Roman" panose="02020603050405020304" pitchFamily="18" charset="0"/>
                          <a:cs typeface="Times New Roman" panose="02020603050405020304" pitchFamily="18" charset="0"/>
                        </a:rPr>
                        <a:t> </a:t>
                      </a:r>
                      <a:r>
                        <a:rPr lang="de-DE" b="1" dirty="0" err="1">
                          <a:latin typeface="Times New Roman" panose="02020603050405020304" pitchFamily="18" charset="0"/>
                          <a:cs typeface="Times New Roman" panose="02020603050405020304" pitchFamily="18" charset="0"/>
                        </a:rPr>
                        <a:t>activity</a:t>
                      </a:r>
                      <a:endParaRPr lang="it-IT"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1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it-IT"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1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de-DE"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1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4"/>
                  </a:ext>
                </a:extLst>
              </a:tr>
              <a:tr h="4246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1" dirty="0">
                          <a:latin typeface="Times New Roman" panose="02020603050405020304" pitchFamily="18" charset="0"/>
                          <a:cs typeface="Times New Roman" panose="02020603050405020304" pitchFamily="18" charset="0"/>
                        </a:rPr>
                        <a:t>CBD</a:t>
                      </a:r>
                      <a:endParaRPr lang="it-IT"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dirty="0" err="1">
                          <a:latin typeface="Times New Roman" panose="02020603050405020304" pitchFamily="18" charset="0"/>
                          <a:cs typeface="Times New Roman" panose="02020603050405020304" pitchFamily="18" charset="0"/>
                        </a:rPr>
                        <a:t>Nd</a:t>
                      </a:r>
                      <a:endParaRPr lang="it-IT"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dirty="0" err="1">
                          <a:latin typeface="Times New Roman" panose="02020603050405020304" pitchFamily="18" charset="0"/>
                          <a:cs typeface="Times New Roman" panose="02020603050405020304" pitchFamily="18" charset="0"/>
                        </a:rPr>
                        <a:t>Nd</a:t>
                      </a:r>
                      <a:endParaRPr lang="it-IT"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1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18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de-DE"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5"/>
                  </a:ext>
                </a:extLst>
              </a:tr>
              <a:tr h="4246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1" dirty="0">
                          <a:latin typeface="Times New Roman" panose="02020603050405020304" pitchFamily="18" charset="0"/>
                          <a:cs typeface="Times New Roman" panose="02020603050405020304" pitchFamily="18" charset="0"/>
                        </a:rPr>
                        <a:t>Volatile </a:t>
                      </a:r>
                      <a:r>
                        <a:rPr lang="de-DE" b="1" dirty="0" err="1">
                          <a:latin typeface="Times New Roman" panose="02020603050405020304" pitchFamily="18" charset="0"/>
                          <a:cs typeface="Times New Roman" panose="02020603050405020304" pitchFamily="18" charset="0"/>
                        </a:rPr>
                        <a:t>compounds</a:t>
                      </a:r>
                      <a:endParaRPr lang="it-IT"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1800" b="1" i="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2000" b="1" i="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i="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de-DE" sz="1800" b="1" i="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i="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800" b="1" i="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1800" b="1" i="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r>
                        <a:rPr lang="de-DE"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2000" b="1" i="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8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it-IT" sz="1800" b="1" i="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6"/>
                  </a:ext>
                </a:extLst>
              </a:tr>
              <a:tr h="405460">
                <a:tc>
                  <a:txBody>
                    <a:bodyPr/>
                    <a:lstStyle/>
                    <a:p>
                      <a:pPr algn="l"/>
                      <a:r>
                        <a:rPr lang="de-DE" b="1" dirty="0">
                          <a:latin typeface="Times New Roman" panose="02020603050405020304" pitchFamily="18" charset="0"/>
                          <a:cs typeface="Times New Roman" panose="02020603050405020304" pitchFamily="18" charset="0"/>
                        </a:rPr>
                        <a:t>% </a:t>
                      </a:r>
                      <a:r>
                        <a:rPr lang="de-DE" b="1" dirty="0" err="1">
                          <a:latin typeface="Times New Roman" panose="02020603050405020304" pitchFamily="18" charset="0"/>
                          <a:cs typeface="Times New Roman" panose="02020603050405020304" pitchFamily="18" charset="0"/>
                        </a:rPr>
                        <a:t>Alcohol</a:t>
                      </a:r>
                      <a:r>
                        <a:rPr lang="de-DE" b="1" dirty="0">
                          <a:latin typeface="Times New Roman" panose="02020603050405020304" pitchFamily="18" charset="0"/>
                          <a:cs typeface="Times New Roman" panose="02020603050405020304" pitchFamily="18" charset="0"/>
                        </a:rPr>
                        <a:t> (v/v)</a:t>
                      </a:r>
                      <a:endParaRPr lang="it-IT"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dirty="0">
                          <a:latin typeface="Times New Roman" panose="02020603050405020304" pitchFamily="18" charset="0"/>
                          <a:cs typeface="Times New Roman" panose="02020603050405020304" pitchFamily="18" charset="0"/>
                        </a:rPr>
                        <a:t>12.25 - 13.55 </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hMerge="1">
                  <a:txBody>
                    <a:bodyPr/>
                    <a:lstStyle/>
                    <a:p>
                      <a:endParaRPr lang="it-IT"/>
                    </a:p>
                  </a:txBody>
                  <a:tcPr/>
                </a:tc>
                <a:tc hMerge="1">
                  <a:txBody>
                    <a:bodyPr/>
                    <a:lstStyle/>
                    <a:p>
                      <a:pPr algn="ctr"/>
                      <a:endParaRPr lang="it-IT"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a:endParaRPr lang="it-IT"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a:endParaRPr lang="it-IT"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a:endParaRPr lang="it-IT"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7"/>
                  </a:ext>
                </a:extLst>
              </a:tr>
              <a:tr h="405460">
                <a:tc>
                  <a:txBody>
                    <a:bodyPr/>
                    <a:lstStyle/>
                    <a:p>
                      <a:pPr algn="l"/>
                      <a:r>
                        <a:rPr lang="de-DE" b="1" dirty="0">
                          <a:latin typeface="Times New Roman" panose="02020603050405020304" pitchFamily="18" charset="0"/>
                          <a:cs typeface="Times New Roman" panose="02020603050405020304" pitchFamily="18" charset="0"/>
                        </a:rPr>
                        <a:t>pH</a:t>
                      </a:r>
                      <a:endParaRPr lang="it-IT" b="1"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dirty="0">
                          <a:latin typeface="Times New Roman" panose="02020603050405020304" pitchFamily="18" charset="0"/>
                          <a:cs typeface="Times New Roman" panose="02020603050405020304" pitchFamily="18" charset="0"/>
                        </a:rPr>
                        <a:t>3.70 - 4.21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hMerge="1">
                  <a:txBody>
                    <a:bodyPr/>
                    <a:lstStyle/>
                    <a:p>
                      <a:endParaRPr lang="it-IT"/>
                    </a:p>
                  </a:txBody>
                  <a:tcPr/>
                </a:tc>
                <a:tc hMerge="1">
                  <a:txBody>
                    <a:bodyPr/>
                    <a:lstStyle/>
                    <a:p>
                      <a:pPr algn="ctr"/>
                      <a:endParaRPr lang="it-IT"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pPr algn="ctr"/>
                      <a:endParaRPr lang="it-IT"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a:endParaRPr lang="it-IT"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a:endParaRPr lang="it-IT"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8"/>
                  </a:ext>
                </a:extLst>
              </a:tr>
            </a:tbl>
          </a:graphicData>
        </a:graphic>
      </p:graphicFrame>
      <p:grpSp>
        <p:nvGrpSpPr>
          <p:cNvPr id="3" name="Gruppo 2"/>
          <p:cNvGrpSpPr/>
          <p:nvPr/>
        </p:nvGrpSpPr>
        <p:grpSpPr>
          <a:xfrm>
            <a:off x="2733671" y="1496225"/>
            <a:ext cx="8041988" cy="536612"/>
            <a:chOff x="1277400" y="1360757"/>
            <a:chExt cx="8041988" cy="536612"/>
          </a:xfrm>
        </p:grpSpPr>
        <p:grpSp>
          <p:nvGrpSpPr>
            <p:cNvPr id="24" name="Gruppo 23"/>
            <p:cNvGrpSpPr/>
            <p:nvPr/>
          </p:nvGrpSpPr>
          <p:grpSpPr>
            <a:xfrm>
              <a:off x="8126727" y="1360757"/>
              <a:ext cx="1192661" cy="536612"/>
              <a:chOff x="8510549" y="1360757"/>
              <a:chExt cx="1192661" cy="536612"/>
            </a:xfrm>
          </p:grpSpPr>
          <p:pic>
            <p:nvPicPr>
              <p:cNvPr id="22" name="Immagine 21"/>
              <p:cNvPicPr>
                <a:picLocks noChangeAspect="1"/>
              </p:cNvPicPr>
              <p:nvPr/>
            </p:nvPicPr>
            <p:blipFill>
              <a:blip r:embed="rId5"/>
              <a:stretch>
                <a:fillRect/>
              </a:stretch>
            </p:blipFill>
            <p:spPr>
              <a:xfrm>
                <a:off x="8995320" y="1360757"/>
                <a:ext cx="707890" cy="536612"/>
              </a:xfrm>
              <a:prstGeom prst="round2DiagRect">
                <a:avLst>
                  <a:gd name="adj1" fmla="val 16667"/>
                  <a:gd name="adj2" fmla="val 0"/>
                </a:avLst>
              </a:prstGeom>
              <a:ln w="57150" cap="sq">
                <a:solidFill>
                  <a:srgbClr val="FFFFFF"/>
                </a:solidFill>
                <a:miter lim="800000"/>
              </a:ln>
              <a:effectLst>
                <a:outerShdw blurRad="254000" algn="tl" rotWithShape="0">
                  <a:srgbClr val="000000">
                    <a:alpha val="43000"/>
                  </a:srgbClr>
                </a:outerShdw>
              </a:effectLst>
            </p:spPr>
          </p:pic>
          <p:pic>
            <p:nvPicPr>
              <p:cNvPr id="23" name="Immagine 22"/>
              <p:cNvPicPr>
                <a:picLocks noChangeAspect="1"/>
              </p:cNvPicPr>
              <p:nvPr/>
            </p:nvPicPr>
            <p:blipFill rotWithShape="1">
              <a:blip r:embed="rId6" cstate="print">
                <a:extLst>
                  <a:ext uri="{28A0092B-C50C-407E-A947-70E740481C1C}">
                    <a14:useLocalDpi xmlns:a14="http://schemas.microsoft.com/office/drawing/2010/main" val="0"/>
                  </a:ext>
                </a:extLst>
              </a:blip>
              <a:srcRect l="21884" r="23300"/>
              <a:stretch/>
            </p:blipFill>
            <p:spPr>
              <a:xfrm>
                <a:off x="8510549" y="1360757"/>
                <a:ext cx="592015" cy="536612"/>
              </a:xfrm>
              <a:prstGeom prst="round2DiagRect">
                <a:avLst>
                  <a:gd name="adj1" fmla="val 16667"/>
                  <a:gd name="adj2" fmla="val 0"/>
                </a:avLst>
              </a:prstGeom>
              <a:ln w="57150" cap="sq">
                <a:solidFill>
                  <a:srgbClr val="FFFFFF"/>
                </a:solidFill>
                <a:miter lim="800000"/>
              </a:ln>
              <a:effectLst>
                <a:outerShdw blurRad="254000" algn="tl" rotWithShape="0">
                  <a:srgbClr val="000000">
                    <a:alpha val="43000"/>
                  </a:srgbClr>
                </a:outerShdw>
              </a:effectLst>
            </p:spPr>
          </p:pic>
        </p:grpSp>
        <p:grpSp>
          <p:nvGrpSpPr>
            <p:cNvPr id="25" name="Gruppo 24"/>
            <p:cNvGrpSpPr/>
            <p:nvPr/>
          </p:nvGrpSpPr>
          <p:grpSpPr>
            <a:xfrm>
              <a:off x="4598946" y="1360757"/>
              <a:ext cx="1192661" cy="536612"/>
              <a:chOff x="8138012" y="1360757"/>
              <a:chExt cx="1192661" cy="536612"/>
            </a:xfrm>
          </p:grpSpPr>
          <p:pic>
            <p:nvPicPr>
              <p:cNvPr id="26" name="Immagine 25"/>
              <p:cNvPicPr>
                <a:picLocks noChangeAspect="1"/>
              </p:cNvPicPr>
              <p:nvPr/>
            </p:nvPicPr>
            <p:blipFill>
              <a:blip r:embed="rId5"/>
              <a:stretch>
                <a:fillRect/>
              </a:stretch>
            </p:blipFill>
            <p:spPr>
              <a:xfrm>
                <a:off x="8622783" y="1360757"/>
                <a:ext cx="707890" cy="536612"/>
              </a:xfrm>
              <a:prstGeom prst="round2DiagRect">
                <a:avLst>
                  <a:gd name="adj1" fmla="val 16667"/>
                  <a:gd name="adj2" fmla="val 0"/>
                </a:avLst>
              </a:prstGeom>
              <a:ln w="57150" cap="sq">
                <a:solidFill>
                  <a:srgbClr val="FFFFFF"/>
                </a:solidFill>
                <a:miter lim="800000"/>
              </a:ln>
              <a:effectLst>
                <a:outerShdw blurRad="254000" algn="tl" rotWithShape="0">
                  <a:srgbClr val="000000">
                    <a:alpha val="43000"/>
                  </a:srgbClr>
                </a:outerShdw>
              </a:effectLst>
            </p:spPr>
          </p:pic>
          <p:pic>
            <p:nvPicPr>
              <p:cNvPr id="27" name="Immagine 26"/>
              <p:cNvPicPr>
                <a:picLocks noChangeAspect="1"/>
              </p:cNvPicPr>
              <p:nvPr/>
            </p:nvPicPr>
            <p:blipFill rotWithShape="1">
              <a:blip r:embed="rId6" cstate="print">
                <a:extLst>
                  <a:ext uri="{28A0092B-C50C-407E-A947-70E740481C1C}">
                    <a14:useLocalDpi xmlns:a14="http://schemas.microsoft.com/office/drawing/2010/main" val="0"/>
                  </a:ext>
                </a:extLst>
              </a:blip>
              <a:srcRect l="21884" r="23300"/>
              <a:stretch/>
            </p:blipFill>
            <p:spPr>
              <a:xfrm>
                <a:off x="8138012" y="1360757"/>
                <a:ext cx="592015" cy="536612"/>
              </a:xfrm>
              <a:prstGeom prst="round2DiagRect">
                <a:avLst>
                  <a:gd name="adj1" fmla="val 16667"/>
                  <a:gd name="adj2" fmla="val 0"/>
                </a:avLst>
              </a:prstGeom>
              <a:ln w="57150" cap="sq">
                <a:solidFill>
                  <a:srgbClr val="FFFFFF"/>
                </a:solidFill>
                <a:miter lim="800000"/>
              </a:ln>
              <a:effectLst>
                <a:outerShdw blurRad="254000" algn="tl" rotWithShape="0">
                  <a:srgbClr val="000000">
                    <a:alpha val="43000"/>
                  </a:srgbClr>
                </a:outerShdw>
              </a:effectLst>
            </p:spPr>
          </p:pic>
        </p:grpSp>
        <p:pic>
          <p:nvPicPr>
            <p:cNvPr id="28" name="Immagine 27"/>
            <p:cNvPicPr>
              <a:picLocks noChangeAspect="1"/>
            </p:cNvPicPr>
            <p:nvPr/>
          </p:nvPicPr>
          <p:blipFill rotWithShape="1">
            <a:blip r:embed="rId6" cstate="print">
              <a:extLst>
                <a:ext uri="{28A0092B-C50C-407E-A947-70E740481C1C}">
                  <a14:useLocalDpi xmlns:a14="http://schemas.microsoft.com/office/drawing/2010/main" val="0"/>
                </a:ext>
              </a:extLst>
            </a:blip>
            <a:srcRect l="21884" r="23300"/>
            <a:stretch/>
          </p:blipFill>
          <p:spPr>
            <a:xfrm>
              <a:off x="1277400" y="1360757"/>
              <a:ext cx="592015" cy="536612"/>
            </a:xfrm>
            <a:prstGeom prst="round2DiagRect">
              <a:avLst>
                <a:gd name="adj1" fmla="val 16667"/>
                <a:gd name="adj2" fmla="val 0"/>
              </a:avLst>
            </a:prstGeom>
            <a:ln w="57150" cap="sq">
              <a:solidFill>
                <a:srgbClr val="FFFFFF"/>
              </a:solidFill>
              <a:miter lim="800000"/>
            </a:ln>
            <a:effectLst>
              <a:outerShdw blurRad="254000" algn="tl" rotWithShape="0">
                <a:srgbClr val="000000">
                  <a:alpha val="43000"/>
                </a:srgbClr>
              </a:outerShdw>
            </a:effectLst>
          </p:spPr>
        </p:pic>
        <p:grpSp>
          <p:nvGrpSpPr>
            <p:cNvPr id="29" name="Gruppo 28"/>
            <p:cNvGrpSpPr/>
            <p:nvPr/>
          </p:nvGrpSpPr>
          <p:grpSpPr>
            <a:xfrm>
              <a:off x="2211666" y="1360757"/>
              <a:ext cx="1192661" cy="536612"/>
              <a:chOff x="8239615" y="1360757"/>
              <a:chExt cx="1192661" cy="536612"/>
            </a:xfrm>
          </p:grpSpPr>
          <p:pic>
            <p:nvPicPr>
              <p:cNvPr id="30" name="Immagine 29"/>
              <p:cNvPicPr>
                <a:picLocks noChangeAspect="1"/>
              </p:cNvPicPr>
              <p:nvPr/>
            </p:nvPicPr>
            <p:blipFill>
              <a:blip r:embed="rId5"/>
              <a:stretch>
                <a:fillRect/>
              </a:stretch>
            </p:blipFill>
            <p:spPr>
              <a:xfrm>
                <a:off x="8724386" y="1360757"/>
                <a:ext cx="707890" cy="536612"/>
              </a:xfrm>
              <a:prstGeom prst="round2DiagRect">
                <a:avLst>
                  <a:gd name="adj1" fmla="val 16667"/>
                  <a:gd name="adj2" fmla="val 0"/>
                </a:avLst>
              </a:prstGeom>
              <a:ln w="57150" cap="sq">
                <a:solidFill>
                  <a:srgbClr val="FFFFFF"/>
                </a:solidFill>
                <a:miter lim="800000"/>
              </a:ln>
              <a:effectLst>
                <a:outerShdw blurRad="254000" algn="tl" rotWithShape="0">
                  <a:srgbClr val="000000">
                    <a:alpha val="43000"/>
                  </a:srgbClr>
                </a:outerShdw>
              </a:effectLst>
            </p:spPr>
          </p:pic>
          <p:pic>
            <p:nvPicPr>
              <p:cNvPr id="31" name="Immagine 30"/>
              <p:cNvPicPr>
                <a:picLocks noChangeAspect="1"/>
              </p:cNvPicPr>
              <p:nvPr/>
            </p:nvPicPr>
            <p:blipFill rotWithShape="1">
              <a:blip r:embed="rId6" cstate="print">
                <a:extLst>
                  <a:ext uri="{28A0092B-C50C-407E-A947-70E740481C1C}">
                    <a14:useLocalDpi xmlns:a14="http://schemas.microsoft.com/office/drawing/2010/main" val="0"/>
                  </a:ext>
                </a:extLst>
              </a:blip>
              <a:srcRect l="21884" r="23300"/>
              <a:stretch/>
            </p:blipFill>
            <p:spPr>
              <a:xfrm>
                <a:off x="8239615" y="1360757"/>
                <a:ext cx="592015" cy="536612"/>
              </a:xfrm>
              <a:prstGeom prst="round2DiagRect">
                <a:avLst>
                  <a:gd name="adj1" fmla="val 16667"/>
                  <a:gd name="adj2" fmla="val 0"/>
                </a:avLst>
              </a:prstGeom>
              <a:ln w="57150" cap="sq">
                <a:solidFill>
                  <a:srgbClr val="FFFFFF"/>
                </a:solidFill>
                <a:miter lim="800000"/>
              </a:ln>
              <a:effectLst>
                <a:outerShdw blurRad="254000" algn="tl" rotWithShape="0">
                  <a:srgbClr val="000000">
                    <a:alpha val="43000"/>
                  </a:srgbClr>
                </a:outerShdw>
              </a:effectLst>
            </p:spPr>
          </p:pic>
        </p:grpSp>
      </p:grpSp>
      <p:sp>
        <p:nvSpPr>
          <p:cNvPr id="4" name="Simbolo &quot;divieto&quot; 3"/>
          <p:cNvSpPr/>
          <p:nvPr/>
        </p:nvSpPr>
        <p:spPr>
          <a:xfrm>
            <a:off x="3959049" y="1429792"/>
            <a:ext cx="653143" cy="672080"/>
          </a:xfrm>
          <a:prstGeom prst="noSmoking">
            <a:avLst>
              <a:gd name="adj" fmla="val 1302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7" name="CasellaDiTesto 6"/>
          <p:cNvSpPr txBox="1"/>
          <p:nvPr/>
        </p:nvSpPr>
        <p:spPr>
          <a:xfrm>
            <a:off x="4069028" y="6454801"/>
            <a:ext cx="4800673" cy="369332"/>
          </a:xfrm>
          <a:prstGeom prst="rect">
            <a:avLst/>
          </a:prstGeom>
          <a:noFill/>
        </p:spPr>
        <p:txBody>
          <a:bodyPr wrap="none" rtlCol="0">
            <a:spAutoFit/>
          </a:bodyPr>
          <a:lstStyle/>
          <a:p>
            <a:r>
              <a:rPr lang="de-DE" dirty="0"/>
              <a:t>+ </a:t>
            </a:r>
            <a:r>
              <a:rPr lang="de-DE" dirty="0" err="1"/>
              <a:t>advantages</a:t>
            </a:r>
            <a:r>
              <a:rPr lang="de-DE" dirty="0"/>
              <a:t>                                   </a:t>
            </a:r>
            <a:r>
              <a:rPr lang="de-DE" dirty="0">
                <a:latin typeface="Times New Roman" panose="02020603050405020304" pitchFamily="18" charset="0"/>
                <a:cs typeface="Times New Roman" panose="02020603050405020304" pitchFamily="18" charset="0"/>
              </a:rPr>
              <a:t>-</a:t>
            </a:r>
            <a:r>
              <a:rPr lang="de-DE"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disadvantages</a:t>
            </a:r>
            <a:r>
              <a:rPr lang="de-DE" dirty="0"/>
              <a:t>  </a:t>
            </a:r>
            <a:endParaRPr lang="it-IT" dirty="0"/>
          </a:p>
        </p:txBody>
      </p:sp>
    </p:spTree>
    <p:extLst>
      <p:ext uri="{BB962C8B-B14F-4D97-AF65-F5344CB8AC3E}">
        <p14:creationId xmlns:p14="http://schemas.microsoft.com/office/powerpoint/2010/main" val="147391918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808892"/>
          </a:xfrm>
        </p:spPr>
        <p:txBody>
          <a:bodyPr/>
          <a:lstStyle/>
          <a:p>
            <a:pPr algn="ctr"/>
            <a:r>
              <a:rPr lang="de-DE" b="1" dirty="0" err="1"/>
              <a:t>Idromele</a:t>
            </a:r>
            <a:r>
              <a:rPr lang="de-DE" b="1" dirty="0"/>
              <a:t> </a:t>
            </a:r>
            <a:r>
              <a:rPr lang="de-DE" b="1" dirty="0" err="1"/>
              <a:t>Metheglin</a:t>
            </a:r>
            <a:r>
              <a:rPr lang="de-DE" dirty="0"/>
              <a:t>: </a:t>
            </a:r>
            <a:r>
              <a:rPr lang="de-DE" dirty="0" err="1"/>
              <a:t>Normativa</a:t>
            </a:r>
            <a:r>
              <a:rPr lang="de-DE" dirty="0"/>
              <a:t> </a:t>
            </a:r>
            <a:r>
              <a:rPr lang="de-DE" dirty="0" err="1"/>
              <a:t>sulla</a:t>
            </a:r>
            <a:r>
              <a:rPr lang="de-DE" dirty="0"/>
              <a:t> </a:t>
            </a:r>
            <a:r>
              <a:rPr lang="de-DE" dirty="0" err="1"/>
              <a:t>canapa</a:t>
            </a:r>
            <a:r>
              <a:rPr lang="de-DE" dirty="0"/>
              <a:t> </a:t>
            </a:r>
            <a:endParaRPr lang="it-IT" dirty="0"/>
          </a:p>
        </p:txBody>
      </p:sp>
      <p:sp>
        <p:nvSpPr>
          <p:cNvPr id="3" name="Segnaposto contenuto 2"/>
          <p:cNvSpPr>
            <a:spLocks noGrp="1"/>
          </p:cNvSpPr>
          <p:nvPr>
            <p:ph idx="1"/>
          </p:nvPr>
        </p:nvSpPr>
        <p:spPr>
          <a:xfrm>
            <a:off x="0" y="808892"/>
            <a:ext cx="12192000" cy="6049108"/>
          </a:xfrm>
        </p:spPr>
        <p:txBody>
          <a:bodyPr>
            <a:normAutofit fontScale="92500" lnSpcReduction="20000"/>
          </a:bodyPr>
          <a:lstStyle/>
          <a:p>
            <a:r>
              <a:rPr lang="it-IT" dirty="0"/>
              <a:t>Il </a:t>
            </a:r>
            <a:r>
              <a:rPr lang="it-IT" b="1" dirty="0"/>
              <a:t>regolamento CE n. 73/2009</a:t>
            </a:r>
            <a:r>
              <a:rPr lang="it-IT" dirty="0"/>
              <a:t>, ha stabilito l'obbligo di impiegare esclusivamente sementi certificate inserite nel catalogo comune delle varietà per uso agricolo con un contenuto massimo di THC certificato ≤ 0,2%. Le sementi sono certificate a norma della direttiva 2002/57/CE. Inoltre, è necessario che, una volta avvenuta la semina, essa sia comunicata alla più vicina stazione delle Forze dell’Ordine; l’agricoltore deve inserire la coltivazione nella denuncia PAC (politica agricola comune) e deve avere stipulato contratto di coltivazione con un primo trasformatore autorizzato. L’ultima riforma della PAC 2014-2020 riconosce la coltivazione di canapa tra quelle ammesse a ricevere i pagamenti della PAC,</a:t>
            </a:r>
            <a:r>
              <a:rPr lang="it-IT" b="1" dirty="0"/>
              <a:t> </a:t>
            </a:r>
            <a:r>
              <a:rPr lang="it-IT" dirty="0"/>
              <a:t>purché si tratti di semi certificati di varietà con </a:t>
            </a:r>
            <a:r>
              <a:rPr lang="it-IT" b="1" dirty="0"/>
              <a:t>tenore di THC inferiore allo 0,2%. </a:t>
            </a:r>
            <a:r>
              <a:rPr lang="it-IT" dirty="0"/>
              <a:t>Il Regolamento concede agli Stati membri anche la possibilità di riconoscere un aiuto accoppiato alla coltivazione di canapa. </a:t>
            </a:r>
            <a:r>
              <a:rPr lang="it-IT" b="1" dirty="0"/>
              <a:t>In Italia la legge sulla canapa del 2 dicembre 2016, n. 242, permette la coltivazione di canapa</a:t>
            </a:r>
            <a:r>
              <a:rPr lang="it-IT" dirty="0"/>
              <a:t>, ma solo delle </a:t>
            </a:r>
            <a:r>
              <a:rPr lang="it-IT" i="1" dirty="0"/>
              <a:t>“</a:t>
            </a:r>
            <a:r>
              <a:rPr lang="it-IT" b="1" i="1" dirty="0"/>
              <a:t>varietà ammesse iscritte nel Catalogo comune  delle  varietà  delle specie di piante agricole, ai sensi dell'articolo 17 della  direttiva 2002/53/CE del Consiglio</a:t>
            </a:r>
            <a:r>
              <a:rPr lang="it-IT" i="1" dirty="0"/>
              <a:t>, del 13 giugno 2002, le quali non  rientrano nell'ambito di applicazione del testo unico delle leggi in materia di disciplina degli stupefacenti  e  sostanze  psicotrope,  prevenzione, cura e riabilitazione dei relativi stati di tossicodipendenza, di cui al decreto del Presidente della Repubblica 9 ottobre 1990, n. 309”.</a:t>
            </a:r>
            <a:r>
              <a:rPr lang="it-IT" dirty="0"/>
              <a:t> </a:t>
            </a:r>
          </a:p>
          <a:p>
            <a:pPr marL="0" indent="0">
              <a:buNone/>
            </a:pPr>
            <a:r>
              <a:rPr lang="it-IT" b="1" i="1" dirty="0"/>
              <a:t> Il sostegno e la promozione riguardano la coltura della canapa finalizzata: </a:t>
            </a:r>
            <a:endParaRPr lang="it-IT" b="1" dirty="0"/>
          </a:p>
          <a:p>
            <a:r>
              <a:rPr lang="it-IT" i="1" dirty="0"/>
              <a:t>    a) alla coltivazione e alla trasformazione; </a:t>
            </a:r>
            <a:endParaRPr lang="it-IT" dirty="0"/>
          </a:p>
          <a:p>
            <a:r>
              <a:rPr lang="it-IT" i="1" dirty="0"/>
              <a:t>    b)  all'incentivazione dell'impiego e del consumo finale di semilavorati di canapa provenienti da filiere prioritariamente locali; </a:t>
            </a:r>
            <a:endParaRPr lang="it-IT" dirty="0"/>
          </a:p>
          <a:p>
            <a:r>
              <a:rPr lang="it-IT" i="1" dirty="0"/>
              <a:t>    c)  allo sviluppo di   filiere   territoriali   integrate   che valorizzino i risultati della ricerca e perseguano l'integrazione locale e la reale sostenibilità economica e ambientale; </a:t>
            </a:r>
            <a:endParaRPr lang="it-IT" dirty="0"/>
          </a:p>
          <a:p>
            <a:r>
              <a:rPr lang="it-IT" i="1" dirty="0"/>
              <a:t>   d)  </a:t>
            </a:r>
            <a:r>
              <a:rPr lang="it-IT" b="1" i="1" dirty="0"/>
              <a:t>alla produzione di alimenti</a:t>
            </a:r>
            <a:r>
              <a:rPr lang="it-IT" i="1" dirty="0"/>
              <a:t>, cosmetici, materie prime biodegradabili e semilavorati innovativi per le industrie di diversi settori; </a:t>
            </a:r>
            <a:endParaRPr lang="it-IT" dirty="0"/>
          </a:p>
          <a:p>
            <a:r>
              <a:rPr lang="it-IT" i="1" dirty="0"/>
              <a:t>    e) alla realizzazione di opere di bioingegneria, bonifica dei terreni, attività didattiche e di ricerca.</a:t>
            </a:r>
            <a:endParaRPr lang="it-IT" dirty="0"/>
          </a:p>
          <a:p>
            <a:endParaRPr lang="it-IT" dirty="0"/>
          </a:p>
        </p:txBody>
      </p:sp>
      <p:sp>
        <p:nvSpPr>
          <p:cNvPr id="4" name="Segnaposto piè di pagina 3">
            <a:extLst>
              <a:ext uri="{FF2B5EF4-FFF2-40B4-BE49-F238E27FC236}">
                <a16:creationId xmlns:a16="http://schemas.microsoft.com/office/drawing/2014/main" id="{1588C2BC-AC2F-D495-B9AF-CF677949B7D3}"/>
              </a:ext>
            </a:extLst>
          </p:cNvPr>
          <p:cNvSpPr>
            <a:spLocks noGrp="1"/>
          </p:cNvSpPr>
          <p:nvPr>
            <p:ph type="ftr" sz="quarter" idx="11"/>
          </p:nvPr>
        </p:nvSpPr>
        <p:spPr>
          <a:xfrm>
            <a:off x="445780" y="6492875"/>
            <a:ext cx="7619999"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42232976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4E2FD4-86E2-83A0-38AC-B32F24E8D9CD}"/>
              </a:ext>
            </a:extLst>
          </p:cNvPr>
          <p:cNvSpPr>
            <a:spLocks noGrp="1"/>
          </p:cNvSpPr>
          <p:nvPr>
            <p:ph type="title"/>
          </p:nvPr>
        </p:nvSpPr>
        <p:spPr>
          <a:xfrm>
            <a:off x="2592925" y="306333"/>
            <a:ext cx="8911687" cy="1280890"/>
          </a:xfrm>
        </p:spPr>
        <p:txBody>
          <a:bodyPr>
            <a:normAutofit/>
          </a:bodyPr>
          <a:lstStyle/>
          <a:p>
            <a:r>
              <a:rPr lang="it-IT" dirty="0"/>
              <a:t>REGOLAMENTO (CE) N. 852/2004 DEL </a:t>
            </a:r>
            <a:r>
              <a:rPr lang="it-IT" sz="2000" dirty="0"/>
              <a:t>PARLAMENTO EUROPEO E DEL CONSIGLIO del 29 aprile 2004</a:t>
            </a:r>
          </a:p>
        </p:txBody>
      </p:sp>
      <p:sp>
        <p:nvSpPr>
          <p:cNvPr id="4" name="Segnaposto piè di pagina 3">
            <a:extLst>
              <a:ext uri="{FF2B5EF4-FFF2-40B4-BE49-F238E27FC236}">
                <a16:creationId xmlns:a16="http://schemas.microsoft.com/office/drawing/2014/main" id="{32977F8C-A351-B767-28CA-BF5878BE7AD3}"/>
              </a:ext>
            </a:extLst>
          </p:cNvPr>
          <p:cNvSpPr>
            <a:spLocks noGrp="1"/>
          </p:cNvSpPr>
          <p:nvPr>
            <p:ph type="ftr" sz="quarter" idx="11"/>
          </p:nvPr>
        </p:nvSpPr>
        <p:spPr/>
        <p:txBody>
          <a:bodyPr/>
          <a:lstStyle/>
          <a:p>
            <a:r>
              <a:rPr lang="it-IT"/>
              <a:t>Idromele a cura di Rosario Sica</a:t>
            </a:r>
            <a:endParaRPr lang="en-US" dirty="0"/>
          </a:p>
        </p:txBody>
      </p:sp>
      <p:pic>
        <p:nvPicPr>
          <p:cNvPr id="5" name="Immagine 4">
            <a:extLst>
              <a:ext uri="{FF2B5EF4-FFF2-40B4-BE49-F238E27FC236}">
                <a16:creationId xmlns:a16="http://schemas.microsoft.com/office/drawing/2014/main" id="{A8971142-92C9-A83F-122A-AAE027CE35A1}"/>
              </a:ext>
            </a:extLst>
          </p:cNvPr>
          <p:cNvPicPr>
            <a:picLocks noChangeAspect="1"/>
          </p:cNvPicPr>
          <p:nvPr/>
        </p:nvPicPr>
        <p:blipFill>
          <a:blip r:embed="rId2"/>
          <a:stretch>
            <a:fillRect/>
          </a:stretch>
        </p:blipFill>
        <p:spPr>
          <a:xfrm>
            <a:off x="2854067" y="1658982"/>
            <a:ext cx="7090287" cy="4726858"/>
          </a:xfrm>
          <a:prstGeom prst="rect">
            <a:avLst/>
          </a:prstGeom>
        </p:spPr>
      </p:pic>
      <p:sp>
        <p:nvSpPr>
          <p:cNvPr id="7" name="Segnaposto contenuto 6">
            <a:extLst>
              <a:ext uri="{FF2B5EF4-FFF2-40B4-BE49-F238E27FC236}">
                <a16:creationId xmlns:a16="http://schemas.microsoft.com/office/drawing/2014/main" id="{1F997735-567E-A1FF-9512-E307781B996B}"/>
              </a:ext>
            </a:extLst>
          </p:cNvPr>
          <p:cNvSpPr>
            <a:spLocks noGrp="1"/>
          </p:cNvSpPr>
          <p:nvPr>
            <p:ph idx="1"/>
          </p:nvPr>
        </p:nvSpPr>
        <p:spPr/>
        <p:txBody>
          <a:bodyPr/>
          <a:lstStyle/>
          <a:p>
            <a:endParaRPr lang="it-IT" dirty="0"/>
          </a:p>
        </p:txBody>
      </p:sp>
    </p:spTree>
    <p:extLst>
      <p:ext uri="{BB962C8B-B14F-4D97-AF65-F5344CB8AC3E}">
        <p14:creationId xmlns:p14="http://schemas.microsoft.com/office/powerpoint/2010/main" val="8324236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4E2FD4-86E2-83A0-38AC-B32F24E8D9CD}"/>
              </a:ext>
            </a:extLst>
          </p:cNvPr>
          <p:cNvSpPr>
            <a:spLocks noGrp="1"/>
          </p:cNvSpPr>
          <p:nvPr>
            <p:ph type="title"/>
          </p:nvPr>
        </p:nvSpPr>
        <p:spPr>
          <a:xfrm>
            <a:off x="2592925" y="306333"/>
            <a:ext cx="8911687" cy="1280890"/>
          </a:xfrm>
        </p:spPr>
        <p:txBody>
          <a:bodyPr>
            <a:normAutofit/>
          </a:bodyPr>
          <a:lstStyle/>
          <a:p>
            <a:r>
              <a:rPr lang="it-IT" dirty="0"/>
              <a:t>REGOLAMENTO (CE) N. 852/2004 DEL </a:t>
            </a:r>
            <a:r>
              <a:rPr lang="it-IT" sz="2000" dirty="0"/>
              <a:t>PARLAMENTO EUROPEO E DEL CONSIGLIO del 29 aprile 2004</a:t>
            </a:r>
          </a:p>
        </p:txBody>
      </p:sp>
      <p:sp>
        <p:nvSpPr>
          <p:cNvPr id="3" name="Segnaposto contenuto 2">
            <a:extLst>
              <a:ext uri="{FF2B5EF4-FFF2-40B4-BE49-F238E27FC236}">
                <a16:creationId xmlns:a16="http://schemas.microsoft.com/office/drawing/2014/main" id="{9152F430-FC4A-1C9A-C537-49DE93181C13}"/>
              </a:ext>
            </a:extLst>
          </p:cNvPr>
          <p:cNvSpPr>
            <a:spLocks noGrp="1"/>
          </p:cNvSpPr>
          <p:nvPr>
            <p:ph idx="1"/>
          </p:nvPr>
        </p:nvSpPr>
        <p:spPr>
          <a:xfrm>
            <a:off x="8357419" y="2353897"/>
            <a:ext cx="3422381" cy="3777622"/>
          </a:xfrm>
        </p:spPr>
        <p:txBody>
          <a:bodyPr>
            <a:normAutofit fontScale="55000" lnSpcReduction="20000"/>
          </a:bodyPr>
          <a:lstStyle/>
          <a:p>
            <a:pPr marL="0" indent="0" algn="ctr">
              <a:buNone/>
            </a:pPr>
            <a:r>
              <a:rPr lang="it-IT" sz="10600" b="1" dirty="0"/>
              <a:t>HACCP</a:t>
            </a:r>
          </a:p>
          <a:p>
            <a:pPr marL="0" indent="0" algn="ctr">
              <a:buNone/>
            </a:pPr>
            <a:r>
              <a:rPr lang="it-IT" sz="6000" b="1" dirty="0"/>
              <a:t>Hazard </a:t>
            </a:r>
          </a:p>
          <a:p>
            <a:pPr marL="0" indent="0" algn="ctr">
              <a:buNone/>
            </a:pPr>
            <a:r>
              <a:rPr lang="it-IT" sz="6000" b="1" dirty="0"/>
              <a:t>Analysis </a:t>
            </a:r>
          </a:p>
          <a:p>
            <a:pPr marL="0" indent="0" algn="ctr">
              <a:buNone/>
            </a:pPr>
            <a:r>
              <a:rPr lang="it-IT" sz="6000" b="1" dirty="0"/>
              <a:t>Critical </a:t>
            </a:r>
          </a:p>
          <a:p>
            <a:pPr marL="0" indent="0" algn="ctr">
              <a:buNone/>
            </a:pPr>
            <a:r>
              <a:rPr lang="it-IT" sz="6000" b="1" dirty="0"/>
              <a:t>Control </a:t>
            </a:r>
          </a:p>
          <a:p>
            <a:pPr marL="0" indent="0" algn="ctr">
              <a:buNone/>
            </a:pPr>
            <a:r>
              <a:rPr lang="it-IT" sz="6000" b="1" dirty="0"/>
              <a:t>Point </a:t>
            </a:r>
          </a:p>
          <a:p>
            <a:pPr marL="0" indent="0">
              <a:buNone/>
            </a:pPr>
            <a:endParaRPr lang="it-IT" dirty="0"/>
          </a:p>
        </p:txBody>
      </p:sp>
      <p:sp>
        <p:nvSpPr>
          <p:cNvPr id="4" name="Segnaposto piè di pagina 3">
            <a:extLst>
              <a:ext uri="{FF2B5EF4-FFF2-40B4-BE49-F238E27FC236}">
                <a16:creationId xmlns:a16="http://schemas.microsoft.com/office/drawing/2014/main" id="{32977F8C-A351-B767-28CA-BF5878BE7AD3}"/>
              </a:ext>
            </a:extLst>
          </p:cNvPr>
          <p:cNvSpPr>
            <a:spLocks noGrp="1"/>
          </p:cNvSpPr>
          <p:nvPr>
            <p:ph type="ftr" sz="quarter" idx="11"/>
          </p:nvPr>
        </p:nvSpPr>
        <p:spPr/>
        <p:txBody>
          <a:bodyPr/>
          <a:lstStyle/>
          <a:p>
            <a:r>
              <a:rPr lang="it-IT"/>
              <a:t>Idromele a cura di Rosario Sica</a:t>
            </a:r>
            <a:endParaRPr lang="en-US" dirty="0"/>
          </a:p>
        </p:txBody>
      </p:sp>
      <p:pic>
        <p:nvPicPr>
          <p:cNvPr id="6" name="Immagine 5">
            <a:extLst>
              <a:ext uri="{FF2B5EF4-FFF2-40B4-BE49-F238E27FC236}">
                <a16:creationId xmlns:a16="http://schemas.microsoft.com/office/drawing/2014/main" id="{E419DFBC-96EF-EDB7-22C7-FDD8EEF574B8}"/>
              </a:ext>
            </a:extLst>
          </p:cNvPr>
          <p:cNvPicPr>
            <a:picLocks noChangeAspect="1"/>
          </p:cNvPicPr>
          <p:nvPr/>
        </p:nvPicPr>
        <p:blipFill>
          <a:blip r:embed="rId2"/>
          <a:stretch>
            <a:fillRect/>
          </a:stretch>
        </p:blipFill>
        <p:spPr>
          <a:xfrm>
            <a:off x="1635483" y="1801259"/>
            <a:ext cx="6143625" cy="4619625"/>
          </a:xfrm>
          <a:prstGeom prst="rect">
            <a:avLst/>
          </a:prstGeom>
        </p:spPr>
      </p:pic>
    </p:spTree>
    <p:extLst>
      <p:ext uri="{BB962C8B-B14F-4D97-AF65-F5344CB8AC3E}">
        <p14:creationId xmlns:p14="http://schemas.microsoft.com/office/powerpoint/2010/main" val="2253908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184073" y="1812637"/>
            <a:ext cx="7292829" cy="4366490"/>
          </a:xfrm>
        </p:spPr>
        <p:txBody>
          <a:bodyPr>
            <a:normAutofit/>
          </a:bodyPr>
          <a:lstStyle/>
          <a:p>
            <a:r>
              <a:rPr lang="it-IT" b="1" dirty="0"/>
              <a:t>La composizione chimica dell’idromele </a:t>
            </a:r>
            <a:r>
              <a:rPr lang="it-IT" dirty="0"/>
              <a:t>è strettamente correlata alla composizione del </a:t>
            </a:r>
            <a:r>
              <a:rPr lang="it-IT" b="1" dirty="0">
                <a:solidFill>
                  <a:srgbClr val="00B050"/>
                </a:solidFill>
              </a:rPr>
              <a:t>miele di partenza, ma dipende anche dagli altri ingredienti </a:t>
            </a:r>
            <a:r>
              <a:rPr lang="it-IT" dirty="0"/>
              <a:t>aggiunti. </a:t>
            </a:r>
          </a:p>
          <a:p>
            <a:r>
              <a:rPr lang="it-IT" dirty="0"/>
              <a:t>La composizione varia anche durante i processi tecnologici a cui è sottoposto, come la fermentazione, trattamenti termici nonché conservazione. </a:t>
            </a:r>
          </a:p>
          <a:p>
            <a:r>
              <a:rPr lang="it-IT" dirty="0"/>
              <a:t>Per comprendere la qualità di un idromele si può eseguire l’analisi di alcuni parametri specifici, tra questi: </a:t>
            </a:r>
            <a:r>
              <a:rPr lang="it-IT" b="1" dirty="0">
                <a:solidFill>
                  <a:srgbClr val="00B050"/>
                </a:solidFill>
              </a:rPr>
              <a:t>gli zuccheri, l’</a:t>
            </a:r>
            <a:r>
              <a:rPr lang="it-IT" b="1" dirty="0" err="1">
                <a:solidFill>
                  <a:srgbClr val="00B050"/>
                </a:solidFill>
              </a:rPr>
              <a:t>idrossimetilfurfurale</a:t>
            </a:r>
            <a:r>
              <a:rPr lang="it-IT" b="1" dirty="0">
                <a:solidFill>
                  <a:srgbClr val="00B050"/>
                </a:solidFill>
              </a:rPr>
              <a:t>, gli acidi organici ed i composti fenolici.</a:t>
            </a:r>
          </a:p>
          <a:p>
            <a:endParaRPr lang="it-IT" dirty="0"/>
          </a:p>
        </p:txBody>
      </p:sp>
      <p:sp>
        <p:nvSpPr>
          <p:cNvPr id="4" name="Titolo 1"/>
          <p:cNvSpPr>
            <a:spLocks noGrp="1"/>
          </p:cNvSpPr>
          <p:nvPr>
            <p:ph type="title"/>
          </p:nvPr>
        </p:nvSpPr>
        <p:spPr>
          <a:xfrm>
            <a:off x="2352780" y="531747"/>
            <a:ext cx="8911687" cy="1280890"/>
          </a:xfrm>
        </p:spPr>
        <p:txBody>
          <a:bodyPr/>
          <a:lstStyle/>
          <a:p>
            <a:pPr algn="ctr"/>
            <a:r>
              <a:rPr lang="de-DE" dirty="0" err="1"/>
              <a:t>Composizione</a:t>
            </a:r>
            <a:r>
              <a:rPr lang="de-DE" dirty="0"/>
              <a:t> </a:t>
            </a:r>
            <a:r>
              <a:rPr lang="de-DE" dirty="0" err="1"/>
              <a:t>idromele</a:t>
            </a:r>
            <a:endParaRPr lang="it-IT" dirty="0"/>
          </a:p>
        </p:txBody>
      </p:sp>
      <p:pic>
        <p:nvPicPr>
          <p:cNvPr id="5" name="Immagine 4"/>
          <p:cNvPicPr>
            <a:picLocks noChangeAspect="1"/>
          </p:cNvPicPr>
          <p:nvPr/>
        </p:nvPicPr>
        <p:blipFill>
          <a:blip r:embed="rId2"/>
          <a:stretch>
            <a:fillRect/>
          </a:stretch>
        </p:blipFill>
        <p:spPr>
          <a:xfrm>
            <a:off x="362094" y="4302866"/>
            <a:ext cx="3628016" cy="2414280"/>
          </a:xfrm>
          <a:prstGeom prst="rect">
            <a:avLst/>
          </a:prstGeom>
        </p:spPr>
      </p:pic>
      <p:sp>
        <p:nvSpPr>
          <p:cNvPr id="2" name="Segnaposto piè di pagina 1">
            <a:extLst>
              <a:ext uri="{FF2B5EF4-FFF2-40B4-BE49-F238E27FC236}">
                <a16:creationId xmlns:a16="http://schemas.microsoft.com/office/drawing/2014/main" id="{934513F0-4524-A792-66C6-A869FBC1D9BB}"/>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366995001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12192000" cy="1280890"/>
          </a:xfrm>
        </p:spPr>
        <p:txBody>
          <a:bodyPr/>
          <a:lstStyle/>
          <a:p>
            <a:pPr algn="ctr"/>
            <a:r>
              <a:rPr lang="de-DE" b="1" dirty="0" err="1"/>
              <a:t>Idromele</a:t>
            </a:r>
            <a:r>
              <a:rPr lang="de-DE" b="1" dirty="0"/>
              <a:t> </a:t>
            </a:r>
            <a:r>
              <a:rPr lang="de-DE" b="1" dirty="0" err="1"/>
              <a:t>Metheglin</a:t>
            </a:r>
            <a:r>
              <a:rPr lang="de-DE" b="1" dirty="0"/>
              <a:t>: </a:t>
            </a:r>
            <a:r>
              <a:rPr lang="de-DE" dirty="0"/>
              <a:t>: HACCP</a:t>
            </a:r>
            <a:endParaRPr lang="it-IT" dirty="0"/>
          </a:p>
        </p:txBody>
      </p:sp>
      <p:sp>
        <p:nvSpPr>
          <p:cNvPr id="3" name="Segnaposto contenuto 2"/>
          <p:cNvSpPr>
            <a:spLocks noGrp="1"/>
          </p:cNvSpPr>
          <p:nvPr>
            <p:ph idx="1"/>
          </p:nvPr>
        </p:nvSpPr>
        <p:spPr>
          <a:xfrm>
            <a:off x="293078" y="926123"/>
            <a:ext cx="11898922" cy="5849815"/>
          </a:xfrm>
        </p:spPr>
        <p:txBody>
          <a:bodyPr>
            <a:normAutofit lnSpcReduction="10000"/>
          </a:bodyPr>
          <a:lstStyle/>
          <a:p>
            <a:pPr marL="0" lvl="0" indent="0" defTabSz="914400" eaLnBrk="0" fontAlgn="base" hangingPunct="0">
              <a:spcBef>
                <a:spcPct val="0"/>
              </a:spcBef>
              <a:spcAft>
                <a:spcPct val="0"/>
              </a:spcAft>
              <a:buClrTx/>
              <a:buNone/>
            </a:pPr>
            <a:r>
              <a:rPr lang="it-IT"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Procedimento di preparazione:</a:t>
            </a:r>
          </a:p>
          <a:p>
            <a:pPr marL="0" lvl="0" indent="0" defTabSz="914400" eaLnBrk="0" fontAlgn="base" hangingPunct="0">
              <a:spcBef>
                <a:spcPct val="0"/>
              </a:spcBef>
              <a:spcAft>
                <a:spcPct val="0"/>
              </a:spcAft>
              <a:buClrTx/>
              <a:buNone/>
            </a:pPr>
            <a:endParaRPr lang="it-IT" dirty="0">
              <a:solidFill>
                <a:schemeClr val="tx1"/>
              </a:solidFill>
            </a:endParaRPr>
          </a:p>
          <a:p>
            <a:pPr defTabSz="914400" eaLnBrk="0" fontAlgn="base" hangingPunct="0">
              <a:spcBef>
                <a:spcPct val="0"/>
              </a:spcBef>
              <a:spcAft>
                <a:spcPct val="0"/>
              </a:spcAft>
              <a:buClrTx/>
            </a:pPr>
            <a:r>
              <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Il miele, l’acqua, le spezie naturali vengono miscelati nelle giuste proporzioni in un contenitore ampio (preparazione del mosto) per uso alimentare , se opportuno pastorizzare il mosto oppure addizionare di solfiti . </a:t>
            </a:r>
          </a:p>
          <a:p>
            <a:pPr defTabSz="914400" eaLnBrk="0" fontAlgn="base" hangingPunct="0">
              <a:spcBef>
                <a:spcPct val="0"/>
              </a:spcBef>
              <a:spcAft>
                <a:spcPct val="0"/>
              </a:spcAft>
              <a:buClrTx/>
            </a:pPr>
            <a:endPar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buClrTx/>
            </a:pPr>
            <a:r>
              <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Addizionare i lieviti e l’alimentazione per i lieviti</a:t>
            </a:r>
          </a:p>
          <a:p>
            <a:pPr defTabSz="914400" eaLnBrk="0" fontAlgn="base" hangingPunct="0">
              <a:spcBef>
                <a:spcPct val="0"/>
              </a:spcBef>
              <a:spcAft>
                <a:spcPct val="0"/>
              </a:spcAft>
              <a:buClrTx/>
            </a:pPr>
            <a:endPar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buClrTx/>
            </a:pPr>
            <a:r>
              <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La miscela viene poi lasciata fermentare in condizioni anaerobiche nel fermentatore fino alla completa trasformazione degli zuccheri in alcool.</a:t>
            </a:r>
          </a:p>
          <a:p>
            <a:pPr defTabSz="914400" eaLnBrk="0" fontAlgn="base" hangingPunct="0">
              <a:spcBef>
                <a:spcPct val="0"/>
              </a:spcBef>
              <a:spcAft>
                <a:spcPct val="0"/>
              </a:spcAft>
              <a:buClrTx/>
            </a:pPr>
            <a:endParaRPr lang="it-IT" dirty="0">
              <a:solidFill>
                <a:schemeClr val="tx1"/>
              </a:solidFill>
            </a:endParaRPr>
          </a:p>
          <a:p>
            <a:pPr defTabSz="914400" eaLnBrk="0" fontAlgn="base" hangingPunct="0">
              <a:spcBef>
                <a:spcPct val="0"/>
              </a:spcBef>
              <a:spcAft>
                <a:spcPct val="0"/>
              </a:spcAft>
            </a:pPr>
            <a:r>
              <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Se necessario</a:t>
            </a:r>
            <a:r>
              <a:rPr lang="it-IT" dirty="0">
                <a:latin typeface="Calibri" panose="020F0502020204030204" pitchFamily="34" charset="0"/>
                <a:ea typeface="Times New Roman" panose="02020603050405020304" pitchFamily="18" charset="0"/>
                <a:cs typeface="Times New Roman" panose="02020603050405020304" pitchFamily="18" charset="0"/>
              </a:rPr>
              <a:t>,</a:t>
            </a:r>
            <a:r>
              <a:rPr lang="it-IT" dirty="0">
                <a:latin typeface="Arial" panose="020B0604020202020204" pitchFamily="34" charset="0"/>
              </a:rPr>
              <a:t> </a:t>
            </a:r>
            <a:r>
              <a:rPr lang="it-IT" dirty="0">
                <a:latin typeface="Calibri" panose="020F0502020204030204" pitchFamily="34" charset="0"/>
                <a:cs typeface="Times New Roman" panose="02020603050405020304" pitchFamily="18" charset="0"/>
              </a:rPr>
              <a:t>i</a:t>
            </a:r>
            <a:r>
              <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l PH del prodotto viene mantenuto sotto a 4,5 aggiungendo succo di limone o altro acidificante</a:t>
            </a:r>
          </a:p>
          <a:p>
            <a:pPr defTabSz="914400" eaLnBrk="0" fontAlgn="base" hangingPunct="0">
              <a:spcBef>
                <a:spcPct val="0"/>
              </a:spcBef>
              <a:spcAft>
                <a:spcPct val="0"/>
              </a:spcAft>
            </a:pPr>
            <a:endPar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r>
              <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Monitorare che la riduzione degli zuccheri non si arresti</a:t>
            </a:r>
          </a:p>
          <a:p>
            <a:pPr defTabSz="914400" eaLnBrk="0" fontAlgn="base" hangingPunct="0">
              <a:spcBef>
                <a:spcPct val="0"/>
              </a:spcBef>
              <a:spcAft>
                <a:spcPct val="0"/>
              </a:spcAft>
            </a:pPr>
            <a:endPar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r>
              <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Monitorare la temperatura 18-25°C</a:t>
            </a:r>
          </a:p>
          <a:p>
            <a:pPr defTabSz="914400" eaLnBrk="0" fontAlgn="base" hangingPunct="0">
              <a:spcBef>
                <a:spcPct val="0"/>
              </a:spcBef>
              <a:spcAft>
                <a:spcPct val="0"/>
              </a:spcAft>
            </a:pPr>
            <a:endPar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pPr defTabSz="914400" eaLnBrk="0" fontAlgn="base" hangingPunct="0">
              <a:spcBef>
                <a:spcPct val="0"/>
              </a:spcBef>
              <a:spcAft>
                <a:spcPct val="0"/>
              </a:spcAft>
            </a:pPr>
            <a:r>
              <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Addizionare il 50% dei solfiti a fine fermentazione o per arrestarla volontariamente</a:t>
            </a:r>
          </a:p>
          <a:p>
            <a:pPr defTabSz="914400" eaLnBrk="0" fontAlgn="base" hangingPunct="0">
              <a:spcBef>
                <a:spcPct val="0"/>
              </a:spcBef>
              <a:spcAft>
                <a:spcPct val="0"/>
              </a:spcAft>
            </a:pPr>
            <a:endParaRPr lang="it-IT" dirty="0">
              <a:solidFill>
                <a:schemeClr val="tx1"/>
              </a:solidFill>
            </a:endParaRPr>
          </a:p>
          <a:p>
            <a:pPr defTabSz="914400" eaLnBrk="0" fontAlgn="base" hangingPunct="0">
              <a:spcBef>
                <a:spcPct val="0"/>
              </a:spcBef>
              <a:spcAft>
                <a:spcPct val="0"/>
              </a:spcAft>
              <a:buClrTx/>
            </a:pPr>
            <a:r>
              <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Dopo la fermentazione viene effettuata una prima filtrazione con un classico colino da cucina ed il fermentato lasciato decantare fino a completa chiarificazione del prodotto.</a:t>
            </a:r>
          </a:p>
          <a:p>
            <a:pPr defTabSz="914400" eaLnBrk="0" fontAlgn="base" hangingPunct="0">
              <a:spcBef>
                <a:spcPct val="0"/>
              </a:spcBef>
              <a:spcAft>
                <a:spcPct val="0"/>
              </a:spcAft>
              <a:buClrTx/>
            </a:pPr>
            <a:endParaRPr lang="it-IT" dirty="0">
              <a:solidFill>
                <a:schemeClr val="tx1"/>
              </a:solidFill>
            </a:endParaRPr>
          </a:p>
          <a:p>
            <a:pPr defTabSz="914400" eaLnBrk="0" fontAlgn="base" hangingPunct="0">
              <a:spcBef>
                <a:spcPct val="0"/>
              </a:spcBef>
              <a:spcAft>
                <a:spcPct val="0"/>
              </a:spcAft>
              <a:buClrTx/>
            </a:pPr>
            <a:r>
              <a:rPr lang="it-IT"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 fine decantazione l’idromele viene addizionato dei rimanenti solfiti e imbottigliato in bottiglie di vetro, etichettato ed immagazzinato pronto per la vendita.</a:t>
            </a:r>
            <a:endParaRPr lang="it-IT" dirty="0">
              <a:solidFill>
                <a:schemeClr val="tx1"/>
              </a:solidFill>
            </a:endParaRPr>
          </a:p>
          <a:p>
            <a:endParaRPr lang="it-IT" dirty="0"/>
          </a:p>
        </p:txBody>
      </p:sp>
      <p:sp>
        <p:nvSpPr>
          <p:cNvPr id="4" name="Segnaposto piè di pagina 3">
            <a:extLst>
              <a:ext uri="{FF2B5EF4-FFF2-40B4-BE49-F238E27FC236}">
                <a16:creationId xmlns:a16="http://schemas.microsoft.com/office/drawing/2014/main" id="{56DB5618-6DFC-F7A5-2B61-BF7BF59B2E84}"/>
              </a:ext>
            </a:extLst>
          </p:cNvPr>
          <p:cNvSpPr>
            <a:spLocks noGrp="1"/>
          </p:cNvSpPr>
          <p:nvPr>
            <p:ph type="ftr" sz="quarter" idx="11"/>
          </p:nvPr>
        </p:nvSpPr>
        <p:spPr>
          <a:xfrm>
            <a:off x="8803199" y="6410813"/>
            <a:ext cx="3300311"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21787654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601000" y="560443"/>
            <a:ext cx="3024448" cy="1280890"/>
          </a:xfrm>
        </p:spPr>
        <p:txBody>
          <a:bodyPr>
            <a:normAutofit fontScale="90000"/>
          </a:bodyPr>
          <a:lstStyle/>
          <a:p>
            <a:r>
              <a:rPr lang="de-DE" b="1" dirty="0" err="1"/>
              <a:t>Idromele</a:t>
            </a:r>
            <a:r>
              <a:rPr lang="de-DE" b="1" dirty="0"/>
              <a:t> </a:t>
            </a:r>
            <a:r>
              <a:rPr lang="de-DE" b="1" dirty="0" err="1"/>
              <a:t>Metheglin</a:t>
            </a:r>
            <a:r>
              <a:rPr lang="de-DE" b="1" dirty="0"/>
              <a:t>: </a:t>
            </a:r>
            <a:r>
              <a:rPr lang="de-DE" dirty="0" err="1"/>
              <a:t>Diagramma</a:t>
            </a:r>
            <a:r>
              <a:rPr lang="de-DE" dirty="0"/>
              <a:t> di </a:t>
            </a:r>
            <a:r>
              <a:rPr lang="de-DE" dirty="0" err="1"/>
              <a:t>flusso</a:t>
            </a:r>
            <a:endParaRPr lang="it-IT" dirty="0"/>
          </a:p>
        </p:txBody>
      </p:sp>
      <p:grpSp>
        <p:nvGrpSpPr>
          <p:cNvPr id="3" name="Gruppo 2"/>
          <p:cNvGrpSpPr/>
          <p:nvPr/>
        </p:nvGrpSpPr>
        <p:grpSpPr>
          <a:xfrm>
            <a:off x="3176945" y="333418"/>
            <a:ext cx="8100648" cy="6383020"/>
            <a:chOff x="1805352" y="333418"/>
            <a:chExt cx="8100648" cy="6383020"/>
          </a:xfrm>
        </p:grpSpPr>
        <p:grpSp>
          <p:nvGrpSpPr>
            <p:cNvPr id="5" name="Gruppo 4"/>
            <p:cNvGrpSpPr/>
            <p:nvPr/>
          </p:nvGrpSpPr>
          <p:grpSpPr>
            <a:xfrm>
              <a:off x="4797402" y="333418"/>
              <a:ext cx="2091690" cy="6383020"/>
              <a:chOff x="0" y="0"/>
              <a:chExt cx="2092148" cy="6383503"/>
            </a:xfrm>
          </p:grpSpPr>
          <p:grpSp>
            <p:nvGrpSpPr>
              <p:cNvPr id="6" name="Gruppo 5"/>
              <p:cNvGrpSpPr/>
              <p:nvPr/>
            </p:nvGrpSpPr>
            <p:grpSpPr>
              <a:xfrm>
                <a:off x="0" y="4725619"/>
                <a:ext cx="2092142" cy="1657884"/>
                <a:chOff x="-65" y="0"/>
                <a:chExt cx="1838959" cy="2046628"/>
              </a:xfrm>
            </p:grpSpPr>
            <p:grpSp>
              <p:nvGrpSpPr>
                <p:cNvPr id="37" name="Gruppo 36"/>
                <p:cNvGrpSpPr/>
                <p:nvPr/>
              </p:nvGrpSpPr>
              <p:grpSpPr>
                <a:xfrm>
                  <a:off x="-65" y="0"/>
                  <a:ext cx="1838324" cy="1443686"/>
                  <a:chOff x="-65" y="0"/>
                  <a:chExt cx="1838324" cy="1443686"/>
                </a:xfrm>
              </p:grpSpPr>
              <p:grpSp>
                <p:nvGrpSpPr>
                  <p:cNvPr id="39" name="Gruppo 38"/>
                  <p:cNvGrpSpPr/>
                  <p:nvPr/>
                </p:nvGrpSpPr>
                <p:grpSpPr>
                  <a:xfrm>
                    <a:off x="-65" y="0"/>
                    <a:ext cx="1838324" cy="709426"/>
                    <a:chOff x="-65" y="0"/>
                    <a:chExt cx="1838324" cy="709834"/>
                  </a:xfrm>
                </p:grpSpPr>
                <p:sp>
                  <p:nvSpPr>
                    <p:cNvPr id="43" name="Casella di testo 2"/>
                    <p:cNvSpPr txBox="1">
                      <a:spLocks noChangeArrowheads="1"/>
                    </p:cNvSpPr>
                    <p:nvPr/>
                  </p:nvSpPr>
                  <p:spPr bwMode="auto">
                    <a:xfrm>
                      <a:off x="-65" y="0"/>
                      <a:ext cx="1838324" cy="594701"/>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gn="ctr">
                        <a:lnSpc>
                          <a:spcPct val="110000"/>
                        </a:lnSpc>
                        <a:spcAft>
                          <a:spcPts val="600"/>
                        </a:spcAft>
                      </a:pPr>
                      <a:r>
                        <a:rPr lang="de-DE" sz="1000">
                          <a:effectLst/>
                          <a:latin typeface="Calibri" panose="020F0502020204030204" pitchFamily="34" charset="0"/>
                          <a:ea typeface="Times New Roman" panose="02020603050405020304" pitchFamily="18" charset="0"/>
                          <a:cs typeface="Times New Roman" panose="02020603050405020304" pitchFamily="18" charset="0"/>
                        </a:rPr>
                        <a:t>Etichettatura </a:t>
                      </a:r>
                      <a:endParaRPr lang="it-IT" sz="10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4" name="Freccia in giù 43"/>
                    <p:cNvSpPr/>
                    <p:nvPr/>
                  </p:nvSpPr>
                  <p:spPr>
                    <a:xfrm>
                      <a:off x="830251" y="591657"/>
                      <a:ext cx="168295" cy="118177"/>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grpSp>
                <p:nvGrpSpPr>
                  <p:cNvPr id="40" name="Gruppo 39"/>
                  <p:cNvGrpSpPr/>
                  <p:nvPr/>
                </p:nvGrpSpPr>
                <p:grpSpPr>
                  <a:xfrm>
                    <a:off x="-65" y="714793"/>
                    <a:ext cx="1838324" cy="728893"/>
                    <a:chOff x="-65" y="226739"/>
                    <a:chExt cx="1838324" cy="728893"/>
                  </a:xfrm>
                </p:grpSpPr>
                <p:sp>
                  <p:nvSpPr>
                    <p:cNvPr id="41" name="Casella di testo 2"/>
                    <p:cNvSpPr txBox="1">
                      <a:spLocks noChangeArrowheads="1"/>
                    </p:cNvSpPr>
                    <p:nvPr/>
                  </p:nvSpPr>
                  <p:spPr bwMode="auto">
                    <a:xfrm>
                      <a:off x="-65" y="226739"/>
                      <a:ext cx="1838324" cy="594359"/>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gn="ct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Stoccaggio</a:t>
                      </a:r>
                    </a:p>
                    <a:p>
                      <a:pP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42" name="Freccia in giù 41"/>
                    <p:cNvSpPr/>
                    <p:nvPr/>
                  </p:nvSpPr>
                  <p:spPr>
                    <a:xfrm>
                      <a:off x="830251" y="837455"/>
                      <a:ext cx="168295" cy="118177"/>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grpSp>
            <p:sp>
              <p:nvSpPr>
                <p:cNvPr id="38" name="Casella di testo 2"/>
                <p:cNvSpPr txBox="1">
                  <a:spLocks noChangeArrowheads="1"/>
                </p:cNvSpPr>
                <p:nvPr/>
              </p:nvSpPr>
              <p:spPr bwMode="auto">
                <a:xfrm>
                  <a:off x="-65" y="1452269"/>
                  <a:ext cx="1838959" cy="594359"/>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gn="ct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Vendita</a:t>
                  </a:r>
                </a:p>
                <a:p>
                  <a:pPr algn="ct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 </a:t>
                  </a:r>
                </a:p>
              </p:txBody>
            </p:sp>
          </p:grpSp>
          <p:grpSp>
            <p:nvGrpSpPr>
              <p:cNvPr id="7" name="Gruppo 6"/>
              <p:cNvGrpSpPr/>
              <p:nvPr/>
            </p:nvGrpSpPr>
            <p:grpSpPr>
              <a:xfrm>
                <a:off x="0" y="2370125"/>
                <a:ext cx="2092148" cy="2355494"/>
                <a:chOff x="-65" y="0"/>
                <a:chExt cx="1838964" cy="2907816"/>
              </a:xfrm>
            </p:grpSpPr>
            <p:grpSp>
              <p:nvGrpSpPr>
                <p:cNvPr id="23" name="Gruppo 22"/>
                <p:cNvGrpSpPr/>
                <p:nvPr/>
              </p:nvGrpSpPr>
              <p:grpSpPr>
                <a:xfrm>
                  <a:off x="-65" y="0"/>
                  <a:ext cx="1838324" cy="1443686"/>
                  <a:chOff x="-65" y="0"/>
                  <a:chExt cx="1838324" cy="1443686"/>
                </a:xfrm>
              </p:grpSpPr>
              <p:grpSp>
                <p:nvGrpSpPr>
                  <p:cNvPr id="31" name="Gruppo 30"/>
                  <p:cNvGrpSpPr/>
                  <p:nvPr/>
                </p:nvGrpSpPr>
                <p:grpSpPr>
                  <a:xfrm>
                    <a:off x="-65" y="0"/>
                    <a:ext cx="1838324" cy="709426"/>
                    <a:chOff x="-65" y="0"/>
                    <a:chExt cx="1838324" cy="709834"/>
                  </a:xfrm>
                </p:grpSpPr>
                <p:sp>
                  <p:nvSpPr>
                    <p:cNvPr id="35" name="Casella di testo 2"/>
                    <p:cNvSpPr txBox="1">
                      <a:spLocks noChangeArrowheads="1"/>
                    </p:cNvSpPr>
                    <p:nvPr/>
                  </p:nvSpPr>
                  <p:spPr bwMode="auto">
                    <a:xfrm>
                      <a:off x="-65" y="0"/>
                      <a:ext cx="1838324" cy="594701"/>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gn="ctr">
                        <a:lnSpc>
                          <a:spcPct val="110000"/>
                        </a:lnSpc>
                        <a:spcAft>
                          <a:spcPts val="600"/>
                        </a:spcAft>
                      </a:pPr>
                      <a:r>
                        <a:rPr lang="it-IT" sz="1000" dirty="0">
                          <a:effectLst/>
                          <a:latin typeface="Calibri" panose="020F0502020204030204" pitchFamily="34" charset="0"/>
                          <a:ea typeface="Times New Roman" panose="02020603050405020304" pitchFamily="18" charset="0"/>
                          <a:cs typeface="Times New Roman" panose="02020603050405020304" pitchFamily="18" charset="0"/>
                        </a:rPr>
                        <a:t>Fermentazione in condizioni anaerobiche</a:t>
                      </a:r>
                    </a:p>
                    <a:p>
                      <a:pPr algn="ctr">
                        <a:lnSpc>
                          <a:spcPct val="110000"/>
                        </a:lnSpc>
                        <a:spcAft>
                          <a:spcPts val="600"/>
                        </a:spcAft>
                      </a:pPr>
                      <a:r>
                        <a:rPr lang="it-IT" sz="1000" dirty="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36" name="Freccia in giù 35"/>
                    <p:cNvSpPr/>
                    <p:nvPr/>
                  </p:nvSpPr>
                  <p:spPr>
                    <a:xfrm>
                      <a:off x="830251" y="591657"/>
                      <a:ext cx="168295" cy="118177"/>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grpSp>
                <p:nvGrpSpPr>
                  <p:cNvPr id="32" name="Gruppo 31"/>
                  <p:cNvGrpSpPr/>
                  <p:nvPr/>
                </p:nvGrpSpPr>
                <p:grpSpPr>
                  <a:xfrm>
                    <a:off x="-65" y="714793"/>
                    <a:ext cx="1838324" cy="728893"/>
                    <a:chOff x="-65" y="226739"/>
                    <a:chExt cx="1838324" cy="728893"/>
                  </a:xfrm>
                </p:grpSpPr>
                <p:sp>
                  <p:nvSpPr>
                    <p:cNvPr id="33" name="Casella di testo 2"/>
                    <p:cNvSpPr txBox="1">
                      <a:spLocks noChangeArrowheads="1"/>
                    </p:cNvSpPr>
                    <p:nvPr/>
                  </p:nvSpPr>
                  <p:spPr bwMode="auto">
                    <a:xfrm>
                      <a:off x="-65" y="226739"/>
                      <a:ext cx="1838324" cy="594359"/>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gn="ct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1°Filtrazione e travaso</a:t>
                      </a:r>
                    </a:p>
                    <a:p>
                      <a:pP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34" name="Freccia in giù 33"/>
                    <p:cNvSpPr/>
                    <p:nvPr/>
                  </p:nvSpPr>
                  <p:spPr>
                    <a:xfrm>
                      <a:off x="830251" y="837455"/>
                      <a:ext cx="168295" cy="118177"/>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grpSp>
            <p:grpSp>
              <p:nvGrpSpPr>
                <p:cNvPr id="24" name="Gruppo 23"/>
                <p:cNvGrpSpPr/>
                <p:nvPr/>
              </p:nvGrpSpPr>
              <p:grpSpPr>
                <a:xfrm>
                  <a:off x="-65" y="1452269"/>
                  <a:ext cx="1838964" cy="1455547"/>
                  <a:chOff x="-65" y="487380"/>
                  <a:chExt cx="1838964" cy="1455547"/>
                </a:xfrm>
              </p:grpSpPr>
              <p:grpSp>
                <p:nvGrpSpPr>
                  <p:cNvPr id="25" name="Gruppo 24"/>
                  <p:cNvGrpSpPr/>
                  <p:nvPr/>
                </p:nvGrpSpPr>
                <p:grpSpPr>
                  <a:xfrm>
                    <a:off x="575" y="1095095"/>
                    <a:ext cx="1838324" cy="720837"/>
                    <a:chOff x="575" y="1095726"/>
                    <a:chExt cx="1838324" cy="721252"/>
                  </a:xfrm>
                </p:grpSpPr>
                <p:sp>
                  <p:nvSpPr>
                    <p:cNvPr id="29" name="Casella di testo 2"/>
                    <p:cNvSpPr txBox="1">
                      <a:spLocks noChangeArrowheads="1"/>
                    </p:cNvSpPr>
                    <p:nvPr/>
                  </p:nvSpPr>
                  <p:spPr bwMode="auto">
                    <a:xfrm>
                      <a:off x="575" y="1222277"/>
                      <a:ext cx="1838324" cy="594701"/>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gn="ct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Imbottigliamento </a:t>
                      </a:r>
                    </a:p>
                    <a:p>
                      <a:pP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30" name="Freccia in giù 29"/>
                    <p:cNvSpPr/>
                    <p:nvPr/>
                  </p:nvSpPr>
                  <p:spPr>
                    <a:xfrm>
                      <a:off x="830481" y="1095726"/>
                      <a:ext cx="168295" cy="118177"/>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grpSp>
                <p:nvGrpSpPr>
                  <p:cNvPr id="26" name="Gruppo 25"/>
                  <p:cNvGrpSpPr/>
                  <p:nvPr/>
                </p:nvGrpSpPr>
                <p:grpSpPr>
                  <a:xfrm>
                    <a:off x="-65" y="487380"/>
                    <a:ext cx="1838959" cy="1455547"/>
                    <a:chOff x="-65" y="-674"/>
                    <a:chExt cx="1838959" cy="1455547"/>
                  </a:xfrm>
                </p:grpSpPr>
                <p:sp>
                  <p:nvSpPr>
                    <p:cNvPr id="27" name="Casella di testo 2"/>
                    <p:cNvSpPr txBox="1">
                      <a:spLocks noChangeArrowheads="1"/>
                    </p:cNvSpPr>
                    <p:nvPr/>
                  </p:nvSpPr>
                  <p:spPr bwMode="auto">
                    <a:xfrm>
                      <a:off x="-65" y="-674"/>
                      <a:ext cx="1838959" cy="594359"/>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gn="ct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2°travaso</a:t>
                      </a:r>
                    </a:p>
                    <a:p>
                      <a:pPr algn="ct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28" name="Freccia in giù 27"/>
                    <p:cNvSpPr/>
                    <p:nvPr/>
                  </p:nvSpPr>
                  <p:spPr>
                    <a:xfrm>
                      <a:off x="822936" y="1336696"/>
                      <a:ext cx="168295" cy="118177"/>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grpSp>
          </p:grpSp>
          <p:grpSp>
            <p:nvGrpSpPr>
              <p:cNvPr id="8" name="Gruppo 7"/>
              <p:cNvGrpSpPr/>
              <p:nvPr/>
            </p:nvGrpSpPr>
            <p:grpSpPr>
              <a:xfrm>
                <a:off x="0" y="0"/>
                <a:ext cx="2092148" cy="2355494"/>
                <a:chOff x="-65" y="0"/>
                <a:chExt cx="1838964" cy="2907816"/>
              </a:xfrm>
            </p:grpSpPr>
            <p:grpSp>
              <p:nvGrpSpPr>
                <p:cNvPr id="9" name="Gruppo 8"/>
                <p:cNvGrpSpPr/>
                <p:nvPr/>
              </p:nvGrpSpPr>
              <p:grpSpPr>
                <a:xfrm>
                  <a:off x="-65" y="0"/>
                  <a:ext cx="1838324" cy="1443686"/>
                  <a:chOff x="-65" y="0"/>
                  <a:chExt cx="1838324" cy="1443686"/>
                </a:xfrm>
              </p:grpSpPr>
              <p:grpSp>
                <p:nvGrpSpPr>
                  <p:cNvPr id="17" name="Gruppo 16"/>
                  <p:cNvGrpSpPr/>
                  <p:nvPr/>
                </p:nvGrpSpPr>
                <p:grpSpPr>
                  <a:xfrm>
                    <a:off x="-65" y="0"/>
                    <a:ext cx="1838324" cy="709426"/>
                    <a:chOff x="-65" y="0"/>
                    <a:chExt cx="1838324" cy="709834"/>
                  </a:xfrm>
                </p:grpSpPr>
                <p:sp>
                  <p:nvSpPr>
                    <p:cNvPr id="21" name="Casella di testo 2"/>
                    <p:cNvSpPr txBox="1">
                      <a:spLocks noChangeArrowheads="1"/>
                    </p:cNvSpPr>
                    <p:nvPr/>
                  </p:nvSpPr>
                  <p:spPr bwMode="auto">
                    <a:xfrm>
                      <a:off x="-65" y="0"/>
                      <a:ext cx="1838324" cy="594701"/>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gn="ctr">
                        <a:lnSpc>
                          <a:spcPct val="110000"/>
                        </a:lnSpc>
                        <a:spcAft>
                          <a:spcPts val="600"/>
                        </a:spcAft>
                      </a:pPr>
                      <a:r>
                        <a:rPr lang="it-IT" sz="1000" dirty="0">
                          <a:effectLst/>
                          <a:latin typeface="Calibri" panose="020F0502020204030204" pitchFamily="34" charset="0"/>
                          <a:ea typeface="Times New Roman" panose="02020603050405020304" pitchFamily="18" charset="0"/>
                          <a:cs typeface="Times New Roman" panose="02020603050405020304" pitchFamily="18" charset="0"/>
                        </a:rPr>
                        <a:t>Stoccaggio materie prime</a:t>
                      </a:r>
                    </a:p>
                    <a:p>
                      <a:pPr algn="ctr">
                        <a:lnSpc>
                          <a:spcPct val="110000"/>
                        </a:lnSpc>
                        <a:spcAft>
                          <a:spcPts val="600"/>
                        </a:spcAft>
                      </a:pPr>
                      <a:r>
                        <a:rPr lang="it-IT" sz="1000" dirty="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22" name="Freccia in giù 21"/>
                    <p:cNvSpPr/>
                    <p:nvPr/>
                  </p:nvSpPr>
                  <p:spPr>
                    <a:xfrm>
                      <a:off x="830251" y="591657"/>
                      <a:ext cx="168295" cy="118177"/>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grpSp>
                <p:nvGrpSpPr>
                  <p:cNvPr id="18" name="Gruppo 17"/>
                  <p:cNvGrpSpPr/>
                  <p:nvPr/>
                </p:nvGrpSpPr>
                <p:grpSpPr>
                  <a:xfrm>
                    <a:off x="-65" y="714793"/>
                    <a:ext cx="1838324" cy="728893"/>
                    <a:chOff x="-65" y="226739"/>
                    <a:chExt cx="1838324" cy="728893"/>
                  </a:xfrm>
                </p:grpSpPr>
                <p:sp>
                  <p:nvSpPr>
                    <p:cNvPr id="19" name="Casella di testo 2"/>
                    <p:cNvSpPr txBox="1">
                      <a:spLocks noChangeArrowheads="1"/>
                    </p:cNvSpPr>
                    <p:nvPr/>
                  </p:nvSpPr>
                  <p:spPr bwMode="auto">
                    <a:xfrm>
                      <a:off x="-65" y="226739"/>
                      <a:ext cx="1838324" cy="594359"/>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Pesatura miele ed acqua potabile</a:t>
                      </a:r>
                    </a:p>
                    <a:p>
                      <a:pP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20" name="Freccia in giù 19"/>
                    <p:cNvSpPr/>
                    <p:nvPr/>
                  </p:nvSpPr>
                  <p:spPr>
                    <a:xfrm>
                      <a:off x="830251" y="837455"/>
                      <a:ext cx="168295" cy="118177"/>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grpSp>
            <p:grpSp>
              <p:nvGrpSpPr>
                <p:cNvPr id="10" name="Gruppo 9"/>
                <p:cNvGrpSpPr/>
                <p:nvPr/>
              </p:nvGrpSpPr>
              <p:grpSpPr>
                <a:xfrm>
                  <a:off x="-65" y="1452269"/>
                  <a:ext cx="1838964" cy="1455547"/>
                  <a:chOff x="-65" y="487380"/>
                  <a:chExt cx="1838964" cy="1455547"/>
                </a:xfrm>
              </p:grpSpPr>
              <p:grpSp>
                <p:nvGrpSpPr>
                  <p:cNvPr id="11" name="Gruppo 10"/>
                  <p:cNvGrpSpPr/>
                  <p:nvPr/>
                </p:nvGrpSpPr>
                <p:grpSpPr>
                  <a:xfrm>
                    <a:off x="575" y="1095095"/>
                    <a:ext cx="1838324" cy="720837"/>
                    <a:chOff x="575" y="1095726"/>
                    <a:chExt cx="1838324" cy="721252"/>
                  </a:xfrm>
                </p:grpSpPr>
                <p:sp>
                  <p:nvSpPr>
                    <p:cNvPr id="15" name="Casella di testo 2"/>
                    <p:cNvSpPr txBox="1">
                      <a:spLocks noChangeArrowheads="1"/>
                    </p:cNvSpPr>
                    <p:nvPr/>
                  </p:nvSpPr>
                  <p:spPr bwMode="auto">
                    <a:xfrm>
                      <a:off x="575" y="1222277"/>
                      <a:ext cx="1838324" cy="594701"/>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gn="ctr">
                        <a:lnSpc>
                          <a:spcPct val="110000"/>
                        </a:lnSpc>
                        <a:spcAft>
                          <a:spcPts val="600"/>
                        </a:spcAft>
                      </a:pPr>
                      <a:r>
                        <a:rPr lang="it-IT" sz="1000">
                          <a:effectLst/>
                          <a:latin typeface="Calibri" panose="020F0502020204030204" pitchFamily="34" charset="0"/>
                          <a:ea typeface="Times New Roman" panose="02020603050405020304" pitchFamily="18" charset="0"/>
                          <a:cs typeface="Times New Roman" panose="02020603050405020304" pitchFamily="18" charset="0"/>
                        </a:rPr>
                        <a:t>Travaso nel contenitore per la fermentazione</a:t>
                      </a:r>
                    </a:p>
                  </p:txBody>
                </p:sp>
                <p:sp>
                  <p:nvSpPr>
                    <p:cNvPr id="16" name="Freccia in giù 15"/>
                    <p:cNvSpPr/>
                    <p:nvPr/>
                  </p:nvSpPr>
                  <p:spPr>
                    <a:xfrm>
                      <a:off x="830481" y="1095726"/>
                      <a:ext cx="168295" cy="118177"/>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grpSp>
                <p:nvGrpSpPr>
                  <p:cNvPr id="12" name="Gruppo 11"/>
                  <p:cNvGrpSpPr/>
                  <p:nvPr/>
                </p:nvGrpSpPr>
                <p:grpSpPr>
                  <a:xfrm>
                    <a:off x="-65" y="487380"/>
                    <a:ext cx="1838959" cy="1455547"/>
                    <a:chOff x="-65" y="-674"/>
                    <a:chExt cx="1838959" cy="1455547"/>
                  </a:xfrm>
                </p:grpSpPr>
                <p:sp>
                  <p:nvSpPr>
                    <p:cNvPr id="13" name="Casella di testo 2"/>
                    <p:cNvSpPr txBox="1">
                      <a:spLocks noChangeArrowheads="1"/>
                    </p:cNvSpPr>
                    <p:nvPr/>
                  </p:nvSpPr>
                  <p:spPr bwMode="auto">
                    <a:xfrm>
                      <a:off x="-65" y="-674"/>
                      <a:ext cx="1838959" cy="594359"/>
                    </a:xfrm>
                    <a:prstGeom prst="rect">
                      <a:avLst/>
                    </a:prstGeom>
                    <a:solidFill>
                      <a:srgbClr val="FFFFFF"/>
                    </a:solidFill>
                    <a:ln w="9525">
                      <a:solidFill>
                        <a:sysClr val="windowText" lastClr="000000"/>
                      </a:solidFill>
                      <a:miter lim="800000"/>
                      <a:headEnd/>
                      <a:tailEnd/>
                    </a:ln>
                  </p:spPr>
                  <p:txBody>
                    <a:bodyPr rot="0" vert="horz" wrap="square" lIns="91440" tIns="45720" rIns="91440" bIns="45720" anchor="t" anchorCtr="0">
                      <a:noAutofit/>
                    </a:bodyPr>
                    <a:lstStyle/>
                    <a:p>
                      <a:pPr algn="ctr">
                        <a:lnSpc>
                          <a:spcPct val="110000"/>
                        </a:lnSpc>
                        <a:spcAft>
                          <a:spcPts val="600"/>
                        </a:spcAft>
                      </a:pPr>
                      <a:r>
                        <a:rPr lang="it-IT" sz="1000" dirty="0">
                          <a:effectLst/>
                          <a:latin typeface="Calibri" panose="020F0502020204030204" pitchFamily="34" charset="0"/>
                          <a:ea typeface="Times New Roman" panose="02020603050405020304" pitchFamily="18" charset="0"/>
                          <a:cs typeface="Times New Roman" panose="02020603050405020304" pitchFamily="18" charset="0"/>
                        </a:rPr>
                        <a:t>Miscelazione acqua e miele in contenitore a bocca larga</a:t>
                      </a:r>
                    </a:p>
                    <a:p>
                      <a:pPr algn="ctr">
                        <a:lnSpc>
                          <a:spcPct val="110000"/>
                        </a:lnSpc>
                        <a:spcAft>
                          <a:spcPts val="600"/>
                        </a:spcAft>
                      </a:pPr>
                      <a:r>
                        <a:rPr lang="it-IT" sz="1000" dirty="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14" name="Freccia in giù 13"/>
                    <p:cNvSpPr/>
                    <p:nvPr/>
                  </p:nvSpPr>
                  <p:spPr>
                    <a:xfrm>
                      <a:off x="822936" y="1336696"/>
                      <a:ext cx="168295" cy="118177"/>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grpSp>
          </p:grpSp>
        </p:grpSp>
        <p:sp>
          <p:nvSpPr>
            <p:cNvPr id="46" name="Ovale 45"/>
            <p:cNvSpPr/>
            <p:nvPr/>
          </p:nvSpPr>
          <p:spPr>
            <a:xfrm>
              <a:off x="2480405" y="1874084"/>
              <a:ext cx="1750744" cy="9206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Droga: spezie, frutta </a:t>
              </a:r>
            </a:p>
          </p:txBody>
        </p:sp>
        <p:sp>
          <p:nvSpPr>
            <p:cNvPr id="47" name="Ovale 46"/>
            <p:cNvSpPr/>
            <p:nvPr/>
          </p:nvSpPr>
          <p:spPr>
            <a:xfrm>
              <a:off x="7355592" y="2492880"/>
              <a:ext cx="2550408" cy="5630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Lieviti saccaromiceti </a:t>
              </a:r>
            </a:p>
          </p:txBody>
        </p:sp>
        <p:sp>
          <p:nvSpPr>
            <p:cNvPr id="48" name="Ovale 47"/>
            <p:cNvSpPr/>
            <p:nvPr/>
          </p:nvSpPr>
          <p:spPr>
            <a:xfrm>
              <a:off x="7315202" y="3089253"/>
              <a:ext cx="2590798" cy="5519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Alimentazione per lieviti</a:t>
              </a:r>
            </a:p>
          </p:txBody>
        </p:sp>
        <p:sp>
          <p:nvSpPr>
            <p:cNvPr id="49" name="Triangolo isoscele 48"/>
            <p:cNvSpPr/>
            <p:nvPr/>
          </p:nvSpPr>
          <p:spPr>
            <a:xfrm>
              <a:off x="2353456" y="3074986"/>
              <a:ext cx="2004645" cy="68052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Marco</a:t>
              </a:r>
            </a:p>
          </p:txBody>
        </p:sp>
        <p:sp>
          <p:nvSpPr>
            <p:cNvPr id="51" name="Freccia in giù 50"/>
            <p:cNvSpPr/>
            <p:nvPr/>
          </p:nvSpPr>
          <p:spPr>
            <a:xfrm rot="5400000">
              <a:off x="7141015" y="2506180"/>
              <a:ext cx="132492" cy="731581"/>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52" name="Freccia in giù 51"/>
            <p:cNvSpPr/>
            <p:nvPr/>
          </p:nvSpPr>
          <p:spPr>
            <a:xfrm rot="6478387" flipH="1">
              <a:off x="7175802" y="2902544"/>
              <a:ext cx="126811" cy="693781"/>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53" name="Freccia in giù 52"/>
            <p:cNvSpPr/>
            <p:nvPr/>
          </p:nvSpPr>
          <p:spPr>
            <a:xfrm rot="5400000">
              <a:off x="4354678" y="3124275"/>
              <a:ext cx="132492" cy="731581"/>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54" name="Triangolo isoscele 53"/>
            <p:cNvSpPr/>
            <p:nvPr/>
          </p:nvSpPr>
          <p:spPr>
            <a:xfrm>
              <a:off x="1805352" y="3826037"/>
              <a:ext cx="2810655" cy="68052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Decantato</a:t>
              </a:r>
            </a:p>
          </p:txBody>
        </p:sp>
        <p:sp>
          <p:nvSpPr>
            <p:cNvPr id="55" name="Freccia in giù 54"/>
            <p:cNvSpPr/>
            <p:nvPr/>
          </p:nvSpPr>
          <p:spPr>
            <a:xfrm rot="5400000">
              <a:off x="4362191" y="3870471"/>
              <a:ext cx="132492" cy="731581"/>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56" name="Freccia in giù 55"/>
            <p:cNvSpPr/>
            <p:nvPr/>
          </p:nvSpPr>
          <p:spPr>
            <a:xfrm rot="16200000">
              <a:off x="4416328" y="1996782"/>
              <a:ext cx="127487" cy="661963"/>
            </a:xfrm>
            <a:prstGeom prst="downArrow">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sp>
        <p:nvSpPr>
          <p:cNvPr id="4" name="CasellaDiTesto 3"/>
          <p:cNvSpPr txBox="1"/>
          <p:nvPr/>
        </p:nvSpPr>
        <p:spPr>
          <a:xfrm>
            <a:off x="8267764" y="1579614"/>
            <a:ext cx="2751074" cy="369332"/>
          </a:xfrm>
          <a:prstGeom prst="rect">
            <a:avLst/>
          </a:prstGeom>
          <a:noFill/>
        </p:spPr>
        <p:txBody>
          <a:bodyPr wrap="none" rtlCol="0">
            <a:spAutoFit/>
          </a:bodyPr>
          <a:lstStyle/>
          <a:p>
            <a:r>
              <a:rPr lang="it-IT" dirty="0"/>
              <a:t>Pastorizzazione/ + solfiti</a:t>
            </a:r>
          </a:p>
        </p:txBody>
      </p:sp>
      <p:sp>
        <p:nvSpPr>
          <p:cNvPr id="57" name="CasellaDiTesto 56"/>
          <p:cNvSpPr txBox="1"/>
          <p:nvPr/>
        </p:nvSpPr>
        <p:spPr>
          <a:xfrm>
            <a:off x="8267764" y="4530434"/>
            <a:ext cx="918841" cy="369332"/>
          </a:xfrm>
          <a:prstGeom prst="rect">
            <a:avLst/>
          </a:prstGeom>
          <a:noFill/>
        </p:spPr>
        <p:txBody>
          <a:bodyPr wrap="none" rtlCol="0">
            <a:spAutoFit/>
          </a:bodyPr>
          <a:lstStyle/>
          <a:p>
            <a:r>
              <a:rPr lang="it-IT" dirty="0"/>
              <a:t>+ solfiti</a:t>
            </a:r>
          </a:p>
        </p:txBody>
      </p:sp>
      <p:sp>
        <p:nvSpPr>
          <p:cNvPr id="45" name="Segnaposto piè di pagina 44">
            <a:extLst>
              <a:ext uri="{FF2B5EF4-FFF2-40B4-BE49-F238E27FC236}">
                <a16:creationId xmlns:a16="http://schemas.microsoft.com/office/drawing/2014/main" id="{E6139231-7D09-5828-ADBC-83DFBEB5C516}"/>
              </a:ext>
            </a:extLst>
          </p:cNvPr>
          <p:cNvSpPr>
            <a:spLocks noGrp="1"/>
          </p:cNvSpPr>
          <p:nvPr>
            <p:ph type="ftr" sz="quarter" idx="11"/>
          </p:nvPr>
        </p:nvSpPr>
        <p:spPr>
          <a:xfrm>
            <a:off x="288463" y="6360915"/>
            <a:ext cx="7619999" cy="365125"/>
          </a:xfrm>
        </p:spPr>
        <p:txBody>
          <a:bodyPr/>
          <a:lstStyle/>
          <a:p>
            <a:r>
              <a:rPr lang="it-IT"/>
              <a:t>Idromele a cura di Rosario Sica</a:t>
            </a:r>
            <a:endParaRPr lang="en-US" dirty="0"/>
          </a:p>
        </p:txBody>
      </p:sp>
    </p:spTree>
    <p:extLst>
      <p:ext uri="{BB962C8B-B14F-4D97-AF65-F5344CB8AC3E}">
        <p14:creationId xmlns:p14="http://schemas.microsoft.com/office/powerpoint/2010/main" val="14073822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4250903" y="298537"/>
            <a:ext cx="8911687" cy="1280890"/>
          </a:xfrm>
        </p:spPr>
        <p:txBody>
          <a:bodyPr/>
          <a:lstStyle/>
          <a:p>
            <a:r>
              <a:rPr lang="de-DE" b="1" dirty="0" err="1"/>
              <a:t>Idromele</a:t>
            </a:r>
            <a:r>
              <a:rPr lang="de-DE" b="1" dirty="0"/>
              <a:t>:</a:t>
            </a:r>
            <a:r>
              <a:rPr lang="de-DE" dirty="0"/>
              <a:t> </a:t>
            </a:r>
            <a:r>
              <a:rPr lang="de-DE" dirty="0" err="1"/>
              <a:t>Ccp</a:t>
            </a:r>
            <a:endParaRPr lang="it-IT" dirty="0"/>
          </a:p>
        </p:txBody>
      </p:sp>
      <p:sp>
        <p:nvSpPr>
          <p:cNvPr id="3" name="Segnaposto contenuto 2"/>
          <p:cNvSpPr>
            <a:spLocks noGrp="1"/>
          </p:cNvSpPr>
          <p:nvPr>
            <p:ph idx="1"/>
          </p:nvPr>
        </p:nvSpPr>
        <p:spPr>
          <a:xfrm>
            <a:off x="4968619" y="1976283"/>
            <a:ext cx="6787952" cy="3942735"/>
          </a:xfrm>
        </p:spPr>
        <p:txBody>
          <a:bodyPr/>
          <a:lstStyle/>
          <a:p>
            <a:pPr marL="0" indent="0">
              <a:buNone/>
            </a:pPr>
            <a:r>
              <a:rPr lang="it-IT" b="1" dirty="0"/>
              <a:t>Non ce ne sono di reali obbligatori, basta rispettare le GMP, </a:t>
            </a:r>
          </a:p>
          <a:p>
            <a:pPr marL="0" indent="0">
              <a:buNone/>
            </a:pPr>
            <a:r>
              <a:rPr lang="it-IT" b="1" dirty="0"/>
              <a:t>comunque:</a:t>
            </a:r>
          </a:p>
          <a:p>
            <a:pPr marL="0" indent="0">
              <a:buNone/>
            </a:pPr>
            <a:endParaRPr lang="it-IT" b="1" dirty="0"/>
          </a:p>
          <a:p>
            <a:r>
              <a:rPr lang="it-IT" dirty="0"/>
              <a:t>Qualità delle materie prime: H2O, miele, spezie</a:t>
            </a:r>
          </a:p>
          <a:p>
            <a:r>
              <a:rPr lang="it-IT" dirty="0"/>
              <a:t>Igiene dei fermentatori</a:t>
            </a:r>
          </a:p>
          <a:p>
            <a:r>
              <a:rPr lang="it-IT" dirty="0"/>
              <a:t>Babo del Mosto &gt; 13,5°</a:t>
            </a:r>
          </a:p>
          <a:p>
            <a:r>
              <a:rPr lang="it-IT" dirty="0"/>
              <a:t>Alcool finale &gt; 8 </a:t>
            </a:r>
          </a:p>
          <a:p>
            <a:r>
              <a:rPr lang="it-IT" dirty="0" err="1"/>
              <a:t>pH</a:t>
            </a:r>
            <a:r>
              <a:rPr lang="it-IT" dirty="0"/>
              <a:t> finale &lt; 4.5</a:t>
            </a:r>
          </a:p>
          <a:p>
            <a:r>
              <a:rPr lang="it-IT" dirty="0"/>
              <a:t>Particolato e microbiologico bottiglie</a:t>
            </a:r>
          </a:p>
          <a:p>
            <a:endParaRPr lang="it-IT" dirty="0"/>
          </a:p>
        </p:txBody>
      </p:sp>
      <p:sp>
        <p:nvSpPr>
          <p:cNvPr id="4" name="Segnaposto piè di pagina 3">
            <a:extLst>
              <a:ext uri="{FF2B5EF4-FFF2-40B4-BE49-F238E27FC236}">
                <a16:creationId xmlns:a16="http://schemas.microsoft.com/office/drawing/2014/main" id="{F1B78560-DC6A-DD69-19DF-EF08A6D14AA4}"/>
              </a:ext>
            </a:extLst>
          </p:cNvPr>
          <p:cNvSpPr>
            <a:spLocks noGrp="1"/>
          </p:cNvSpPr>
          <p:nvPr>
            <p:ph type="ftr" sz="quarter" idx="11"/>
          </p:nvPr>
        </p:nvSpPr>
        <p:spPr>
          <a:xfrm>
            <a:off x="1158619" y="6376900"/>
            <a:ext cx="7619999" cy="365125"/>
          </a:xfrm>
        </p:spPr>
        <p:txBody>
          <a:bodyPr/>
          <a:lstStyle/>
          <a:p>
            <a:r>
              <a:rPr lang="it-IT" dirty="0"/>
              <a:t>Idromele a cura di Rosario Sica</a:t>
            </a:r>
            <a:endParaRPr lang="en-US" dirty="0"/>
          </a:p>
        </p:txBody>
      </p:sp>
      <p:pic>
        <p:nvPicPr>
          <p:cNvPr id="5" name="Immagine 4">
            <a:extLst>
              <a:ext uri="{FF2B5EF4-FFF2-40B4-BE49-F238E27FC236}">
                <a16:creationId xmlns:a16="http://schemas.microsoft.com/office/drawing/2014/main" id="{7D7239A9-6823-A9AD-BD9E-E5FBDA85CDA5}"/>
              </a:ext>
            </a:extLst>
          </p:cNvPr>
          <p:cNvPicPr>
            <a:picLocks noChangeAspect="1"/>
          </p:cNvPicPr>
          <p:nvPr/>
        </p:nvPicPr>
        <p:blipFill rotWithShape="1">
          <a:blip r:embed="rId2"/>
          <a:srcRect l="8940" r="25803" b="23810"/>
          <a:stretch/>
        </p:blipFill>
        <p:spPr>
          <a:xfrm>
            <a:off x="673241" y="2208315"/>
            <a:ext cx="3657600" cy="3143722"/>
          </a:xfrm>
          <a:prstGeom prst="rect">
            <a:avLst/>
          </a:prstGeom>
        </p:spPr>
      </p:pic>
    </p:spTree>
    <p:extLst>
      <p:ext uri="{BB962C8B-B14F-4D97-AF65-F5344CB8AC3E}">
        <p14:creationId xmlns:p14="http://schemas.microsoft.com/office/powerpoint/2010/main" val="23965293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172929" y="99972"/>
            <a:ext cx="7846142" cy="1280890"/>
          </a:xfrm>
        </p:spPr>
        <p:txBody>
          <a:bodyPr>
            <a:normAutofit fontScale="90000"/>
          </a:bodyPr>
          <a:lstStyle/>
          <a:p>
            <a:pPr marL="0" marR="0" lvl="0" indent="0" algn="ctr" defTabSz="457200" rtl="0" eaLnBrk="1" fontAlgn="auto" latinLnBrk="0" hangingPunct="1">
              <a:lnSpc>
                <a:spcPct val="100000"/>
              </a:lnSpc>
              <a:spcBef>
                <a:spcPts val="1000"/>
              </a:spcBef>
              <a:spcAft>
                <a:spcPts val="0"/>
              </a:spcAft>
              <a:buClr>
                <a:srgbClr val="E78712"/>
              </a:buClr>
              <a:buSzTx/>
              <a:buFont typeface="Wingdings 3" charset="2"/>
              <a:buNone/>
              <a:tabLst/>
              <a:defRPr/>
            </a:pPr>
            <a:r>
              <a:rPr lang="it-IT" dirty="0"/>
              <a:t>Ordinanza del DFI sulle bevande </a:t>
            </a:r>
            <a:br>
              <a:rPr lang="it-IT" dirty="0"/>
            </a:br>
            <a:r>
              <a:rPr lang="it-IT" sz="2000" dirty="0"/>
              <a:t>del 16 dicembre 2016</a:t>
            </a:r>
            <a:br>
              <a:rPr lang="it-IT" dirty="0"/>
            </a:br>
            <a:r>
              <a:rPr kumimoji="0" lang="it-IT" sz="18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Capitolo 9: Idromele</a:t>
            </a:r>
            <a:br>
              <a:rPr kumimoji="0" lang="it-IT" sz="18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br>
            <a:endParaRPr lang="it-IT" dirty="0"/>
          </a:p>
        </p:txBody>
      </p:sp>
      <p:sp>
        <p:nvSpPr>
          <p:cNvPr id="3" name="Segnaposto contenuto 2"/>
          <p:cNvSpPr>
            <a:spLocks noGrp="1"/>
          </p:cNvSpPr>
          <p:nvPr>
            <p:ph idx="1"/>
          </p:nvPr>
        </p:nvSpPr>
        <p:spPr>
          <a:xfrm>
            <a:off x="2321169" y="2133600"/>
            <a:ext cx="9183443" cy="3777622"/>
          </a:xfrm>
        </p:spPr>
        <p:txBody>
          <a:bodyPr/>
          <a:lstStyle/>
          <a:p>
            <a:pPr marL="0" indent="0">
              <a:buNone/>
            </a:pPr>
            <a:r>
              <a:rPr lang="it-IT" b="1" dirty="0"/>
              <a:t>Art. 106 Definizione</a:t>
            </a:r>
          </a:p>
          <a:p>
            <a:r>
              <a:rPr lang="it-IT" b="1" dirty="0">
                <a:solidFill>
                  <a:srgbClr val="00B050"/>
                </a:solidFill>
              </a:rPr>
              <a:t>L’idromele è una bevanda ottenuta dalla fermentazione alcolica di una miscela di acqua e miele.</a:t>
            </a:r>
          </a:p>
          <a:p>
            <a:endParaRPr lang="it-IT" dirty="0"/>
          </a:p>
          <a:p>
            <a:pPr marL="0" indent="0">
              <a:buNone/>
            </a:pPr>
            <a:r>
              <a:rPr lang="it-IT" b="1" dirty="0"/>
              <a:t>Art. 107 Requisiti</a:t>
            </a:r>
          </a:p>
          <a:p>
            <a:r>
              <a:rPr lang="it-IT" b="1" dirty="0">
                <a:solidFill>
                  <a:srgbClr val="00B050"/>
                </a:solidFill>
              </a:rPr>
              <a:t>1 Il titolo </a:t>
            </a:r>
            <a:r>
              <a:rPr lang="it-IT" b="1" dirty="0" err="1">
                <a:solidFill>
                  <a:srgbClr val="00B050"/>
                </a:solidFill>
              </a:rPr>
              <a:t>alcolometrico</a:t>
            </a:r>
            <a:r>
              <a:rPr lang="it-IT" b="1" dirty="0">
                <a:solidFill>
                  <a:srgbClr val="00B050"/>
                </a:solidFill>
              </a:rPr>
              <a:t> dell’idromele deve essere almeno del 7 per cento </a:t>
            </a:r>
            <a:r>
              <a:rPr lang="it-IT" dirty="0"/>
              <a:t>vol.</a:t>
            </a:r>
          </a:p>
          <a:p>
            <a:r>
              <a:rPr lang="it-IT" dirty="0"/>
              <a:t>2 È </a:t>
            </a:r>
            <a:r>
              <a:rPr lang="it-IT" b="1" dirty="0">
                <a:solidFill>
                  <a:srgbClr val="00B050"/>
                </a:solidFill>
              </a:rPr>
              <a:t>vietata l’aggiunta di zuccheri </a:t>
            </a:r>
            <a:r>
              <a:rPr lang="it-IT" dirty="0"/>
              <a:t>prima della fermentazione.</a:t>
            </a:r>
          </a:p>
          <a:p>
            <a:r>
              <a:rPr lang="it-IT" dirty="0"/>
              <a:t>3 </a:t>
            </a:r>
            <a:r>
              <a:rPr lang="it-IT" b="1" dirty="0">
                <a:solidFill>
                  <a:srgbClr val="00B050"/>
                </a:solidFill>
              </a:rPr>
              <a:t>È consentito aromatizzare l’idromele con spezie ed erbe aromatiche</a:t>
            </a:r>
            <a:r>
              <a:rPr lang="it-IT" dirty="0"/>
              <a:t>. </a:t>
            </a:r>
          </a:p>
        </p:txBody>
      </p:sp>
      <p:sp>
        <p:nvSpPr>
          <p:cNvPr id="4" name="Segnaposto piè di pagina 3">
            <a:extLst>
              <a:ext uri="{FF2B5EF4-FFF2-40B4-BE49-F238E27FC236}">
                <a16:creationId xmlns:a16="http://schemas.microsoft.com/office/drawing/2014/main" id="{8B129DD0-3281-B26E-C207-AFF12790C0BC}"/>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135087359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497480" y="132171"/>
            <a:ext cx="8911687" cy="1280890"/>
          </a:xfrm>
        </p:spPr>
        <p:txBody>
          <a:bodyPr/>
          <a:lstStyle/>
          <a:p>
            <a:r>
              <a:rPr lang="it-IT" b="1" dirty="0"/>
              <a:t>TITOLO ALCOLOMETRICO </a:t>
            </a:r>
            <a:br>
              <a:rPr lang="it-IT" dirty="0"/>
            </a:br>
            <a:endParaRPr lang="it-IT" dirty="0"/>
          </a:p>
        </p:txBody>
      </p:sp>
      <p:sp>
        <p:nvSpPr>
          <p:cNvPr id="3" name="Segnaposto contenuto 2"/>
          <p:cNvSpPr>
            <a:spLocks noGrp="1"/>
          </p:cNvSpPr>
          <p:nvPr>
            <p:ph idx="1"/>
          </p:nvPr>
        </p:nvSpPr>
        <p:spPr>
          <a:xfrm>
            <a:off x="7293625" y="3968348"/>
            <a:ext cx="4806011" cy="2873438"/>
          </a:xfrm>
        </p:spPr>
        <p:txBody>
          <a:bodyPr>
            <a:normAutofit/>
          </a:bodyPr>
          <a:lstStyle/>
          <a:p>
            <a:r>
              <a:rPr lang="it-IT" b="1" dirty="0">
                <a:solidFill>
                  <a:srgbClr val="00B050"/>
                </a:solidFill>
              </a:rPr>
              <a:t>Le tolleranze consentite, positive o negative</a:t>
            </a:r>
            <a:r>
              <a:rPr lang="it-IT" dirty="0"/>
              <a:t>, rispetto all’indicazione del titolo </a:t>
            </a:r>
            <a:r>
              <a:rPr lang="it-IT" dirty="0" err="1"/>
              <a:t>alcolometrico</a:t>
            </a:r>
            <a:r>
              <a:rPr lang="it-IT" dirty="0"/>
              <a:t> volumico ed espresse in valori assoluti sono indicate conformemente alla seguente tabella. Esse si applicano fatte salve le tolleranze risultanti dal metodo d’analisi utilizzato per la determinazione del titolo </a:t>
            </a:r>
            <a:r>
              <a:rPr lang="it-IT" dirty="0" err="1"/>
              <a:t>alcolometrico</a:t>
            </a:r>
            <a:r>
              <a:rPr lang="it-IT" dirty="0"/>
              <a:t>. </a:t>
            </a:r>
          </a:p>
        </p:txBody>
      </p:sp>
      <p:sp>
        <p:nvSpPr>
          <p:cNvPr id="5" name="Segnaposto contenuto 2"/>
          <p:cNvSpPr txBox="1">
            <a:spLocks/>
          </p:cNvSpPr>
          <p:nvPr/>
        </p:nvSpPr>
        <p:spPr>
          <a:xfrm>
            <a:off x="859740" y="1967022"/>
            <a:ext cx="10472521" cy="310572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it-IT" dirty="0"/>
              <a:t>Il titolo </a:t>
            </a:r>
            <a:r>
              <a:rPr lang="it-IT" dirty="0" err="1"/>
              <a:t>alcolometrico</a:t>
            </a:r>
            <a:r>
              <a:rPr lang="it-IT" dirty="0"/>
              <a:t> volumico effettivo delle bevande con contenuto alcolico superiore all’1,2 % in volume è indicato da una cifra con non più di un decimale. </a:t>
            </a:r>
            <a:r>
              <a:rPr lang="it-IT" b="1" dirty="0">
                <a:solidFill>
                  <a:srgbClr val="00B050"/>
                </a:solidFill>
              </a:rPr>
              <a:t>Essa è seguita dal simbolo «% vol.» e può essere preceduta dal termine «alcol</a:t>
            </a:r>
            <a:r>
              <a:rPr lang="it-IT" dirty="0"/>
              <a:t>» o dall’abbreviazione «</a:t>
            </a:r>
            <a:r>
              <a:rPr lang="it-IT" dirty="0" err="1"/>
              <a:t>alc</a:t>
            </a:r>
            <a:r>
              <a:rPr lang="it-IT" dirty="0"/>
              <a:t>.». </a:t>
            </a:r>
          </a:p>
          <a:p>
            <a:r>
              <a:rPr lang="it-IT" dirty="0"/>
              <a:t>Il titolo </a:t>
            </a:r>
            <a:r>
              <a:rPr lang="it-IT" dirty="0" err="1"/>
              <a:t>alcolometrico</a:t>
            </a:r>
            <a:r>
              <a:rPr lang="it-IT" dirty="0"/>
              <a:t> è determinato a 20 °C. </a:t>
            </a:r>
          </a:p>
        </p:txBody>
      </p:sp>
      <p:sp>
        <p:nvSpPr>
          <p:cNvPr id="6" name="Rettangolo 5"/>
          <p:cNvSpPr/>
          <p:nvPr/>
        </p:nvSpPr>
        <p:spPr>
          <a:xfrm>
            <a:off x="3297382" y="732870"/>
            <a:ext cx="6096000" cy="923330"/>
          </a:xfrm>
          <a:prstGeom prst="rect">
            <a:avLst/>
          </a:prstGeom>
        </p:spPr>
        <p:txBody>
          <a:bodyPr>
            <a:spAutoFit/>
          </a:bodyPr>
          <a:lstStyle/>
          <a:p>
            <a:pPr algn="ctr"/>
            <a:r>
              <a:rPr lang="it-IT" b="1" dirty="0">
                <a:solidFill>
                  <a:srgbClr val="000000"/>
                </a:solidFill>
                <a:latin typeface="EUAlbertina"/>
              </a:rPr>
              <a:t>REGOLAMENTO (UE) N. 1169/2011 DEL PARLAMENTO EUROPEO E DEL CONSIGLIO </a:t>
            </a:r>
            <a:r>
              <a:rPr lang="it-IT" dirty="0">
                <a:solidFill>
                  <a:srgbClr val="000000"/>
                </a:solidFill>
                <a:latin typeface="EUAlbertina"/>
              </a:rPr>
              <a:t> </a:t>
            </a:r>
          </a:p>
          <a:p>
            <a:pPr algn="ctr"/>
            <a:r>
              <a:rPr lang="it-IT" b="1" dirty="0">
                <a:solidFill>
                  <a:srgbClr val="000000"/>
                </a:solidFill>
                <a:latin typeface="EUAlbertina"/>
              </a:rPr>
              <a:t>del 25 ottobre 2011 </a:t>
            </a:r>
            <a:endParaRPr lang="it-IT" dirty="0"/>
          </a:p>
        </p:txBody>
      </p:sp>
      <p:grpSp>
        <p:nvGrpSpPr>
          <p:cNvPr id="9" name="Gruppo 8">
            <a:extLst>
              <a:ext uri="{FF2B5EF4-FFF2-40B4-BE49-F238E27FC236}">
                <a16:creationId xmlns:a16="http://schemas.microsoft.com/office/drawing/2014/main" id="{4DBA9CF3-939C-E279-1021-3006011F96C0}"/>
              </a:ext>
            </a:extLst>
          </p:cNvPr>
          <p:cNvGrpSpPr/>
          <p:nvPr/>
        </p:nvGrpSpPr>
        <p:grpSpPr>
          <a:xfrm>
            <a:off x="347879" y="3952134"/>
            <a:ext cx="6945746" cy="2602850"/>
            <a:chOff x="347879" y="3858235"/>
            <a:chExt cx="6945746" cy="2602850"/>
          </a:xfrm>
        </p:grpSpPr>
        <p:pic>
          <p:nvPicPr>
            <p:cNvPr id="4" name="Immagine 3"/>
            <p:cNvPicPr>
              <a:picLocks noChangeAspect="1"/>
            </p:cNvPicPr>
            <p:nvPr/>
          </p:nvPicPr>
          <p:blipFill rotWithShape="1">
            <a:blip r:embed="rId2"/>
            <a:srcRect l="4188" t="7903" r="29539" b="37944"/>
            <a:stretch/>
          </p:blipFill>
          <p:spPr>
            <a:xfrm>
              <a:off x="347879" y="3858235"/>
              <a:ext cx="6945746" cy="2602850"/>
            </a:xfrm>
            <a:prstGeom prst="rect">
              <a:avLst/>
            </a:prstGeom>
          </p:spPr>
        </p:pic>
        <p:sp>
          <p:nvSpPr>
            <p:cNvPr id="7" name="Ovale 6"/>
            <p:cNvSpPr/>
            <p:nvPr/>
          </p:nvSpPr>
          <p:spPr>
            <a:xfrm>
              <a:off x="3964926" y="6126818"/>
              <a:ext cx="933450" cy="33426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8" name="Segnaposto piè di pagina 7">
            <a:extLst>
              <a:ext uri="{FF2B5EF4-FFF2-40B4-BE49-F238E27FC236}">
                <a16:creationId xmlns:a16="http://schemas.microsoft.com/office/drawing/2014/main" id="{0FDE4D0B-094E-4FFE-039B-9EED69D5809A}"/>
              </a:ext>
            </a:extLst>
          </p:cNvPr>
          <p:cNvSpPr>
            <a:spLocks noGrp="1"/>
          </p:cNvSpPr>
          <p:nvPr>
            <p:ph type="ftr" sz="quarter" idx="11"/>
          </p:nvPr>
        </p:nvSpPr>
        <p:spPr>
          <a:xfrm>
            <a:off x="2076631" y="6492875"/>
            <a:ext cx="7619999" cy="365125"/>
          </a:xfrm>
        </p:spPr>
        <p:txBody>
          <a:bodyPr/>
          <a:lstStyle/>
          <a:p>
            <a:r>
              <a:rPr lang="it-IT" dirty="0"/>
              <a:t>Idromele a cura di Rosario Sica</a:t>
            </a:r>
            <a:endParaRPr lang="en-US" dirty="0"/>
          </a:p>
        </p:txBody>
      </p:sp>
      <p:sp>
        <p:nvSpPr>
          <p:cNvPr id="10" name="CasellaDiTesto 9">
            <a:extLst>
              <a:ext uri="{FF2B5EF4-FFF2-40B4-BE49-F238E27FC236}">
                <a16:creationId xmlns:a16="http://schemas.microsoft.com/office/drawing/2014/main" id="{81F08106-3E73-7B4F-1F0E-512A0B7BB97F}"/>
              </a:ext>
            </a:extLst>
          </p:cNvPr>
          <p:cNvSpPr txBox="1"/>
          <p:nvPr/>
        </p:nvSpPr>
        <p:spPr>
          <a:xfrm>
            <a:off x="943897" y="1505376"/>
            <a:ext cx="1537600" cy="369332"/>
          </a:xfrm>
          <a:prstGeom prst="rect">
            <a:avLst/>
          </a:prstGeom>
          <a:noFill/>
        </p:spPr>
        <p:txBody>
          <a:bodyPr wrap="none" rtlCol="0">
            <a:spAutoFit/>
          </a:bodyPr>
          <a:lstStyle/>
          <a:p>
            <a:r>
              <a:rPr lang="it-IT" b="1" dirty="0"/>
              <a:t>In etichetta:</a:t>
            </a:r>
          </a:p>
        </p:txBody>
      </p:sp>
    </p:spTree>
    <p:extLst>
      <p:ext uri="{BB962C8B-B14F-4D97-AF65-F5344CB8AC3E}">
        <p14:creationId xmlns:p14="http://schemas.microsoft.com/office/powerpoint/2010/main" val="21718076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79714" y="137521"/>
            <a:ext cx="11212286" cy="1280890"/>
          </a:xfrm>
        </p:spPr>
        <p:txBody>
          <a:bodyPr>
            <a:normAutofit fontScale="90000"/>
          </a:bodyPr>
          <a:lstStyle/>
          <a:p>
            <a:pPr algn="ctr"/>
            <a:r>
              <a:rPr lang="it-IT" dirty="0"/>
              <a:t>Accise:  </a:t>
            </a:r>
            <a:r>
              <a:rPr lang="it-IT" dirty="0">
                <a:solidFill>
                  <a:srgbClr val="19191A"/>
                </a:solidFill>
                <a:latin typeface="Titillium Web"/>
              </a:rPr>
              <a:t>DECRETO LEGISLATIVO 26 ottobre 1995, n. 504</a:t>
            </a:r>
            <a:br>
              <a:rPr lang="it-IT" dirty="0">
                <a:solidFill>
                  <a:srgbClr val="19191A"/>
                </a:solidFill>
                <a:latin typeface="Titillium Web"/>
              </a:rPr>
            </a:br>
            <a:endParaRPr lang="it-IT" dirty="0"/>
          </a:p>
        </p:txBody>
      </p:sp>
      <p:sp>
        <p:nvSpPr>
          <p:cNvPr id="5" name="Rettangolo 4"/>
          <p:cNvSpPr/>
          <p:nvPr/>
        </p:nvSpPr>
        <p:spPr>
          <a:xfrm>
            <a:off x="1744824" y="1347726"/>
            <a:ext cx="9293289" cy="5078313"/>
          </a:xfrm>
          <a:prstGeom prst="rect">
            <a:avLst/>
          </a:prstGeom>
        </p:spPr>
        <p:txBody>
          <a:bodyPr wrap="square">
            <a:spAutoFit/>
          </a:bodyPr>
          <a:lstStyle/>
          <a:p>
            <a:r>
              <a:rPr lang="it-IT" dirty="0"/>
              <a:t>Art. 38. </a:t>
            </a:r>
          </a:p>
          <a:p>
            <a:r>
              <a:rPr lang="it-IT" dirty="0"/>
              <a:t>                     (Art. 23 D.L. n. 331/1993) </a:t>
            </a:r>
          </a:p>
          <a:p>
            <a:r>
              <a:rPr lang="it-IT" dirty="0"/>
              <a:t>        Oggetto dell'imposizione e </a:t>
            </a:r>
            <a:r>
              <a:rPr lang="it-IT" dirty="0" err="1"/>
              <a:t>modalita'</a:t>
            </a:r>
            <a:r>
              <a:rPr lang="it-IT" dirty="0"/>
              <a:t> di accertamento </a:t>
            </a:r>
          </a:p>
          <a:p>
            <a:r>
              <a:rPr lang="it-IT" dirty="0"/>
              <a:t> </a:t>
            </a:r>
          </a:p>
          <a:p>
            <a:r>
              <a:rPr lang="it-IT" dirty="0"/>
              <a:t>  1. Sono sottoposte ad accisa, con la stessa aliquota  prevista  per</a:t>
            </a:r>
          </a:p>
          <a:p>
            <a:r>
              <a:rPr lang="it-IT" dirty="0"/>
              <a:t>il vino, riferita ad ettolitro di prodotto finito, le  altre  bevande</a:t>
            </a:r>
          </a:p>
          <a:p>
            <a:r>
              <a:rPr lang="it-IT" dirty="0"/>
              <a:t>fermentate diverse dal vino e dalla birra. </a:t>
            </a:r>
          </a:p>
          <a:p>
            <a:r>
              <a:rPr lang="it-IT" dirty="0"/>
              <a:t>  2. Si intendono per: </a:t>
            </a:r>
          </a:p>
          <a:p>
            <a:r>
              <a:rPr lang="it-IT" dirty="0"/>
              <a:t>    a) "altre bevande fermentate tranquille" tutti i prodotti di  cui</a:t>
            </a:r>
          </a:p>
          <a:p>
            <a:r>
              <a:rPr lang="it-IT" dirty="0"/>
              <a:t>ai codici NC 2204 e 2205 non menzionati nell'art. 36 ed i prodotti di</a:t>
            </a:r>
          </a:p>
          <a:p>
            <a:r>
              <a:rPr lang="it-IT" dirty="0"/>
              <a:t>cui al codice NC 2206, escluse le altre  bevande  fermentate  gassate</a:t>
            </a:r>
          </a:p>
          <a:p>
            <a:r>
              <a:rPr lang="it-IT" dirty="0"/>
              <a:t>definite nella successiva lettera b), ed esclusi i prodotti  previsti</a:t>
            </a:r>
          </a:p>
          <a:p>
            <a:r>
              <a:rPr lang="it-IT" dirty="0"/>
              <a:t>all'art. 34, che abbiano: </a:t>
            </a:r>
          </a:p>
          <a:p>
            <a:r>
              <a:rPr lang="it-IT" dirty="0"/>
              <a:t>      1) </a:t>
            </a:r>
            <a:r>
              <a:rPr lang="it-IT" b="1" dirty="0"/>
              <a:t>un titolo  </a:t>
            </a:r>
            <a:r>
              <a:rPr lang="it-IT" b="1" dirty="0" err="1"/>
              <a:t>alcolometrico</a:t>
            </a:r>
            <a:r>
              <a:rPr lang="it-IT" b="1" dirty="0"/>
              <a:t>  effettivo  superiore  all'1,2</a:t>
            </a:r>
            <a:r>
              <a:rPr lang="it-IT" dirty="0"/>
              <a:t>  per</a:t>
            </a:r>
          </a:p>
          <a:p>
            <a:r>
              <a:rPr lang="it-IT" dirty="0"/>
              <a:t>cento ma non superiore al 10 per cento in volume; </a:t>
            </a:r>
          </a:p>
          <a:p>
            <a:r>
              <a:rPr lang="it-IT" dirty="0"/>
              <a:t>      2) </a:t>
            </a:r>
            <a:r>
              <a:rPr lang="it-IT" b="1" dirty="0"/>
              <a:t>un titolo </a:t>
            </a:r>
            <a:r>
              <a:rPr lang="it-IT" b="1" dirty="0" err="1"/>
              <a:t>alcolometrico</a:t>
            </a:r>
            <a:r>
              <a:rPr lang="it-IT" b="1" dirty="0"/>
              <a:t> effettivo superiore al 10 per  cento</a:t>
            </a:r>
          </a:p>
          <a:p>
            <a:r>
              <a:rPr lang="it-IT" b="1" dirty="0"/>
              <a:t>ma non  superiore  al  15  per  cento  in  volume,  </a:t>
            </a:r>
            <a:r>
              <a:rPr lang="it-IT" b="1" dirty="0" err="1"/>
              <a:t>purche</a:t>
            </a:r>
            <a:r>
              <a:rPr lang="it-IT" b="1" dirty="0"/>
              <a:t>'  l'alcole</a:t>
            </a:r>
          </a:p>
          <a:p>
            <a:r>
              <a:rPr lang="it-IT" b="1" dirty="0"/>
              <a:t>contenuto nel prodotto derivi interamente da fermentazione</a:t>
            </a:r>
            <a:r>
              <a:rPr lang="it-IT" dirty="0"/>
              <a:t>; </a:t>
            </a:r>
          </a:p>
        </p:txBody>
      </p:sp>
      <p:sp>
        <p:nvSpPr>
          <p:cNvPr id="3" name="Segnaposto piè di pagina 2">
            <a:extLst>
              <a:ext uri="{FF2B5EF4-FFF2-40B4-BE49-F238E27FC236}">
                <a16:creationId xmlns:a16="http://schemas.microsoft.com/office/drawing/2014/main" id="{82BD6142-3C07-6E25-3CA8-45AAE21761C6}"/>
              </a:ext>
            </a:extLst>
          </p:cNvPr>
          <p:cNvSpPr>
            <a:spLocks noGrp="1"/>
          </p:cNvSpPr>
          <p:nvPr>
            <p:ph type="ftr" sz="quarter" idx="11"/>
          </p:nvPr>
        </p:nvSpPr>
        <p:spPr>
          <a:xfrm>
            <a:off x="9923816" y="6355354"/>
            <a:ext cx="2228594" cy="365125"/>
          </a:xfrm>
        </p:spPr>
        <p:txBody>
          <a:bodyPr/>
          <a:lstStyle/>
          <a:p>
            <a:r>
              <a:rPr lang="it-IT" dirty="0"/>
              <a:t>Idromele a cura di Rosario Sica</a:t>
            </a:r>
            <a:endParaRPr lang="en-US" dirty="0"/>
          </a:p>
        </p:txBody>
      </p:sp>
      <p:sp>
        <p:nvSpPr>
          <p:cNvPr id="4" name="CasellaDiTesto 3">
            <a:extLst>
              <a:ext uri="{FF2B5EF4-FFF2-40B4-BE49-F238E27FC236}">
                <a16:creationId xmlns:a16="http://schemas.microsoft.com/office/drawing/2014/main" id="{52224BFE-67B3-5D0E-C3DF-FAA2F7B09630}"/>
              </a:ext>
            </a:extLst>
          </p:cNvPr>
          <p:cNvSpPr txBox="1"/>
          <p:nvPr/>
        </p:nvSpPr>
        <p:spPr>
          <a:xfrm>
            <a:off x="1524000" y="1003035"/>
            <a:ext cx="1527982" cy="369332"/>
          </a:xfrm>
          <a:prstGeom prst="rect">
            <a:avLst/>
          </a:prstGeom>
          <a:noFill/>
        </p:spPr>
        <p:txBody>
          <a:bodyPr wrap="none" rtlCol="0">
            <a:spAutoFit/>
          </a:bodyPr>
          <a:lstStyle/>
          <a:p>
            <a:r>
              <a:rPr lang="it-IT" b="1" dirty="0"/>
              <a:t>In generale:</a:t>
            </a:r>
          </a:p>
        </p:txBody>
      </p:sp>
    </p:spTree>
    <p:extLst>
      <p:ext uri="{BB962C8B-B14F-4D97-AF65-F5344CB8AC3E}">
        <p14:creationId xmlns:p14="http://schemas.microsoft.com/office/powerpoint/2010/main" val="27331259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006082" y="318387"/>
            <a:ext cx="10683551" cy="6463308"/>
          </a:xfrm>
          <a:prstGeom prst="rect">
            <a:avLst/>
          </a:prstGeom>
        </p:spPr>
        <p:txBody>
          <a:bodyPr wrap="square">
            <a:spAutoFit/>
          </a:bodyPr>
          <a:lstStyle/>
          <a:p>
            <a:r>
              <a:rPr lang="it-IT" b="1" dirty="0"/>
              <a:t>Art. 38-bis. </a:t>
            </a:r>
          </a:p>
          <a:p>
            <a:r>
              <a:rPr lang="it-IT" b="1" dirty="0"/>
              <a:t>(( (Piccolo produttore indipendente di bevande fermentate diverse dal</a:t>
            </a:r>
          </a:p>
          <a:p>
            <a:r>
              <a:rPr lang="it-IT" b="1" dirty="0"/>
              <a:t>                       vino e dalla birra). )) </a:t>
            </a:r>
          </a:p>
          <a:p>
            <a:r>
              <a:rPr lang="it-IT" b="1" dirty="0"/>
              <a:t> </a:t>
            </a:r>
          </a:p>
          <a:p>
            <a:r>
              <a:rPr lang="it-IT" dirty="0"/>
              <a:t>  ((1. Per le ditte esercenti gli stabilimenti di produzione  di  cui</a:t>
            </a:r>
          </a:p>
          <a:p>
            <a:r>
              <a:rPr lang="it-IT" dirty="0"/>
              <a:t>all'articolo 28, comma 1, lettera d), che producono  bevande  di  cui</a:t>
            </a:r>
          </a:p>
          <a:p>
            <a:r>
              <a:rPr lang="it-IT" dirty="0"/>
              <a:t>all'articolo  38,  ottenute  esclusivamente  dalla  fermentazione  di</a:t>
            </a:r>
          </a:p>
          <a:p>
            <a:r>
              <a:rPr lang="it-IT" dirty="0"/>
              <a:t>frutta, bacche, ortaggi o succo fresco o concentrato ricavato da tali</a:t>
            </a:r>
          </a:p>
          <a:p>
            <a:r>
              <a:rPr lang="it-IT" dirty="0"/>
              <a:t>prodotti ovvero dalla </a:t>
            </a:r>
            <a:r>
              <a:rPr lang="it-IT" b="1" dirty="0"/>
              <a:t>fermentazione di  una  soluzione  di  miele  in</a:t>
            </a:r>
          </a:p>
          <a:p>
            <a:r>
              <a:rPr lang="it-IT" b="1" dirty="0"/>
              <a:t>acqua, senza  l'aggiunta  di  alcole  etilico  o  bevande  alcoliche</a:t>
            </a:r>
            <a:r>
              <a:rPr lang="it-IT" dirty="0"/>
              <a:t>,</a:t>
            </a:r>
          </a:p>
          <a:p>
            <a:r>
              <a:rPr lang="it-IT" dirty="0"/>
              <a:t>l'Amministrazione  finanziaria,  su  richiesta  del   depositario   e</a:t>
            </a:r>
          </a:p>
          <a:p>
            <a:r>
              <a:rPr lang="it-IT" dirty="0"/>
              <a:t>ricorrendone  le   condizioni,   certifica,   sulla   base   di   una</a:t>
            </a:r>
          </a:p>
          <a:p>
            <a:r>
              <a:rPr lang="it-IT" dirty="0"/>
              <a:t>dichiarazione resa dal medesimo depositario ai sensi dell'articolo 47</a:t>
            </a:r>
          </a:p>
          <a:p>
            <a:r>
              <a:rPr lang="it-IT" dirty="0"/>
              <a:t>del testo unico di cui al decreto del Presidente della Repubblica  28</a:t>
            </a:r>
          </a:p>
          <a:p>
            <a:r>
              <a:rPr lang="it-IT" dirty="0"/>
              <a:t>dicembre 2000, n. 445, e  degli  elementi  forniti  dalla  competente</a:t>
            </a:r>
          </a:p>
          <a:p>
            <a:r>
              <a:rPr lang="it-IT" dirty="0"/>
              <a:t>Direzione generale del Ministero delle politiche agricole  alimentari</a:t>
            </a:r>
          </a:p>
          <a:p>
            <a:r>
              <a:rPr lang="it-IT" dirty="0"/>
              <a:t>e forestali, il quantitativo di bevande fermentate diverse dal vino e</a:t>
            </a:r>
          </a:p>
          <a:p>
            <a:r>
              <a:rPr lang="it-IT" dirty="0"/>
              <a:t>dalla birra  prodotte  nell'anno  precedente,  che  non  </a:t>
            </a:r>
            <a:r>
              <a:rPr lang="it-IT" dirty="0" err="1"/>
              <a:t>puo'</a:t>
            </a:r>
            <a:r>
              <a:rPr lang="it-IT" dirty="0"/>
              <a:t>  essere</a:t>
            </a:r>
          </a:p>
          <a:p>
            <a:r>
              <a:rPr lang="it-IT" dirty="0"/>
              <a:t>superiore  a  </a:t>
            </a:r>
            <a:r>
              <a:rPr lang="it-IT" b="1" dirty="0"/>
              <a:t>15.000  ettolitri</a:t>
            </a:r>
            <a:r>
              <a:rPr lang="it-IT" dirty="0"/>
              <a:t>,  e  che  l'impianto  produttivo   </a:t>
            </a:r>
            <a:r>
              <a:rPr lang="it-IT" dirty="0" err="1"/>
              <a:t>e'</a:t>
            </a:r>
            <a:endParaRPr lang="it-IT" dirty="0"/>
          </a:p>
          <a:p>
            <a:r>
              <a:rPr lang="it-IT" dirty="0"/>
              <a:t>legalmente ed economicamente  indipendente  da  altri  impianti,  che</a:t>
            </a:r>
          </a:p>
          <a:p>
            <a:r>
              <a:rPr lang="it-IT" dirty="0"/>
              <a:t>utilizza strutture fisicamente distinte da quelle di qualsiasi  altra</a:t>
            </a:r>
          </a:p>
          <a:p>
            <a:r>
              <a:rPr lang="it-IT" dirty="0"/>
              <a:t>azienda e che non opera sotto licenza  di  utilizzo  dei  diritti  di</a:t>
            </a:r>
          </a:p>
          <a:p>
            <a:r>
              <a:rPr lang="it-IT" dirty="0" err="1"/>
              <a:t>proprieta'</a:t>
            </a:r>
            <a:r>
              <a:rPr lang="it-IT" dirty="0"/>
              <a:t> immateriale altrui)). </a:t>
            </a:r>
          </a:p>
        </p:txBody>
      </p:sp>
      <p:sp>
        <p:nvSpPr>
          <p:cNvPr id="2" name="Segnaposto piè di pagina 1">
            <a:extLst>
              <a:ext uri="{FF2B5EF4-FFF2-40B4-BE49-F238E27FC236}">
                <a16:creationId xmlns:a16="http://schemas.microsoft.com/office/drawing/2014/main" id="{1707B308-E199-EFAE-66C6-79727E106A7F}"/>
              </a:ext>
            </a:extLst>
          </p:cNvPr>
          <p:cNvSpPr>
            <a:spLocks noGrp="1"/>
          </p:cNvSpPr>
          <p:nvPr>
            <p:ph type="ftr" sz="quarter" idx="11"/>
          </p:nvPr>
        </p:nvSpPr>
        <p:spPr>
          <a:xfrm>
            <a:off x="9992903" y="6357050"/>
            <a:ext cx="1954588" cy="365125"/>
          </a:xfrm>
        </p:spPr>
        <p:txBody>
          <a:bodyPr/>
          <a:lstStyle/>
          <a:p>
            <a:r>
              <a:rPr lang="it-IT" dirty="0"/>
              <a:t>Idromele a cura di Rosario Sica</a:t>
            </a:r>
            <a:endParaRPr lang="en-US" dirty="0"/>
          </a:p>
        </p:txBody>
      </p:sp>
      <p:sp>
        <p:nvSpPr>
          <p:cNvPr id="3" name="Ovale 2">
            <a:extLst>
              <a:ext uri="{FF2B5EF4-FFF2-40B4-BE49-F238E27FC236}">
                <a16:creationId xmlns:a16="http://schemas.microsoft.com/office/drawing/2014/main" id="{0188A465-7427-A606-B7B2-42E8EED4A3A7}"/>
              </a:ext>
            </a:extLst>
          </p:cNvPr>
          <p:cNvSpPr/>
          <p:nvPr/>
        </p:nvSpPr>
        <p:spPr>
          <a:xfrm>
            <a:off x="1720645" y="2251587"/>
            <a:ext cx="8272258" cy="133718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90851391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a:extLst>
              <a:ext uri="{FF2B5EF4-FFF2-40B4-BE49-F238E27FC236}">
                <a16:creationId xmlns:a16="http://schemas.microsoft.com/office/drawing/2014/main" id="{1707B308-E199-EFAE-66C6-79727E106A7F}"/>
              </a:ext>
            </a:extLst>
          </p:cNvPr>
          <p:cNvSpPr>
            <a:spLocks noGrp="1"/>
          </p:cNvSpPr>
          <p:nvPr>
            <p:ph type="ftr" sz="quarter" idx="11"/>
          </p:nvPr>
        </p:nvSpPr>
        <p:spPr>
          <a:xfrm>
            <a:off x="9992903" y="6357050"/>
            <a:ext cx="1954588" cy="365125"/>
          </a:xfrm>
        </p:spPr>
        <p:txBody>
          <a:bodyPr/>
          <a:lstStyle/>
          <a:p>
            <a:r>
              <a:rPr lang="it-IT" dirty="0"/>
              <a:t>Idromele a cura di Rosario Sica</a:t>
            </a:r>
            <a:endParaRPr lang="en-US" dirty="0"/>
          </a:p>
        </p:txBody>
      </p:sp>
      <p:sp>
        <p:nvSpPr>
          <p:cNvPr id="5" name="CasellaDiTesto 4">
            <a:extLst>
              <a:ext uri="{FF2B5EF4-FFF2-40B4-BE49-F238E27FC236}">
                <a16:creationId xmlns:a16="http://schemas.microsoft.com/office/drawing/2014/main" id="{DFA23377-F3BC-3F19-7808-8B97B24328BF}"/>
              </a:ext>
            </a:extLst>
          </p:cNvPr>
          <p:cNvSpPr txBox="1"/>
          <p:nvPr/>
        </p:nvSpPr>
        <p:spPr>
          <a:xfrm>
            <a:off x="2199590" y="619432"/>
            <a:ext cx="8914620" cy="830997"/>
          </a:xfrm>
          <a:prstGeom prst="rect">
            <a:avLst/>
          </a:prstGeom>
          <a:noFill/>
        </p:spPr>
        <p:txBody>
          <a:bodyPr wrap="none" rtlCol="0">
            <a:spAutoFit/>
          </a:bodyPr>
          <a:lstStyle/>
          <a:p>
            <a:pPr algn="ctr"/>
            <a:r>
              <a:rPr lang="it-IT" sz="2400" b="1" dirty="0"/>
              <a:t>In sintesi: </a:t>
            </a:r>
          </a:p>
          <a:p>
            <a:pPr algn="ctr"/>
            <a:r>
              <a:rPr lang="it-IT" sz="2400" b="1" dirty="0"/>
              <a:t>Per la produzione, la detenzione e la vendita dell’Idromele</a:t>
            </a:r>
          </a:p>
        </p:txBody>
      </p:sp>
      <p:sp>
        <p:nvSpPr>
          <p:cNvPr id="6" name="CasellaDiTesto 5">
            <a:extLst>
              <a:ext uri="{FF2B5EF4-FFF2-40B4-BE49-F238E27FC236}">
                <a16:creationId xmlns:a16="http://schemas.microsoft.com/office/drawing/2014/main" id="{4640524C-BF70-9963-9694-53C06F36C86C}"/>
              </a:ext>
            </a:extLst>
          </p:cNvPr>
          <p:cNvSpPr txBox="1"/>
          <p:nvPr/>
        </p:nvSpPr>
        <p:spPr>
          <a:xfrm>
            <a:off x="2615381" y="2438400"/>
            <a:ext cx="7610167" cy="3416320"/>
          </a:xfrm>
          <a:prstGeom prst="rect">
            <a:avLst/>
          </a:prstGeom>
          <a:noFill/>
        </p:spPr>
        <p:txBody>
          <a:bodyPr wrap="square" rtlCol="0">
            <a:spAutoFit/>
          </a:bodyPr>
          <a:lstStyle/>
          <a:p>
            <a:pPr marL="342900" indent="-342900">
              <a:buFont typeface="Arial" panose="020B0604020202020204" pitchFamily="34" charset="0"/>
              <a:buChar char="•"/>
            </a:pPr>
            <a:r>
              <a:rPr lang="it-IT" sz="2400" b="1" dirty="0"/>
              <a:t>Va effettuata una comunicazione all’ufficio delle dogane di competenza per ottenere una licenza di minuta vendita di prodotti alcolici (a basso grado alcolico).</a:t>
            </a:r>
          </a:p>
          <a:p>
            <a:endParaRPr lang="it-IT" sz="2400" b="1" dirty="0"/>
          </a:p>
          <a:p>
            <a:pPr marL="342900" indent="-342900">
              <a:buFont typeface="Arial" panose="020B0604020202020204" pitchFamily="34" charset="0"/>
              <a:buChar char="•"/>
            </a:pPr>
            <a:r>
              <a:rPr lang="it-IT" sz="2400" b="1" dirty="0"/>
              <a:t>Questa licenza non vale se vogliamo aggiungere alcol etilico al nostro prodotto, in tal caso bisogna richiedere la licenza per un opificio di trasformazione a freddo (ex. UTF)</a:t>
            </a:r>
          </a:p>
        </p:txBody>
      </p:sp>
    </p:spTree>
    <p:extLst>
      <p:ext uri="{BB962C8B-B14F-4D97-AF65-F5344CB8AC3E}">
        <p14:creationId xmlns:p14="http://schemas.microsoft.com/office/powerpoint/2010/main" val="2430080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890276" y="0"/>
            <a:ext cx="8911687" cy="1280890"/>
          </a:xfrm>
        </p:spPr>
        <p:txBody>
          <a:bodyPr/>
          <a:lstStyle/>
          <a:p>
            <a:r>
              <a:rPr lang="it-IT" dirty="0"/>
              <a:t>Tariffa doganale comune</a:t>
            </a:r>
          </a:p>
        </p:txBody>
      </p:sp>
      <p:pic>
        <p:nvPicPr>
          <p:cNvPr id="4" name="Immagine 3"/>
          <p:cNvPicPr>
            <a:picLocks noChangeAspect="1"/>
          </p:cNvPicPr>
          <p:nvPr/>
        </p:nvPicPr>
        <p:blipFill>
          <a:blip r:embed="rId2"/>
          <a:stretch>
            <a:fillRect/>
          </a:stretch>
        </p:blipFill>
        <p:spPr>
          <a:xfrm>
            <a:off x="2508682" y="1690536"/>
            <a:ext cx="6995535" cy="4768610"/>
          </a:xfrm>
          <a:prstGeom prst="rect">
            <a:avLst/>
          </a:prstGeom>
        </p:spPr>
      </p:pic>
      <p:sp>
        <p:nvSpPr>
          <p:cNvPr id="5" name="Rettangolo 4"/>
          <p:cNvSpPr/>
          <p:nvPr/>
        </p:nvSpPr>
        <p:spPr>
          <a:xfrm>
            <a:off x="3957059" y="516217"/>
            <a:ext cx="5547158" cy="646331"/>
          </a:xfrm>
          <a:prstGeom prst="rect">
            <a:avLst/>
          </a:prstGeom>
        </p:spPr>
        <p:txBody>
          <a:bodyPr wrap="square">
            <a:spAutoFit/>
          </a:bodyPr>
          <a:lstStyle/>
          <a:p>
            <a:r>
              <a:rPr lang="it-IT" b="1" dirty="0">
                <a:solidFill>
                  <a:srgbClr val="112250"/>
                </a:solidFill>
                <a:latin typeface="Lucida Grande"/>
              </a:rPr>
              <a:t>Regolamento (UE) n. 861/2010 della Commissione, del 5 ottobre 2010 </a:t>
            </a:r>
            <a:endParaRPr lang="it-IT" b="1" i="0" dirty="0">
              <a:solidFill>
                <a:srgbClr val="112250"/>
              </a:solidFill>
              <a:effectLst/>
              <a:latin typeface="Lucida Grande"/>
            </a:endParaRPr>
          </a:p>
        </p:txBody>
      </p:sp>
      <p:sp>
        <p:nvSpPr>
          <p:cNvPr id="3" name="Segnaposto piè di pagina 2">
            <a:extLst>
              <a:ext uri="{FF2B5EF4-FFF2-40B4-BE49-F238E27FC236}">
                <a16:creationId xmlns:a16="http://schemas.microsoft.com/office/drawing/2014/main" id="{AD2F2785-2B14-CF8A-4F36-E9B704E673FA}"/>
              </a:ext>
            </a:extLst>
          </p:cNvPr>
          <p:cNvSpPr>
            <a:spLocks noGrp="1"/>
          </p:cNvSpPr>
          <p:nvPr>
            <p:ph type="ftr" sz="quarter" idx="11"/>
          </p:nvPr>
        </p:nvSpPr>
        <p:spPr>
          <a:xfrm>
            <a:off x="1114373" y="6459146"/>
            <a:ext cx="7619999" cy="365125"/>
          </a:xfrm>
        </p:spPr>
        <p:txBody>
          <a:bodyPr/>
          <a:lstStyle/>
          <a:p>
            <a:r>
              <a:rPr lang="it-IT" dirty="0"/>
              <a:t>Idromele a cura di Rosario Sica</a:t>
            </a:r>
            <a:endParaRPr lang="en-US" dirty="0"/>
          </a:p>
        </p:txBody>
      </p:sp>
      <p:sp>
        <p:nvSpPr>
          <p:cNvPr id="6" name="CasellaDiTesto 5">
            <a:extLst>
              <a:ext uri="{FF2B5EF4-FFF2-40B4-BE49-F238E27FC236}">
                <a16:creationId xmlns:a16="http://schemas.microsoft.com/office/drawing/2014/main" id="{10223BDF-4AA9-BB10-041A-36D676252375}"/>
              </a:ext>
            </a:extLst>
          </p:cNvPr>
          <p:cNvSpPr txBox="1"/>
          <p:nvPr/>
        </p:nvSpPr>
        <p:spPr>
          <a:xfrm>
            <a:off x="1817192" y="1162548"/>
            <a:ext cx="1741182" cy="369332"/>
          </a:xfrm>
          <a:prstGeom prst="rect">
            <a:avLst/>
          </a:prstGeom>
          <a:noFill/>
        </p:spPr>
        <p:txBody>
          <a:bodyPr wrap="none" rtlCol="0">
            <a:spAutoFit/>
          </a:bodyPr>
          <a:lstStyle/>
          <a:p>
            <a:r>
              <a:rPr lang="it-IT" b="1" dirty="0"/>
              <a:t>Per esportare:</a:t>
            </a:r>
          </a:p>
        </p:txBody>
      </p:sp>
    </p:spTree>
    <p:extLst>
      <p:ext uri="{BB962C8B-B14F-4D97-AF65-F5344CB8AC3E}">
        <p14:creationId xmlns:p14="http://schemas.microsoft.com/office/powerpoint/2010/main" val="156931147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120A04F-0644-C97A-BC42-FDFC6567C7D5}"/>
              </a:ext>
            </a:extLst>
          </p:cNvPr>
          <p:cNvSpPr>
            <a:spLocks noGrp="1"/>
          </p:cNvSpPr>
          <p:nvPr>
            <p:ph type="title"/>
          </p:nvPr>
        </p:nvSpPr>
        <p:spPr>
          <a:xfrm>
            <a:off x="2871020" y="118700"/>
            <a:ext cx="7849468" cy="1280890"/>
          </a:xfrm>
        </p:spPr>
        <p:txBody>
          <a:bodyPr>
            <a:normAutofit/>
          </a:bodyPr>
          <a:lstStyle/>
          <a:p>
            <a:r>
              <a:rPr lang="it-IT" dirty="0"/>
              <a:t>REGOLAMENTO (CE) N. 110/2008 </a:t>
            </a:r>
            <a:br>
              <a:rPr lang="it-IT" dirty="0"/>
            </a:br>
            <a:r>
              <a:rPr lang="it-IT" sz="1800" dirty="0"/>
              <a:t>DEL PARLAMENTO EUROPEO E DEL CONSIGLIO d</a:t>
            </a:r>
            <a:r>
              <a:rPr lang="it-IT" sz="2000" dirty="0"/>
              <a:t>el 15 gennaio 2008</a:t>
            </a:r>
            <a:br>
              <a:rPr lang="it-IT" sz="2000" dirty="0"/>
            </a:br>
            <a:r>
              <a:rPr lang="it-IT" sz="1100" dirty="0"/>
              <a:t>relativo alla definizione, alla designazione, alla presentazione, all’etichettatura e alla protezione delle indicazioni geografiche delle </a:t>
            </a:r>
            <a:r>
              <a:rPr lang="it-IT" sz="1100" b="1" dirty="0"/>
              <a:t>bevande spiritose</a:t>
            </a:r>
            <a:endParaRPr lang="it-IT" sz="2000" b="1" dirty="0"/>
          </a:p>
        </p:txBody>
      </p:sp>
      <p:sp>
        <p:nvSpPr>
          <p:cNvPr id="3" name="Segnaposto contenuto 2">
            <a:extLst>
              <a:ext uri="{FF2B5EF4-FFF2-40B4-BE49-F238E27FC236}">
                <a16:creationId xmlns:a16="http://schemas.microsoft.com/office/drawing/2014/main" id="{B09A4479-DFC5-AE47-72D4-56633548758D}"/>
              </a:ext>
            </a:extLst>
          </p:cNvPr>
          <p:cNvSpPr>
            <a:spLocks noGrp="1"/>
          </p:cNvSpPr>
          <p:nvPr>
            <p:ph idx="1"/>
          </p:nvPr>
        </p:nvSpPr>
        <p:spPr/>
        <p:txBody>
          <a:bodyPr/>
          <a:lstStyle/>
          <a:p>
            <a:endParaRPr lang="it-IT" dirty="0"/>
          </a:p>
        </p:txBody>
      </p:sp>
      <p:sp>
        <p:nvSpPr>
          <p:cNvPr id="4" name="Segnaposto piè di pagina 3">
            <a:extLst>
              <a:ext uri="{FF2B5EF4-FFF2-40B4-BE49-F238E27FC236}">
                <a16:creationId xmlns:a16="http://schemas.microsoft.com/office/drawing/2014/main" id="{89F94E67-A981-C2E1-1C5E-E80BF9105FC0}"/>
              </a:ext>
            </a:extLst>
          </p:cNvPr>
          <p:cNvSpPr>
            <a:spLocks noGrp="1"/>
          </p:cNvSpPr>
          <p:nvPr>
            <p:ph type="ftr" sz="quarter" idx="11"/>
          </p:nvPr>
        </p:nvSpPr>
        <p:spPr>
          <a:xfrm>
            <a:off x="1794387" y="6406865"/>
            <a:ext cx="7619999" cy="365125"/>
          </a:xfrm>
        </p:spPr>
        <p:txBody>
          <a:bodyPr/>
          <a:lstStyle/>
          <a:p>
            <a:r>
              <a:rPr lang="it-IT" dirty="0"/>
              <a:t>Idromele a cura di Rosario Sica</a:t>
            </a:r>
            <a:endParaRPr lang="en-US" dirty="0"/>
          </a:p>
        </p:txBody>
      </p:sp>
      <p:pic>
        <p:nvPicPr>
          <p:cNvPr id="6" name="Immagine 5">
            <a:extLst>
              <a:ext uri="{FF2B5EF4-FFF2-40B4-BE49-F238E27FC236}">
                <a16:creationId xmlns:a16="http://schemas.microsoft.com/office/drawing/2014/main" id="{6EED2FAE-3552-19E1-522F-D5E4EF0D46B5}"/>
              </a:ext>
            </a:extLst>
          </p:cNvPr>
          <p:cNvPicPr>
            <a:picLocks noChangeAspect="1"/>
          </p:cNvPicPr>
          <p:nvPr/>
        </p:nvPicPr>
        <p:blipFill>
          <a:blip r:embed="rId2"/>
          <a:stretch>
            <a:fillRect/>
          </a:stretch>
        </p:blipFill>
        <p:spPr>
          <a:xfrm>
            <a:off x="2230466" y="1870609"/>
            <a:ext cx="8940866" cy="4901381"/>
          </a:xfrm>
          <a:prstGeom prst="rect">
            <a:avLst/>
          </a:prstGeom>
        </p:spPr>
      </p:pic>
      <p:sp>
        <p:nvSpPr>
          <p:cNvPr id="7" name="CasellaDiTesto 6">
            <a:extLst>
              <a:ext uri="{FF2B5EF4-FFF2-40B4-BE49-F238E27FC236}">
                <a16:creationId xmlns:a16="http://schemas.microsoft.com/office/drawing/2014/main" id="{FB85CACB-8604-F4C0-C15D-B27A611ECFA9}"/>
              </a:ext>
            </a:extLst>
          </p:cNvPr>
          <p:cNvSpPr txBox="1"/>
          <p:nvPr/>
        </p:nvSpPr>
        <p:spPr>
          <a:xfrm>
            <a:off x="1541058" y="1435861"/>
            <a:ext cx="2659923" cy="369332"/>
          </a:xfrm>
          <a:prstGeom prst="rect">
            <a:avLst/>
          </a:prstGeom>
          <a:noFill/>
        </p:spPr>
        <p:txBody>
          <a:bodyPr wrap="square" rtlCol="0">
            <a:spAutoFit/>
          </a:bodyPr>
          <a:lstStyle/>
          <a:p>
            <a:r>
              <a:rPr lang="it-IT" b="1" dirty="0"/>
              <a:t>Occorre Licenza UTF:</a:t>
            </a:r>
          </a:p>
        </p:txBody>
      </p:sp>
    </p:spTree>
    <p:extLst>
      <p:ext uri="{BB962C8B-B14F-4D97-AF65-F5344CB8AC3E}">
        <p14:creationId xmlns:p14="http://schemas.microsoft.com/office/powerpoint/2010/main" val="2625853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Composizione idromele</a:t>
            </a:r>
          </a:p>
        </p:txBody>
      </p:sp>
      <p:sp>
        <p:nvSpPr>
          <p:cNvPr id="3" name="Segnaposto contenuto 2"/>
          <p:cNvSpPr>
            <a:spLocks noGrp="1"/>
          </p:cNvSpPr>
          <p:nvPr>
            <p:ph idx="1"/>
          </p:nvPr>
        </p:nvSpPr>
        <p:spPr>
          <a:xfrm>
            <a:off x="3897744" y="1440872"/>
            <a:ext cx="8294255" cy="5237019"/>
          </a:xfrm>
        </p:spPr>
        <p:txBody>
          <a:bodyPr>
            <a:normAutofit/>
          </a:bodyPr>
          <a:lstStyle/>
          <a:p>
            <a:r>
              <a:rPr lang="it-IT" b="1" dirty="0"/>
              <a:t>Glucosio e fruttosio </a:t>
            </a:r>
            <a:r>
              <a:rPr lang="it-IT" dirty="0"/>
              <a:t>sono i monosaccaridi predominanti nel miele, e pertanto sono quelli maggiormente presenti nell’idromele. </a:t>
            </a:r>
          </a:p>
          <a:p>
            <a:r>
              <a:rPr lang="it-IT" b="1" dirty="0"/>
              <a:t>L’</a:t>
            </a:r>
            <a:r>
              <a:rPr lang="it-IT" b="1" dirty="0" err="1"/>
              <a:t>idrossimetilfurfurale</a:t>
            </a:r>
            <a:r>
              <a:rPr lang="it-IT" dirty="0"/>
              <a:t> (HMF) è un composto intermedio della reazione di </a:t>
            </a:r>
            <a:r>
              <a:rPr lang="it-IT" dirty="0" err="1"/>
              <a:t>Maillard</a:t>
            </a:r>
            <a:r>
              <a:rPr lang="it-IT" dirty="0"/>
              <a:t> ed è anche formato durante la degradazione degli zuccheri. </a:t>
            </a:r>
          </a:p>
          <a:p>
            <a:r>
              <a:rPr lang="it-IT" dirty="0"/>
              <a:t>Il contenuto di HMF è un parametro molto importante che può essere usato come indicatore per un eccessivo trattamento termico o come indicatore della freschezza di un miele. </a:t>
            </a:r>
          </a:p>
          <a:p>
            <a:r>
              <a:rPr lang="it-IT" b="1" dirty="0"/>
              <a:t>Gli acidi organici </a:t>
            </a:r>
            <a:r>
              <a:rPr lang="it-IT" dirty="0"/>
              <a:t>vanno ad influenzare il sapore, l’aroma, la stabilità ed altre importanti caratteristiche. Il profilo di </a:t>
            </a:r>
            <a:r>
              <a:rPr lang="it-IT" b="1" dirty="0"/>
              <a:t>composti fenolici </a:t>
            </a:r>
            <a:r>
              <a:rPr lang="it-IT" dirty="0"/>
              <a:t>dipende dall’origine botanica dei mieli ma è anche fortemente influenzato dagli ingredienti aggiunti. </a:t>
            </a:r>
          </a:p>
          <a:p>
            <a:r>
              <a:rPr lang="it-IT" b="1" dirty="0">
                <a:solidFill>
                  <a:srgbClr val="00B050"/>
                </a:solidFill>
              </a:rPr>
              <a:t>Com’è noto questi composti esercitano molti effetti positivi sulla salute umana</a:t>
            </a:r>
            <a:endParaRPr lang="it-IT" dirty="0"/>
          </a:p>
          <a:p>
            <a:r>
              <a:rPr lang="it-IT" b="1" dirty="0"/>
              <a:t>Alcol </a:t>
            </a:r>
          </a:p>
          <a:p>
            <a:pPr marL="0" indent="0">
              <a:buNone/>
            </a:pPr>
            <a:endParaRPr lang="it-IT" b="1" dirty="0">
              <a:solidFill>
                <a:srgbClr val="00B050"/>
              </a:solidFill>
            </a:endParaRPr>
          </a:p>
          <a:p>
            <a:endParaRPr lang="it-IT" dirty="0"/>
          </a:p>
        </p:txBody>
      </p:sp>
      <p:pic>
        <p:nvPicPr>
          <p:cNvPr id="4" name="Immagine 3"/>
          <p:cNvPicPr>
            <a:picLocks noChangeAspect="1"/>
          </p:cNvPicPr>
          <p:nvPr/>
        </p:nvPicPr>
        <p:blipFill>
          <a:blip r:embed="rId2"/>
          <a:stretch>
            <a:fillRect/>
          </a:stretch>
        </p:blipFill>
        <p:spPr>
          <a:xfrm>
            <a:off x="168130" y="4437575"/>
            <a:ext cx="3637252" cy="2420426"/>
          </a:xfrm>
          <a:prstGeom prst="rect">
            <a:avLst/>
          </a:prstGeom>
        </p:spPr>
      </p:pic>
      <p:sp>
        <p:nvSpPr>
          <p:cNvPr id="5" name="Segnaposto piè di pagina 4">
            <a:extLst>
              <a:ext uri="{FF2B5EF4-FFF2-40B4-BE49-F238E27FC236}">
                <a16:creationId xmlns:a16="http://schemas.microsoft.com/office/drawing/2014/main" id="{5431FCF5-88BA-7152-8E95-7D05F7DD0C77}"/>
              </a:ext>
            </a:extLst>
          </p:cNvPr>
          <p:cNvSpPr>
            <a:spLocks noGrp="1"/>
          </p:cNvSpPr>
          <p:nvPr>
            <p:ph type="ftr" sz="quarter" idx="11"/>
          </p:nvPr>
        </p:nvSpPr>
        <p:spPr>
          <a:xfrm>
            <a:off x="3897744" y="6492875"/>
            <a:ext cx="7619999"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17013385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875071" y="160483"/>
            <a:ext cx="10540182" cy="1280890"/>
          </a:xfrm>
        </p:spPr>
        <p:txBody>
          <a:bodyPr>
            <a:normAutofit fontScale="90000"/>
          </a:bodyPr>
          <a:lstStyle/>
          <a:p>
            <a:pPr algn="ctr"/>
            <a:r>
              <a:rPr lang="de-DE" b="1" dirty="0" err="1"/>
              <a:t>Gli</a:t>
            </a:r>
            <a:r>
              <a:rPr lang="de-DE" b="1" dirty="0"/>
              <a:t> </a:t>
            </a:r>
            <a:r>
              <a:rPr lang="de-DE" b="1" dirty="0" err="1"/>
              <a:t>Aromi</a:t>
            </a:r>
            <a:r>
              <a:rPr lang="de-DE" b="1" dirty="0"/>
              <a:t> in </a:t>
            </a:r>
            <a:r>
              <a:rPr lang="de-DE" b="1" dirty="0" err="1"/>
              <a:t>etichetta</a:t>
            </a:r>
            <a:br>
              <a:rPr lang="de-DE" b="1" dirty="0"/>
            </a:br>
            <a:r>
              <a:rPr lang="it-IT" sz="1800" b="1" dirty="0"/>
              <a:t>REGOLAMENTO (CE) N. 1334/2008 </a:t>
            </a:r>
            <a:r>
              <a:rPr lang="it-IT" sz="1800" dirty="0"/>
              <a:t>DEL PARLAMENTO EUROPEO E DEL CONSIGLIO del 16 dicembre 2008 </a:t>
            </a:r>
            <a:r>
              <a:rPr lang="it-IT" sz="1800" b="1" dirty="0"/>
              <a:t>relativo agli aromi </a:t>
            </a:r>
            <a:r>
              <a:rPr lang="it-IT" sz="1800" dirty="0"/>
              <a:t>e ad alcuni ingredienti alimentari con proprietà aromatizzanti destinati a essere </a:t>
            </a:r>
            <a:r>
              <a:rPr lang="it-IT" sz="1800" b="1" dirty="0"/>
              <a:t>utilizzati negli e sugli alimenti</a:t>
            </a:r>
            <a:br>
              <a:rPr lang="it-IT" sz="1800" b="1" dirty="0"/>
            </a:br>
            <a:endParaRPr lang="it-IT" sz="1800" b="1" dirty="0"/>
          </a:p>
        </p:txBody>
      </p:sp>
      <p:sp>
        <p:nvSpPr>
          <p:cNvPr id="3" name="Segnaposto contenuto 2"/>
          <p:cNvSpPr>
            <a:spLocks noGrp="1"/>
          </p:cNvSpPr>
          <p:nvPr>
            <p:ph idx="1"/>
          </p:nvPr>
        </p:nvSpPr>
        <p:spPr>
          <a:xfrm>
            <a:off x="643975" y="1622462"/>
            <a:ext cx="10904049" cy="4888523"/>
          </a:xfrm>
        </p:spPr>
        <p:txBody>
          <a:bodyPr>
            <a:normAutofit/>
          </a:bodyPr>
          <a:lstStyle/>
          <a:p>
            <a:endParaRPr lang="it-IT" dirty="0"/>
          </a:p>
          <a:p>
            <a:pPr marL="0" indent="0">
              <a:buNone/>
            </a:pPr>
            <a:endParaRPr lang="it-IT" dirty="0"/>
          </a:p>
          <a:p>
            <a:r>
              <a:rPr lang="it-IT" b="1" dirty="0">
                <a:solidFill>
                  <a:srgbClr val="00B050"/>
                </a:solidFill>
              </a:rPr>
              <a:t>Nel caso di miscugli di spezie o di piante aromatiche</a:t>
            </a:r>
            <a:r>
              <a:rPr lang="it-IT" dirty="0"/>
              <a:t>, nei quali nessuna delle componenti abbia </a:t>
            </a:r>
            <a:r>
              <a:rPr lang="it-IT" b="1" dirty="0"/>
              <a:t>una predominanza di peso rilevante</a:t>
            </a:r>
            <a:r>
              <a:rPr lang="it-IT" dirty="0"/>
              <a:t>, </a:t>
            </a:r>
            <a:r>
              <a:rPr lang="it-IT" i="1" dirty="0"/>
              <a:t>“gli ingredienti possono essere elencati in un altro ordine, purché la loro elencazione sia accompagnata da una dicitura del tipo ‘</a:t>
            </a:r>
            <a:r>
              <a:rPr lang="it-IT" b="1" i="1" dirty="0"/>
              <a:t>in proporzione variabile</a:t>
            </a:r>
            <a:r>
              <a:rPr lang="it-IT" i="1" dirty="0"/>
              <a:t>’. </a:t>
            </a:r>
          </a:p>
          <a:p>
            <a:endParaRPr lang="it-IT" i="1" dirty="0"/>
          </a:p>
          <a:p>
            <a:r>
              <a:rPr lang="it-IT" i="1" dirty="0"/>
              <a:t>Se, poi, le spezie e le piante aromatiche non superano globalmente </a:t>
            </a:r>
            <a:r>
              <a:rPr lang="it-IT" b="1" i="1" dirty="0"/>
              <a:t>il </a:t>
            </a:r>
            <a:r>
              <a:rPr lang="it-IT" b="1" i="1" dirty="0">
                <a:solidFill>
                  <a:srgbClr val="00B050"/>
                </a:solidFill>
              </a:rPr>
              <a:t>2% in peso del prodotto finito</a:t>
            </a:r>
            <a:r>
              <a:rPr lang="it-IT" i="1" dirty="0"/>
              <a:t>, queste possono essere indicate nell’elenco degli ingredienti rispettivamente con la denominazione generica ‘</a:t>
            </a:r>
            <a:r>
              <a:rPr lang="it-IT" b="1" i="1" dirty="0"/>
              <a:t>spezie’ e ‘piante aromatiche</a:t>
            </a:r>
            <a:r>
              <a:rPr lang="it-IT" i="1" dirty="0"/>
              <a:t>’”</a:t>
            </a:r>
            <a:r>
              <a:rPr lang="it-IT" dirty="0"/>
              <a:t>.</a:t>
            </a:r>
          </a:p>
        </p:txBody>
      </p:sp>
      <p:sp>
        <p:nvSpPr>
          <p:cNvPr id="4" name="Segnaposto piè di pagina 3">
            <a:extLst>
              <a:ext uri="{FF2B5EF4-FFF2-40B4-BE49-F238E27FC236}">
                <a16:creationId xmlns:a16="http://schemas.microsoft.com/office/drawing/2014/main" id="{E1039167-BC4A-3477-0C24-17E0B6C23736}"/>
              </a:ext>
            </a:extLst>
          </p:cNvPr>
          <p:cNvSpPr>
            <a:spLocks noGrp="1"/>
          </p:cNvSpPr>
          <p:nvPr>
            <p:ph type="ftr" sz="quarter" idx="11"/>
          </p:nvPr>
        </p:nvSpPr>
        <p:spPr>
          <a:xfrm>
            <a:off x="190141" y="6332392"/>
            <a:ext cx="7619999" cy="365125"/>
          </a:xfrm>
        </p:spPr>
        <p:txBody>
          <a:bodyPr/>
          <a:lstStyle/>
          <a:p>
            <a:r>
              <a:rPr lang="it-IT" dirty="0"/>
              <a:t>Idromele a cura di Rosario Sica</a:t>
            </a:r>
            <a:endParaRPr lang="en-US" dirty="0"/>
          </a:p>
        </p:txBody>
      </p:sp>
      <p:sp>
        <p:nvSpPr>
          <p:cNvPr id="5" name="CasellaDiTesto 4">
            <a:extLst>
              <a:ext uri="{FF2B5EF4-FFF2-40B4-BE49-F238E27FC236}">
                <a16:creationId xmlns:a16="http://schemas.microsoft.com/office/drawing/2014/main" id="{A3D96D06-2406-CD82-5382-84E7BF940B12}"/>
              </a:ext>
            </a:extLst>
          </p:cNvPr>
          <p:cNvSpPr txBox="1"/>
          <p:nvPr/>
        </p:nvSpPr>
        <p:spPr>
          <a:xfrm>
            <a:off x="363794" y="1887794"/>
            <a:ext cx="2593980" cy="369332"/>
          </a:xfrm>
          <a:prstGeom prst="rect">
            <a:avLst/>
          </a:prstGeom>
          <a:noFill/>
        </p:spPr>
        <p:txBody>
          <a:bodyPr wrap="none" rtlCol="0">
            <a:spAutoFit/>
          </a:bodyPr>
          <a:lstStyle/>
          <a:p>
            <a:r>
              <a:rPr lang="it-IT" b="1" dirty="0"/>
              <a:t>Gli aromi in etichetta:</a:t>
            </a:r>
          </a:p>
        </p:txBody>
      </p:sp>
    </p:spTree>
    <p:extLst>
      <p:ext uri="{BB962C8B-B14F-4D97-AF65-F5344CB8AC3E}">
        <p14:creationId xmlns:p14="http://schemas.microsoft.com/office/powerpoint/2010/main" val="385074024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262909" y="79164"/>
            <a:ext cx="9241703" cy="1280890"/>
          </a:xfrm>
        </p:spPr>
        <p:txBody>
          <a:bodyPr>
            <a:normAutofit fontScale="90000"/>
          </a:bodyPr>
          <a:lstStyle/>
          <a:p>
            <a:r>
              <a:rPr lang="it-IT" b="1" dirty="0"/>
              <a:t>Termine minimo di conservazione - </a:t>
            </a:r>
            <a:r>
              <a:rPr lang="it-IT" i="1" dirty="0"/>
              <a:t>Articolo 9 </a:t>
            </a:r>
            <a:br>
              <a:rPr lang="it-IT" dirty="0"/>
            </a:br>
            <a:endParaRPr lang="it-IT" dirty="0"/>
          </a:p>
        </p:txBody>
      </p:sp>
      <p:sp>
        <p:nvSpPr>
          <p:cNvPr id="3" name="Segnaposto contenuto 2"/>
          <p:cNvSpPr>
            <a:spLocks noGrp="1"/>
          </p:cNvSpPr>
          <p:nvPr>
            <p:ph idx="1"/>
          </p:nvPr>
        </p:nvSpPr>
        <p:spPr>
          <a:xfrm>
            <a:off x="2262909" y="840508"/>
            <a:ext cx="9241703" cy="5601855"/>
          </a:xfrm>
        </p:spPr>
        <p:txBody>
          <a:bodyPr>
            <a:normAutofit/>
          </a:bodyPr>
          <a:lstStyle/>
          <a:p>
            <a:pPr marL="0" indent="0">
              <a:buNone/>
            </a:pPr>
            <a:endParaRPr lang="it-IT" dirty="0"/>
          </a:p>
          <a:p>
            <a:pPr marL="0" indent="0">
              <a:buNone/>
            </a:pPr>
            <a:r>
              <a:rPr lang="it-IT" dirty="0"/>
              <a:t>1. Il termine minimo di conservazione di un prodotto alimentare è la data fino alla quale lo stesso conserva le sue proprietà specifiche in adeguate condizioni di conservazione.</a:t>
            </a:r>
          </a:p>
          <a:p>
            <a:pPr marL="0" indent="0">
              <a:buNone/>
            </a:pPr>
            <a:r>
              <a:rPr lang="it-IT" dirty="0"/>
              <a:t>2. Esso viene indicato con la dicitura:</a:t>
            </a:r>
          </a:p>
          <a:p>
            <a:pPr marL="0" indent="0">
              <a:buNone/>
            </a:pPr>
            <a:r>
              <a:rPr lang="it-IT" dirty="0"/>
              <a:t>—«</a:t>
            </a:r>
            <a:r>
              <a:rPr lang="it-IT" b="1" dirty="0">
                <a:solidFill>
                  <a:srgbClr val="00B050"/>
                </a:solidFill>
              </a:rPr>
              <a:t>da consumarsi preferibilmente entro il</a:t>
            </a:r>
            <a:r>
              <a:rPr lang="it-IT" dirty="0"/>
              <a:t>...», quando la data</a:t>
            </a:r>
          </a:p>
          <a:p>
            <a:pPr marL="0" indent="0">
              <a:buNone/>
            </a:pPr>
            <a:r>
              <a:rPr lang="it-IT" dirty="0"/>
              <a:t>comporta l'indicazione del giorno,</a:t>
            </a:r>
          </a:p>
          <a:p>
            <a:pPr marL="0" indent="0">
              <a:buNone/>
            </a:pPr>
            <a:r>
              <a:rPr lang="it-IT" dirty="0"/>
              <a:t>—«</a:t>
            </a:r>
            <a:r>
              <a:rPr lang="it-IT" b="1" dirty="0">
                <a:solidFill>
                  <a:srgbClr val="00B050"/>
                </a:solidFill>
              </a:rPr>
              <a:t>da consumarsi preferibilmente entro fine</a:t>
            </a:r>
            <a:r>
              <a:rPr lang="it-IT" dirty="0"/>
              <a:t>...», negli altri casi.</a:t>
            </a:r>
          </a:p>
          <a:p>
            <a:pPr marL="0" indent="0">
              <a:buNone/>
            </a:pPr>
            <a:endParaRPr lang="it-IT" b="1" dirty="0">
              <a:solidFill>
                <a:srgbClr val="00B050"/>
              </a:solidFill>
            </a:endParaRPr>
          </a:p>
          <a:p>
            <a:pPr marL="0" indent="0">
              <a:lnSpc>
                <a:spcPct val="170000"/>
              </a:lnSpc>
              <a:buNone/>
            </a:pPr>
            <a:r>
              <a:rPr lang="it-IT" b="1" dirty="0"/>
              <a:t>l'indicazione del </a:t>
            </a:r>
            <a:r>
              <a:rPr lang="it-IT" sz="2400" b="1" dirty="0">
                <a:solidFill>
                  <a:srgbClr val="FF0000"/>
                </a:solidFill>
              </a:rPr>
              <a:t>termine minimo di conservazione non è richiesta nei casi:</a:t>
            </a:r>
          </a:p>
          <a:p>
            <a:pPr marL="0" indent="0">
              <a:buNone/>
            </a:pPr>
            <a:r>
              <a:rPr lang="it-IT" b="1" dirty="0"/>
              <a:t>delle bevande con un </a:t>
            </a:r>
            <a:r>
              <a:rPr lang="it-IT" b="1" dirty="0">
                <a:solidFill>
                  <a:srgbClr val="00B050"/>
                </a:solidFill>
              </a:rPr>
              <a:t>contenuto di alcole pari o superiore al</a:t>
            </a:r>
          </a:p>
          <a:p>
            <a:pPr marL="0" indent="0">
              <a:buNone/>
            </a:pPr>
            <a:r>
              <a:rPr lang="it-IT" b="1" dirty="0">
                <a:solidFill>
                  <a:srgbClr val="00B050"/>
                </a:solidFill>
              </a:rPr>
              <a:t>10 % in volume;</a:t>
            </a:r>
          </a:p>
          <a:p>
            <a:pPr marL="0" indent="0">
              <a:buNone/>
            </a:pPr>
            <a:endParaRPr lang="it-IT" dirty="0"/>
          </a:p>
        </p:txBody>
      </p:sp>
      <p:sp>
        <p:nvSpPr>
          <p:cNvPr id="4" name="Titolo 1"/>
          <p:cNvSpPr txBox="1">
            <a:spLocks/>
          </p:cNvSpPr>
          <p:nvPr/>
        </p:nvSpPr>
        <p:spPr>
          <a:xfrm>
            <a:off x="295565" y="1547748"/>
            <a:ext cx="1847271" cy="3172034"/>
          </a:xfrm>
          <a:prstGeom prst="rect">
            <a:avLst/>
          </a:prstGeom>
          <a:solidFill>
            <a:schemeClr val="tx2">
              <a:lumMod val="40000"/>
              <a:lumOff val="60000"/>
            </a:schemeClr>
          </a:solidFill>
        </p:spPr>
        <p:txBody>
          <a:bodyPr vert="horz" lIns="91440" tIns="45720" rIns="91440" bIns="45720" rtlCol="0" anchor="t">
            <a:normAutofit fontScale="60000" lnSpcReduction="2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sz="2200" b="1" dirty="0"/>
              <a:t>DIRETTIVA 2000/13/CE DEL PARLAMENTO EUROPEO E DEL CONSIGLIO</a:t>
            </a:r>
            <a:br>
              <a:rPr lang="it-IT" sz="2200" dirty="0"/>
            </a:br>
            <a:r>
              <a:rPr lang="it-IT" sz="2200" b="1" dirty="0"/>
              <a:t>del 20 marzo 2000</a:t>
            </a:r>
            <a:br>
              <a:rPr lang="it-IT" sz="2200" dirty="0"/>
            </a:br>
            <a:r>
              <a:rPr lang="it-IT" sz="2200" b="1" dirty="0"/>
              <a:t>Relativa al ravvicinamento delle legislazioni degli Stati membri concernenti l'etichettatura e la</a:t>
            </a:r>
            <a:r>
              <a:rPr lang="it-IT" sz="2200" dirty="0"/>
              <a:t> </a:t>
            </a:r>
            <a:r>
              <a:rPr lang="it-IT" sz="2200" b="1" dirty="0"/>
              <a:t>presentazione dei prodotti alimentari, nonché la relativa pubblicità</a:t>
            </a:r>
            <a:endParaRPr lang="it-IT" dirty="0"/>
          </a:p>
        </p:txBody>
      </p:sp>
      <p:sp>
        <p:nvSpPr>
          <p:cNvPr id="5" name="Segnaposto piè di pagina 4">
            <a:extLst>
              <a:ext uri="{FF2B5EF4-FFF2-40B4-BE49-F238E27FC236}">
                <a16:creationId xmlns:a16="http://schemas.microsoft.com/office/drawing/2014/main" id="{36B7FFF0-F584-F167-37E4-C59DA1ACAD51}"/>
              </a:ext>
            </a:extLst>
          </p:cNvPr>
          <p:cNvSpPr>
            <a:spLocks noGrp="1"/>
          </p:cNvSpPr>
          <p:nvPr>
            <p:ph type="ftr" sz="quarter" idx="11"/>
          </p:nvPr>
        </p:nvSpPr>
        <p:spPr>
          <a:xfrm>
            <a:off x="10140387" y="6332453"/>
            <a:ext cx="2051614" cy="365125"/>
          </a:xfrm>
        </p:spPr>
        <p:txBody>
          <a:bodyPr/>
          <a:lstStyle/>
          <a:p>
            <a:r>
              <a:rPr lang="it-IT" dirty="0"/>
              <a:t>Idromele a cura di Rosario Sica</a:t>
            </a:r>
            <a:endParaRPr lang="en-US" dirty="0"/>
          </a:p>
        </p:txBody>
      </p:sp>
    </p:spTree>
    <p:extLst>
      <p:ext uri="{BB962C8B-B14F-4D97-AF65-F5344CB8AC3E}">
        <p14:creationId xmlns:p14="http://schemas.microsoft.com/office/powerpoint/2010/main" val="39233071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0" y="160483"/>
            <a:ext cx="12192000" cy="1280890"/>
          </a:xfrm>
        </p:spPr>
        <p:txBody>
          <a:bodyPr>
            <a:normAutofit/>
          </a:bodyPr>
          <a:lstStyle/>
          <a:p>
            <a:pPr algn="ctr"/>
            <a:r>
              <a:rPr lang="de-DE" b="1" dirty="0" err="1"/>
              <a:t>Gli</a:t>
            </a:r>
            <a:r>
              <a:rPr lang="de-DE" b="1" dirty="0"/>
              <a:t> </a:t>
            </a:r>
            <a:r>
              <a:rPr lang="de-DE" b="1" dirty="0" err="1"/>
              <a:t>additivi</a:t>
            </a:r>
            <a:br>
              <a:rPr lang="de-DE" b="1" dirty="0"/>
            </a:br>
            <a:r>
              <a:rPr lang="it-IT" sz="2000" b="1" dirty="0"/>
              <a:t>Regolamento (UE) n. 1129/2011 della Commissione, dell’11 novembre 2011</a:t>
            </a:r>
          </a:p>
        </p:txBody>
      </p:sp>
      <p:sp>
        <p:nvSpPr>
          <p:cNvPr id="4" name="Segnaposto piè di pagina 3">
            <a:extLst>
              <a:ext uri="{FF2B5EF4-FFF2-40B4-BE49-F238E27FC236}">
                <a16:creationId xmlns:a16="http://schemas.microsoft.com/office/drawing/2014/main" id="{E1039167-BC4A-3477-0C24-17E0B6C23736}"/>
              </a:ext>
            </a:extLst>
          </p:cNvPr>
          <p:cNvSpPr>
            <a:spLocks noGrp="1"/>
          </p:cNvSpPr>
          <p:nvPr>
            <p:ph type="ftr" sz="quarter" idx="11"/>
          </p:nvPr>
        </p:nvSpPr>
        <p:spPr>
          <a:xfrm>
            <a:off x="190141" y="6332392"/>
            <a:ext cx="7619999" cy="365125"/>
          </a:xfrm>
        </p:spPr>
        <p:txBody>
          <a:bodyPr/>
          <a:lstStyle/>
          <a:p>
            <a:r>
              <a:rPr lang="it-IT" dirty="0"/>
              <a:t>Idromele a cura di Rosario Sica</a:t>
            </a:r>
            <a:endParaRPr lang="en-US" dirty="0"/>
          </a:p>
        </p:txBody>
      </p:sp>
      <p:sp>
        <p:nvSpPr>
          <p:cNvPr id="6" name="Segnaposto contenuto 5">
            <a:extLst>
              <a:ext uri="{FF2B5EF4-FFF2-40B4-BE49-F238E27FC236}">
                <a16:creationId xmlns:a16="http://schemas.microsoft.com/office/drawing/2014/main" id="{AAE09FA9-49C3-0C98-21E6-8178F22AFC2D}"/>
              </a:ext>
            </a:extLst>
          </p:cNvPr>
          <p:cNvSpPr>
            <a:spLocks noGrp="1"/>
          </p:cNvSpPr>
          <p:nvPr>
            <p:ph idx="1"/>
          </p:nvPr>
        </p:nvSpPr>
        <p:spPr/>
        <p:txBody>
          <a:bodyPr/>
          <a:lstStyle/>
          <a:p>
            <a:endParaRPr lang="it-IT"/>
          </a:p>
        </p:txBody>
      </p:sp>
      <p:grpSp>
        <p:nvGrpSpPr>
          <p:cNvPr id="10" name="Gruppo 9">
            <a:extLst>
              <a:ext uri="{FF2B5EF4-FFF2-40B4-BE49-F238E27FC236}">
                <a16:creationId xmlns:a16="http://schemas.microsoft.com/office/drawing/2014/main" id="{1EF35382-9921-DC2D-772F-6E3F73182D17}"/>
              </a:ext>
            </a:extLst>
          </p:cNvPr>
          <p:cNvGrpSpPr/>
          <p:nvPr/>
        </p:nvGrpSpPr>
        <p:grpSpPr>
          <a:xfrm>
            <a:off x="316320" y="1235698"/>
            <a:ext cx="11685539" cy="5461819"/>
            <a:chOff x="316320" y="1389489"/>
            <a:chExt cx="11685539" cy="5461819"/>
          </a:xfrm>
        </p:grpSpPr>
        <p:pic>
          <p:nvPicPr>
            <p:cNvPr id="8" name="Immagine 7">
              <a:extLst>
                <a:ext uri="{FF2B5EF4-FFF2-40B4-BE49-F238E27FC236}">
                  <a16:creationId xmlns:a16="http://schemas.microsoft.com/office/drawing/2014/main" id="{91563E63-73C9-34FF-6E3B-6B2B24F4F3C4}"/>
                </a:ext>
              </a:extLst>
            </p:cNvPr>
            <p:cNvPicPr>
              <a:picLocks noChangeAspect="1"/>
            </p:cNvPicPr>
            <p:nvPr/>
          </p:nvPicPr>
          <p:blipFill>
            <a:blip r:embed="rId2"/>
            <a:stretch>
              <a:fillRect/>
            </a:stretch>
          </p:blipFill>
          <p:spPr>
            <a:xfrm>
              <a:off x="316320" y="1389489"/>
              <a:ext cx="11685539" cy="5461819"/>
            </a:xfrm>
            <a:prstGeom prst="rect">
              <a:avLst/>
            </a:prstGeom>
          </p:spPr>
        </p:pic>
        <p:sp>
          <p:nvSpPr>
            <p:cNvPr id="9" name="Ovale 8">
              <a:extLst>
                <a:ext uri="{FF2B5EF4-FFF2-40B4-BE49-F238E27FC236}">
                  <a16:creationId xmlns:a16="http://schemas.microsoft.com/office/drawing/2014/main" id="{E52EB340-A381-3D64-0FA0-9A3789D6C815}"/>
                </a:ext>
              </a:extLst>
            </p:cNvPr>
            <p:cNvSpPr/>
            <p:nvPr/>
          </p:nvSpPr>
          <p:spPr>
            <a:xfrm>
              <a:off x="1651818" y="3429000"/>
              <a:ext cx="3903407" cy="5506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grpSp>
    </p:spTree>
    <p:extLst>
      <p:ext uri="{BB962C8B-B14F-4D97-AF65-F5344CB8AC3E}">
        <p14:creationId xmlns:p14="http://schemas.microsoft.com/office/powerpoint/2010/main" val="115515596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26C2A87A-974D-28DE-FF94-FBB237D72227}"/>
              </a:ext>
            </a:extLst>
          </p:cNvPr>
          <p:cNvSpPr>
            <a:spLocks noGrp="1"/>
          </p:cNvSpPr>
          <p:nvPr>
            <p:ph type="ftr" sz="quarter" idx="11"/>
          </p:nvPr>
        </p:nvSpPr>
        <p:spPr>
          <a:xfrm>
            <a:off x="1618757" y="6460859"/>
            <a:ext cx="7619999" cy="365125"/>
          </a:xfrm>
        </p:spPr>
        <p:txBody>
          <a:bodyPr/>
          <a:lstStyle/>
          <a:p>
            <a:r>
              <a:rPr lang="it-IT"/>
              <a:t>Idromele a cura di Rosario Sica</a:t>
            </a:r>
            <a:endParaRPr lang="en-US" dirty="0"/>
          </a:p>
        </p:txBody>
      </p:sp>
      <p:pic>
        <p:nvPicPr>
          <p:cNvPr id="7" name="Segnaposto contenuto 5">
            <a:extLst>
              <a:ext uri="{FF2B5EF4-FFF2-40B4-BE49-F238E27FC236}">
                <a16:creationId xmlns:a16="http://schemas.microsoft.com/office/drawing/2014/main" id="{5013C069-6D89-C87C-CCCA-DEB1E1C3283B}"/>
              </a:ext>
            </a:extLst>
          </p:cNvPr>
          <p:cNvPicPr>
            <a:picLocks noChangeAspect="1"/>
          </p:cNvPicPr>
          <p:nvPr/>
        </p:nvPicPr>
        <p:blipFill rotWithShape="1">
          <a:blip r:embed="rId2"/>
          <a:srcRect t="59747"/>
          <a:stretch/>
        </p:blipFill>
        <p:spPr>
          <a:xfrm>
            <a:off x="451709" y="907085"/>
            <a:ext cx="7523715" cy="5384108"/>
          </a:xfrm>
          <a:prstGeom prst="rect">
            <a:avLst/>
          </a:prstGeom>
        </p:spPr>
      </p:pic>
      <p:pic>
        <p:nvPicPr>
          <p:cNvPr id="6" name="Segnaposto contenuto 5">
            <a:extLst>
              <a:ext uri="{FF2B5EF4-FFF2-40B4-BE49-F238E27FC236}">
                <a16:creationId xmlns:a16="http://schemas.microsoft.com/office/drawing/2014/main" id="{C04D3417-C2F5-920E-A011-5E4D07CD64EE}"/>
              </a:ext>
            </a:extLst>
          </p:cNvPr>
          <p:cNvPicPr>
            <a:picLocks noGrp="1" noChangeAspect="1"/>
          </p:cNvPicPr>
          <p:nvPr>
            <p:ph idx="1"/>
          </p:nvPr>
        </p:nvPicPr>
        <p:blipFill>
          <a:blip r:embed="rId2"/>
          <a:stretch>
            <a:fillRect/>
          </a:stretch>
        </p:blipFill>
        <p:spPr>
          <a:xfrm>
            <a:off x="566705" y="1533832"/>
            <a:ext cx="2323469" cy="4130614"/>
          </a:xfrm>
        </p:spPr>
      </p:pic>
      <p:sp>
        <p:nvSpPr>
          <p:cNvPr id="2" name="Titolo 1">
            <a:extLst>
              <a:ext uri="{FF2B5EF4-FFF2-40B4-BE49-F238E27FC236}">
                <a16:creationId xmlns:a16="http://schemas.microsoft.com/office/drawing/2014/main" id="{8381CC3D-3599-6A5F-847F-DDC41CC01234}"/>
              </a:ext>
            </a:extLst>
          </p:cNvPr>
          <p:cNvSpPr>
            <a:spLocks noGrp="1"/>
          </p:cNvSpPr>
          <p:nvPr>
            <p:ph type="title"/>
          </p:nvPr>
        </p:nvSpPr>
        <p:spPr>
          <a:xfrm>
            <a:off x="6478061" y="2958694"/>
            <a:ext cx="5147234" cy="1280890"/>
          </a:xfrm>
        </p:spPr>
        <p:txBody>
          <a:bodyPr/>
          <a:lstStyle/>
          <a:p>
            <a:r>
              <a:rPr lang="it-IT" dirty="0"/>
              <a:t>Idromele della Sibilla</a:t>
            </a:r>
          </a:p>
        </p:txBody>
      </p:sp>
    </p:spTree>
    <p:extLst>
      <p:ext uri="{BB962C8B-B14F-4D97-AF65-F5344CB8AC3E}">
        <p14:creationId xmlns:p14="http://schemas.microsoft.com/office/powerpoint/2010/main" val="168882550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482135B-F0FA-042A-569A-EED84C6B5134}"/>
              </a:ext>
            </a:extLst>
          </p:cNvPr>
          <p:cNvSpPr>
            <a:spLocks noGrp="1"/>
          </p:cNvSpPr>
          <p:nvPr>
            <p:ph type="title"/>
          </p:nvPr>
        </p:nvSpPr>
        <p:spPr>
          <a:xfrm>
            <a:off x="4490551" y="357067"/>
            <a:ext cx="7701449" cy="1280890"/>
          </a:xfrm>
        </p:spPr>
        <p:txBody>
          <a:bodyPr/>
          <a:lstStyle/>
          <a:p>
            <a:r>
              <a:rPr lang="it-IT" dirty="0"/>
              <a:t>Parte pratica:</a:t>
            </a:r>
          </a:p>
        </p:txBody>
      </p:sp>
      <p:sp>
        <p:nvSpPr>
          <p:cNvPr id="3" name="Segnaposto contenuto 2">
            <a:extLst>
              <a:ext uri="{FF2B5EF4-FFF2-40B4-BE49-F238E27FC236}">
                <a16:creationId xmlns:a16="http://schemas.microsoft.com/office/drawing/2014/main" id="{A5BFF64B-13AE-D59D-F017-15BE6346E17B}"/>
              </a:ext>
            </a:extLst>
          </p:cNvPr>
          <p:cNvSpPr>
            <a:spLocks noGrp="1"/>
          </p:cNvSpPr>
          <p:nvPr>
            <p:ph idx="1"/>
          </p:nvPr>
        </p:nvSpPr>
        <p:spPr>
          <a:xfrm>
            <a:off x="4080386" y="1747138"/>
            <a:ext cx="8915400" cy="5439696"/>
          </a:xfrm>
        </p:spPr>
        <p:txBody>
          <a:bodyPr>
            <a:normAutofit/>
          </a:bodyPr>
          <a:lstStyle/>
          <a:p>
            <a:r>
              <a:rPr lang="it-IT" dirty="0"/>
              <a:t>Diluire 1000g miele + 2 litri di acqua</a:t>
            </a:r>
          </a:p>
          <a:p>
            <a:r>
              <a:rPr lang="it-IT" dirty="0"/>
              <a:t>Idratare i lieviti in dieci parti di acqua tiepida          max 400mg/L</a:t>
            </a:r>
          </a:p>
          <a:p>
            <a:pPr marL="0" indent="0">
              <a:buNone/>
            </a:pPr>
            <a:endParaRPr lang="it-IT" dirty="0"/>
          </a:p>
          <a:p>
            <a:r>
              <a:rPr lang="it-IT" dirty="0"/>
              <a:t>Addizionare la nutrizione azotata al mosto:              max 300mg/L</a:t>
            </a:r>
          </a:p>
          <a:p>
            <a:r>
              <a:rPr lang="it-IT" dirty="0"/>
              <a:t>Addizionare il tannino di galla al mosto:                    max 100mg/L</a:t>
            </a:r>
          </a:p>
          <a:p>
            <a:r>
              <a:rPr lang="it-IT" dirty="0"/>
              <a:t>Addizionare le spezie o la frutta </a:t>
            </a:r>
          </a:p>
          <a:p>
            <a:r>
              <a:rPr lang="it-IT" dirty="0"/>
              <a:t>Addizionare i lieviti idratati</a:t>
            </a:r>
          </a:p>
          <a:p>
            <a:r>
              <a:rPr lang="it-IT" dirty="0"/>
              <a:t>Addizionare i solfiti:                                                       max 200mg/L</a:t>
            </a:r>
          </a:p>
          <a:p>
            <a:r>
              <a:rPr lang="it-IT" dirty="0"/>
              <a:t>Mantenere a temperatura: 20°C ca.</a:t>
            </a:r>
          </a:p>
          <a:p>
            <a:r>
              <a:rPr lang="it-IT" dirty="0"/>
              <a:t>Fermentare in condizioni anaerobiche</a:t>
            </a:r>
          </a:p>
        </p:txBody>
      </p:sp>
      <p:sp>
        <p:nvSpPr>
          <p:cNvPr id="4" name="Segnaposto piè di pagina 3">
            <a:extLst>
              <a:ext uri="{FF2B5EF4-FFF2-40B4-BE49-F238E27FC236}">
                <a16:creationId xmlns:a16="http://schemas.microsoft.com/office/drawing/2014/main" id="{2DFE53B9-48AD-0953-3BF8-E4AA5233BEE9}"/>
              </a:ext>
            </a:extLst>
          </p:cNvPr>
          <p:cNvSpPr>
            <a:spLocks noGrp="1"/>
          </p:cNvSpPr>
          <p:nvPr>
            <p:ph type="ftr" sz="quarter" idx="11"/>
          </p:nvPr>
        </p:nvSpPr>
        <p:spPr/>
        <p:txBody>
          <a:bodyPr/>
          <a:lstStyle/>
          <a:p>
            <a:r>
              <a:rPr lang="it-IT"/>
              <a:t>Idromele a cura di Rosario Sica</a:t>
            </a:r>
            <a:endParaRPr lang="en-US" dirty="0"/>
          </a:p>
        </p:txBody>
      </p:sp>
      <p:pic>
        <p:nvPicPr>
          <p:cNvPr id="5" name="Immagine 4">
            <a:extLst>
              <a:ext uri="{FF2B5EF4-FFF2-40B4-BE49-F238E27FC236}">
                <a16:creationId xmlns:a16="http://schemas.microsoft.com/office/drawing/2014/main" id="{4C20C9F9-2BAB-D706-77CC-6AA91E64E1C1}"/>
              </a:ext>
            </a:extLst>
          </p:cNvPr>
          <p:cNvPicPr>
            <a:picLocks noChangeAspect="1"/>
          </p:cNvPicPr>
          <p:nvPr/>
        </p:nvPicPr>
        <p:blipFill>
          <a:blip r:embed="rId2"/>
          <a:stretch>
            <a:fillRect/>
          </a:stretch>
        </p:blipFill>
        <p:spPr>
          <a:xfrm>
            <a:off x="59607" y="2067386"/>
            <a:ext cx="4020779" cy="2138712"/>
          </a:xfrm>
          <a:prstGeom prst="rect">
            <a:avLst/>
          </a:prstGeom>
        </p:spPr>
      </p:pic>
    </p:spTree>
    <p:extLst>
      <p:ext uri="{BB962C8B-B14F-4D97-AF65-F5344CB8AC3E}">
        <p14:creationId xmlns:p14="http://schemas.microsoft.com/office/powerpoint/2010/main" val="38406996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 y="0"/>
            <a:ext cx="12192000" cy="6858000"/>
          </a:xfrm>
          <a:prstGeom prst="rect">
            <a:avLst/>
          </a:prstGeom>
          <a:blipFill dpi="0" rotWithShape="1">
            <a:blip r:embed="rId2">
              <a:alphaModFix amt="6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p:cNvSpPr/>
          <p:nvPr/>
        </p:nvSpPr>
        <p:spPr>
          <a:xfrm>
            <a:off x="2815542" y="1905506"/>
            <a:ext cx="6250971" cy="646331"/>
          </a:xfrm>
          <a:prstGeom prst="rect">
            <a:avLst/>
          </a:prstGeom>
          <a:solidFill>
            <a:schemeClr val="bg1">
              <a:alpha val="50000"/>
            </a:schemeClr>
          </a:solidFill>
        </p:spPr>
        <p:txBody>
          <a:bodyPr wrap="square">
            <a:spAutoFit/>
          </a:bodyPr>
          <a:lstStyle/>
          <a:p>
            <a:pPr algn="ctr"/>
            <a:r>
              <a:rPr lang="en-US" sz="3600" b="1" dirty="0">
                <a:latin typeface="Times New Roman" panose="02020603050405020304" pitchFamily="18" charset="0"/>
                <a:cs typeface="Times New Roman" panose="02020603050405020304" pitchFamily="18" charset="0"/>
              </a:rPr>
              <a:t>Thanks for your attention!</a:t>
            </a:r>
          </a:p>
        </p:txBody>
      </p:sp>
      <p:sp>
        <p:nvSpPr>
          <p:cNvPr id="8" name="Rettangolo 7"/>
          <p:cNvSpPr/>
          <p:nvPr/>
        </p:nvSpPr>
        <p:spPr>
          <a:xfrm>
            <a:off x="-2" y="3429000"/>
            <a:ext cx="12192000" cy="584775"/>
          </a:xfrm>
          <a:prstGeom prst="rect">
            <a:avLst/>
          </a:prstGeom>
          <a:solidFill>
            <a:schemeClr val="bg1">
              <a:alpha val="50000"/>
            </a:schemeClr>
          </a:solidFill>
        </p:spPr>
        <p:txBody>
          <a:bodyPr wrap="square">
            <a:spAutoFit/>
          </a:bodyPr>
          <a:lstStyle/>
          <a:p>
            <a:pPr algn="ctr"/>
            <a:r>
              <a:rPr lang="en-US" sz="3200" b="1">
                <a:latin typeface="Times New Roman" panose="02020603050405020304" pitchFamily="18" charset="0"/>
                <a:cs typeface="Times New Roman" panose="02020603050405020304" pitchFamily="18" charset="0"/>
              </a:rPr>
              <a:t>Rosario </a:t>
            </a:r>
            <a:r>
              <a:rPr lang="en-US" sz="3200" b="1" dirty="0">
                <a:latin typeface="Times New Roman" panose="02020603050405020304" pitchFamily="18" charset="0"/>
                <a:cs typeface="Times New Roman" panose="02020603050405020304" pitchFamily="18" charset="0"/>
              </a:rPr>
              <a:t>Sica, Tel: 334 8600332, Email: sicarosario@hotmail.it</a:t>
            </a:r>
            <a:endParaRPr lang="en-US" sz="3200" dirty="0"/>
          </a:p>
        </p:txBody>
      </p:sp>
    </p:spTree>
    <p:extLst>
      <p:ext uri="{BB962C8B-B14F-4D97-AF65-F5344CB8AC3E}">
        <p14:creationId xmlns:p14="http://schemas.microsoft.com/office/powerpoint/2010/main" val="2221470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768436" y="996359"/>
            <a:ext cx="7952509" cy="4754443"/>
          </a:xfrm>
          <a:prstGeom prst="rect">
            <a:avLst/>
          </a:prstGeom>
        </p:spPr>
        <p:txBody>
          <a:bodyPr wrap="square">
            <a:spAutoFit/>
          </a:bodyPr>
          <a:lstStyle/>
          <a:p>
            <a:pPr algn="just">
              <a:lnSpc>
                <a:spcPct val="107000"/>
              </a:lnSpc>
              <a:spcAft>
                <a:spcPts val="800"/>
              </a:spcAft>
            </a:pPr>
            <a:r>
              <a:rPr lang="it-IT" sz="2400" b="1" dirty="0">
                <a:latin typeface="Book Antiqua" panose="02040602050305030304" pitchFamily="18" charset="0"/>
                <a:ea typeface="Calibri" panose="020F0502020204030204" pitchFamily="34" charset="0"/>
                <a:cs typeface="Times New Roman" panose="02020603050405020304" pitchFamily="18" charset="0"/>
              </a:rPr>
              <a:t>Il naturopata Sebastian </a:t>
            </a:r>
            <a:r>
              <a:rPr lang="it-IT" sz="2400" b="1" dirty="0" err="1">
                <a:latin typeface="Book Antiqua" panose="02040602050305030304" pitchFamily="18" charset="0"/>
                <a:ea typeface="Calibri" panose="020F0502020204030204" pitchFamily="34" charset="0"/>
                <a:cs typeface="Times New Roman" panose="02020603050405020304" pitchFamily="18" charset="0"/>
              </a:rPr>
              <a:t>Kneipp</a:t>
            </a:r>
            <a:r>
              <a:rPr lang="it-IT" sz="2400" b="1" dirty="0">
                <a:latin typeface="Book Antiqua" panose="02040602050305030304" pitchFamily="18" charset="0"/>
                <a:ea typeface="Calibri" panose="020F0502020204030204" pitchFamily="34" charset="0"/>
                <a:cs typeface="Times New Roman" panose="02020603050405020304" pitchFamily="18" charset="0"/>
              </a:rPr>
              <a:t> dice:</a:t>
            </a:r>
          </a:p>
          <a:p>
            <a:pPr algn="just">
              <a:lnSpc>
                <a:spcPct val="107000"/>
              </a:lnSpc>
              <a:spcAft>
                <a:spcPts val="800"/>
              </a:spcAft>
            </a:pPr>
            <a:endParaRPr lang="it-IT" sz="2400" b="1" dirty="0">
              <a:latin typeface="Book Antiqua" panose="02040602050305030304" pitchFamily="18" charset="0"/>
              <a:ea typeface="Calibri" panose="020F0502020204030204" pitchFamily="34" charset="0"/>
              <a:cs typeface="Times New Roman" panose="02020603050405020304" pitchFamily="18" charset="0"/>
            </a:endParaRPr>
          </a:p>
          <a:p>
            <a:pPr algn="just">
              <a:lnSpc>
                <a:spcPct val="107000"/>
              </a:lnSpc>
              <a:spcAft>
                <a:spcPts val="800"/>
              </a:spcAft>
            </a:pPr>
            <a:endParaRPr lang="it-IT"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it-IT" dirty="0">
                <a:latin typeface="Book Antiqua" panose="02040602050305030304" pitchFamily="18" charset="0"/>
                <a:ea typeface="Calibri" panose="020F0502020204030204" pitchFamily="34" charset="0"/>
                <a:cs typeface="Times New Roman" panose="02020603050405020304" pitchFamily="18" charset="0"/>
              </a:rPr>
              <a:t>"l’Idromele porta con sé numerosi benefici per il nostro organismo, stimola l’appetito, aiuta la digestione, purifica e rafforza lo stomaco, </a:t>
            </a:r>
            <a:r>
              <a:rPr lang="it-IT" b="1" dirty="0">
                <a:solidFill>
                  <a:srgbClr val="00B050"/>
                </a:solidFill>
                <a:latin typeface="Book Antiqua" panose="02040602050305030304" pitchFamily="18" charset="0"/>
                <a:ea typeface="Calibri" panose="020F0502020204030204" pitchFamily="34" charset="0"/>
                <a:cs typeface="Times New Roman" panose="02020603050405020304" pitchFamily="18" charset="0"/>
              </a:rPr>
              <a:t>disintossica l’organismo liberandolo da numerose sostanze indesiderate</a:t>
            </a:r>
            <a:r>
              <a:rPr lang="it-IT" dirty="0">
                <a:latin typeface="Book Antiqua" panose="02040602050305030304" pitchFamily="18" charset="0"/>
                <a:ea typeface="Calibri" panose="020F0502020204030204" pitchFamily="34" charset="0"/>
                <a:cs typeface="Times New Roman" panose="02020603050405020304" pitchFamily="18" charset="0"/>
              </a:rPr>
              <a:t>. </a:t>
            </a:r>
            <a:endParaRPr lang="it-IT"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it-IT" dirty="0">
                <a:latin typeface="Book Antiqua" panose="02040602050305030304" pitchFamily="18" charset="0"/>
                <a:ea typeface="Calibri" panose="020F0502020204030204" pitchFamily="34" charset="0"/>
                <a:cs typeface="Times New Roman" panose="02020603050405020304" pitchFamily="18" charset="0"/>
              </a:rPr>
              <a:t>La sua azione depurativa ha effetti favorevoli sul sangue, linfa, reni e l’apparato urinario, organi sui quali esplica una funzione di </a:t>
            </a:r>
            <a:r>
              <a:rPr lang="it-IT" b="1" dirty="0">
                <a:solidFill>
                  <a:srgbClr val="00B050"/>
                </a:solidFill>
                <a:latin typeface="Book Antiqua" panose="02040602050305030304" pitchFamily="18" charset="0"/>
                <a:ea typeface="Calibri" panose="020F0502020204030204" pitchFamily="34" charset="0"/>
                <a:cs typeface="Times New Roman" panose="02020603050405020304" pitchFamily="18" charset="0"/>
              </a:rPr>
              <a:t>purificazione e drenaggio.  </a:t>
            </a:r>
          </a:p>
          <a:p>
            <a:pPr algn="just">
              <a:lnSpc>
                <a:spcPct val="107000"/>
              </a:lnSpc>
              <a:spcAft>
                <a:spcPts val="800"/>
              </a:spcAft>
            </a:pPr>
            <a:r>
              <a:rPr lang="it-IT" dirty="0">
                <a:latin typeface="Book Antiqua" panose="02040602050305030304" pitchFamily="18" charset="0"/>
                <a:ea typeface="Calibri" panose="020F0502020204030204" pitchFamily="34" charset="0"/>
                <a:cs typeface="Times New Roman" panose="02020603050405020304" pitchFamily="18" charset="0"/>
              </a:rPr>
              <a:t>Per gli antichi antenati, così come anche per noi, l’idromele è un </a:t>
            </a:r>
            <a:r>
              <a:rPr lang="it-IT" b="1" dirty="0">
                <a:solidFill>
                  <a:srgbClr val="00B050"/>
                </a:solidFill>
                <a:latin typeface="Book Antiqua" panose="02040602050305030304" pitchFamily="18" charset="0"/>
                <a:ea typeface="Calibri" panose="020F0502020204030204" pitchFamily="34" charset="0"/>
                <a:cs typeface="Times New Roman" panose="02020603050405020304" pitchFamily="18" charset="0"/>
              </a:rPr>
              <a:t>tonico rinforzante</a:t>
            </a:r>
            <a:r>
              <a:rPr lang="it-IT" dirty="0">
                <a:latin typeface="Book Antiqua" panose="02040602050305030304" pitchFamily="18" charset="0"/>
                <a:ea typeface="Calibri" panose="020F0502020204030204" pitchFamily="34" charset="0"/>
                <a:cs typeface="Times New Roman" panose="02020603050405020304" pitchFamily="18" charset="0"/>
              </a:rPr>
              <a:t>. I germani godevano di una </a:t>
            </a:r>
            <a:r>
              <a:rPr lang="it-IT" b="1" dirty="0">
                <a:solidFill>
                  <a:srgbClr val="00B050"/>
                </a:solidFill>
                <a:latin typeface="Book Antiqua" panose="02040602050305030304" pitchFamily="18" charset="0"/>
                <a:ea typeface="Calibri" panose="020F0502020204030204" pitchFamily="34" charset="0"/>
                <a:cs typeface="Times New Roman" panose="02020603050405020304" pitchFamily="18" charset="0"/>
              </a:rPr>
              <a:t>salute e di longevità straordinarie</a:t>
            </a:r>
            <a:r>
              <a:rPr lang="it-IT" dirty="0">
                <a:latin typeface="Book Antiqua" panose="02040602050305030304" pitchFamily="18" charset="0"/>
                <a:ea typeface="Calibri" panose="020F0502020204030204" pitchFamily="34" charset="0"/>
                <a:cs typeface="Times New Roman" panose="02020603050405020304" pitchFamily="18" charset="0"/>
              </a:rPr>
              <a:t>, attribuibili principalmente al loro consumo regolare di questo Vino di miele”.</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magine 5"/>
          <p:cNvPicPr>
            <a:picLocks noChangeAspect="1"/>
          </p:cNvPicPr>
          <p:nvPr/>
        </p:nvPicPr>
        <p:blipFill>
          <a:blip r:embed="rId2"/>
          <a:stretch>
            <a:fillRect/>
          </a:stretch>
        </p:blipFill>
        <p:spPr>
          <a:xfrm>
            <a:off x="254432" y="2134396"/>
            <a:ext cx="3209204" cy="4533637"/>
          </a:xfrm>
          <a:prstGeom prst="rect">
            <a:avLst/>
          </a:prstGeom>
        </p:spPr>
      </p:pic>
      <p:sp>
        <p:nvSpPr>
          <p:cNvPr id="2" name="Segnaposto piè di pagina 1">
            <a:extLst>
              <a:ext uri="{FF2B5EF4-FFF2-40B4-BE49-F238E27FC236}">
                <a16:creationId xmlns:a16="http://schemas.microsoft.com/office/drawing/2014/main" id="{5EA8E90D-4351-ACCA-94E7-F079A3B31F25}"/>
              </a:ext>
            </a:extLst>
          </p:cNvPr>
          <p:cNvSpPr>
            <a:spLocks noGrp="1"/>
          </p:cNvSpPr>
          <p:nvPr>
            <p:ph type="ftr" sz="quarter" idx="11"/>
          </p:nvPr>
        </p:nvSpPr>
        <p:spPr/>
        <p:txBody>
          <a:bodyPr/>
          <a:lstStyle/>
          <a:p>
            <a:r>
              <a:rPr lang="it-IT"/>
              <a:t>Idromele a cura di Rosario Sica</a:t>
            </a:r>
            <a:endParaRPr lang="en-US" dirty="0"/>
          </a:p>
        </p:txBody>
      </p:sp>
    </p:spTree>
    <p:extLst>
      <p:ext uri="{BB962C8B-B14F-4D97-AF65-F5344CB8AC3E}">
        <p14:creationId xmlns:p14="http://schemas.microsoft.com/office/powerpoint/2010/main" val="1372614831"/>
      </p:ext>
    </p:extLst>
  </p:cSld>
  <p:clrMapOvr>
    <a:masterClrMapping/>
  </p:clrMapOvr>
</p:sld>
</file>

<file path=ppt/theme/theme1.xml><?xml version="1.0" encoding="utf-8"?>
<a:theme xmlns:a="http://schemas.openxmlformats.org/drawingml/2006/main" name="Filo">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2430</TotalTime>
  <Words>8641</Words>
  <Application>Microsoft Office PowerPoint</Application>
  <PresentationFormat>Widescreen</PresentationFormat>
  <Paragraphs>1247</Paragraphs>
  <Slides>85</Slides>
  <Notes>17</Notes>
  <HiddenSlides>0</HiddenSlides>
  <MMClips>0</MMClips>
  <ScaleCrop>false</ScaleCrop>
  <HeadingPairs>
    <vt:vector size="6" baseType="variant">
      <vt:variant>
        <vt:lpstr>Caratteri utilizzati</vt:lpstr>
      </vt:variant>
      <vt:variant>
        <vt:i4>13</vt:i4>
      </vt:variant>
      <vt:variant>
        <vt:lpstr>Tema</vt:lpstr>
      </vt:variant>
      <vt:variant>
        <vt:i4>1</vt:i4>
      </vt:variant>
      <vt:variant>
        <vt:lpstr>Titoli diapositive</vt:lpstr>
      </vt:variant>
      <vt:variant>
        <vt:i4>85</vt:i4>
      </vt:variant>
    </vt:vector>
  </HeadingPairs>
  <TitlesOfParts>
    <vt:vector size="99" baseType="lpstr">
      <vt:lpstr>Arial</vt:lpstr>
      <vt:lpstr>Book Antiqua</vt:lpstr>
      <vt:lpstr>Calibri</vt:lpstr>
      <vt:lpstr>Cambria Math</vt:lpstr>
      <vt:lpstr>CentSchbkCyrill BT</vt:lpstr>
      <vt:lpstr>Century Gothic</vt:lpstr>
      <vt:lpstr>Comic Sans MS</vt:lpstr>
      <vt:lpstr>EUAlbertina</vt:lpstr>
      <vt:lpstr>Lucida Grande</vt:lpstr>
      <vt:lpstr>Times New Roman</vt:lpstr>
      <vt:lpstr>Titillium Web</vt:lpstr>
      <vt:lpstr>Wingdings</vt:lpstr>
      <vt:lpstr>Wingdings 3</vt:lpstr>
      <vt:lpstr>Filo</vt:lpstr>
      <vt:lpstr>  Fermentazione Idromele  2024  </vt:lpstr>
      <vt:lpstr>L‘idromele: un po di storia</vt:lpstr>
      <vt:lpstr>SANGUE DI KVASIR, DONO DI ÓÐINN</vt:lpstr>
      <vt:lpstr>Medioevo e Roma</vt:lpstr>
      <vt:lpstr>L’idromele oggi</vt:lpstr>
      <vt:lpstr>Composizione miele</vt:lpstr>
      <vt:lpstr>Composizione idromele</vt:lpstr>
      <vt:lpstr>Composizione idromele</vt:lpstr>
      <vt:lpstr>Presentazione standard di PowerPoint</vt:lpstr>
      <vt:lpstr>Presentazione standard di PowerPoint</vt:lpstr>
      <vt:lpstr>L‘idromele, che cos‘è? La diluizione </vt:lpstr>
      <vt:lpstr>L‘idromele, che cos‘è? La diluizione </vt:lpstr>
      <vt:lpstr>Presentazione standard di PowerPoint</vt:lpstr>
      <vt:lpstr>L‘idromele, che cos‘è? Coefficente di trasformazione</vt:lpstr>
      <vt:lpstr>L‘idromele, che cos‘è? Mostimetro e gradi babo</vt:lpstr>
      <vt:lpstr>L‘idromele, che cos‘è? La fermentazione</vt:lpstr>
      <vt:lpstr>L‘idromele: tecniche di fermentazione</vt:lpstr>
      <vt:lpstr>Lieviti</vt:lpstr>
      <vt:lpstr>Addizione dei lieviti</vt:lpstr>
      <vt:lpstr>L’alimentazione dei lieviti</vt:lpstr>
      <vt:lpstr>Acidificanti </vt:lpstr>
      <vt:lpstr>Sostanze tannizzanti</vt:lpstr>
      <vt:lpstr>I conservanti</vt:lpstr>
      <vt:lpstr>Temperatura di fermentazione</vt:lpstr>
      <vt:lpstr>La filtrazione</vt:lpstr>
      <vt:lpstr>Maturazione e Affinamento</vt:lpstr>
      <vt:lpstr>L’imbottigliamento</vt:lpstr>
      <vt:lpstr>Gli strumenti per la produzione dell’idromele</vt:lpstr>
      <vt:lpstr>Gli strumenti per la produzione dell’idromele</vt:lpstr>
      <vt:lpstr>Carbonicazione</vt:lpstr>
      <vt:lpstr>Carbonicazione</vt:lpstr>
      <vt:lpstr>Carbonicazione</vt:lpstr>
      <vt:lpstr>Aceto di miele</vt:lpstr>
      <vt:lpstr>REGOLAMENTO (CE) N. 110/2008 DEL PARLAMENTO EUROPEO E DEL CONSIGLIO del 15 gennaio 2008 relativo alla definizione, alla designazione, alla presentazione, all’etichettatura e alla protezione delle indicazioni geografiche delle bevande spiritose e che abroga il regolamento (CEE) n. 1576/89 del Consiglio</vt:lpstr>
      <vt:lpstr>Normativa e haccp vedi ultime slide</vt:lpstr>
      <vt:lpstr>Idromele addizionato: </vt:lpstr>
      <vt:lpstr>Idromele Metheglin:  Perché produrlo? Quali piante/frutti scegliere?</vt:lpstr>
      <vt:lpstr>Idromele Metheglin:  Perché produrlo? Quali piante/frutti scegliere?</vt:lpstr>
      <vt:lpstr>Idromele Metheglin: definizionie di droga </vt:lpstr>
      <vt:lpstr>Idromele Metheglin: definizionie di soluzione</vt:lpstr>
      <vt:lpstr>Idromele Metheglin: soluzioni semplici e estrattive </vt:lpstr>
      <vt:lpstr>Idromele Metheglin: definizionie di estrazione</vt:lpstr>
      <vt:lpstr>Idromele Metheglin: definizionie di estrazione</vt:lpstr>
      <vt:lpstr>Idromele Metheglin simili agli Enoliti:</vt:lpstr>
      <vt:lpstr>Presentazione standard di PowerPoint</vt:lpstr>
      <vt:lpstr>Macerazione</vt:lpstr>
      <vt:lpstr>Macerazione e effetto del grado di  suddivisione della droga</vt:lpstr>
      <vt:lpstr>Macerazione e influenza di altri fattori</vt:lpstr>
      <vt:lpstr>Macerazione: come si procede?</vt:lpstr>
      <vt:lpstr>Macerazione: Turboestrazione - turboemulsore (o omogeneizzatore)</vt:lpstr>
      <vt:lpstr>Macerazione - altre varianti</vt:lpstr>
      <vt:lpstr>Normativa e haccp vedi ultime slide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Idromele Metheglin: Normativa sulla canapa </vt:lpstr>
      <vt:lpstr>REGOLAMENTO (CE) N. 852/2004 DEL PARLAMENTO EUROPEO E DEL CONSIGLIO del 29 aprile 2004</vt:lpstr>
      <vt:lpstr>REGOLAMENTO (CE) N. 852/2004 DEL PARLAMENTO EUROPEO E DEL CONSIGLIO del 29 aprile 2004</vt:lpstr>
      <vt:lpstr>Idromele Metheglin: : HACCP</vt:lpstr>
      <vt:lpstr>Idromele Metheglin: Diagramma di flusso</vt:lpstr>
      <vt:lpstr>Idromele: Ccp</vt:lpstr>
      <vt:lpstr>Ordinanza del DFI sulle bevande  del 16 dicembre 2016 Capitolo 9: Idromele </vt:lpstr>
      <vt:lpstr>TITOLO ALCOLOMETRICO  </vt:lpstr>
      <vt:lpstr>Accise:  DECRETO LEGISLATIVO 26 ottobre 1995, n. 504 </vt:lpstr>
      <vt:lpstr>Presentazione standard di PowerPoint</vt:lpstr>
      <vt:lpstr>Presentazione standard di PowerPoint</vt:lpstr>
      <vt:lpstr>Tariffa doganale comune</vt:lpstr>
      <vt:lpstr>REGOLAMENTO (CE) N. 110/2008  DEL PARLAMENTO EUROPEO E DEL CONSIGLIO del 15 gennaio 2008 relativo alla definizione, alla designazione, alla presentazione, all’etichettatura e alla protezione delle indicazioni geografiche delle bevande spiritose</vt:lpstr>
      <vt:lpstr>Gli Aromi in etichetta REGOLAMENTO (CE) N. 1334/2008 DEL PARLAMENTO EUROPEO E DEL CONSIGLIO del 16 dicembre 2008 relativo agli aromi e ad alcuni ingredienti alimentari con proprietà aromatizzanti destinati a essere utilizzati negli e sugli alimenti </vt:lpstr>
      <vt:lpstr>Termine minimo di conservazione - Articolo 9  </vt:lpstr>
      <vt:lpstr>Gli additivi Regolamento (UE) n. 1129/2011 della Commissione, dell’11 novembre 2011</vt:lpstr>
      <vt:lpstr>Idromele della Sibilla</vt:lpstr>
      <vt:lpstr>Parte pratica:</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Macerazione in idromele</dc:title>
  <dc:creator>Rosario Sica</dc:creator>
  <cp:lastModifiedBy>Rosario Sica</cp:lastModifiedBy>
  <cp:revision>184</cp:revision>
  <dcterms:created xsi:type="dcterms:W3CDTF">2020-06-23T20:36:54Z</dcterms:created>
  <dcterms:modified xsi:type="dcterms:W3CDTF">2024-02-29T06:05:51Z</dcterms:modified>
</cp:coreProperties>
</file>