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515" r:id="rId2"/>
    <p:sldId id="431" r:id="rId3"/>
    <p:sldId id="257" r:id="rId4"/>
    <p:sldId id="261" r:id="rId5"/>
    <p:sldId id="463" r:id="rId6"/>
    <p:sldId id="514" r:id="rId7"/>
    <p:sldId id="287" r:id="rId8"/>
    <p:sldId id="272" r:id="rId9"/>
    <p:sldId id="500" r:id="rId10"/>
    <p:sldId id="280" r:id="rId11"/>
    <p:sldId id="513" r:id="rId12"/>
    <p:sldId id="502" r:id="rId13"/>
    <p:sldId id="496" r:id="rId14"/>
    <p:sldId id="497" r:id="rId15"/>
    <p:sldId id="302" r:id="rId16"/>
    <p:sldId id="506" r:id="rId17"/>
    <p:sldId id="505" r:id="rId18"/>
    <p:sldId id="504" r:id="rId19"/>
    <p:sldId id="521" r:id="rId20"/>
    <p:sldId id="520" r:id="rId21"/>
    <p:sldId id="482" r:id="rId22"/>
    <p:sldId id="487" r:id="rId23"/>
    <p:sldId id="483" r:id="rId24"/>
    <p:sldId id="258" r:id="rId25"/>
    <p:sldId id="486" r:id="rId26"/>
    <p:sldId id="264" r:id="rId27"/>
    <p:sldId id="517" r:id="rId28"/>
    <p:sldId id="445" r:id="rId29"/>
    <p:sldId id="277" r:id="rId30"/>
    <p:sldId id="519" r:id="rId31"/>
    <p:sldId id="490" r:id="rId32"/>
    <p:sldId id="492" r:id="rId33"/>
    <p:sldId id="494" r:id="rId34"/>
    <p:sldId id="518" r:id="rId35"/>
    <p:sldId id="475" r:id="rId36"/>
    <p:sldId id="476" r:id="rId37"/>
    <p:sldId id="342" r:id="rId38"/>
    <p:sldId id="477" r:id="rId39"/>
    <p:sldId id="470" r:id="rId40"/>
    <p:sldId id="499" r:id="rId41"/>
    <p:sldId id="456" r:id="rId42"/>
  </p:sldIdLst>
  <p:sldSz cx="12192000" cy="6858000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2A17BA-F96B-4FBB-AD38-6E239A794654}" v="367" dt="2023-11-29T18:13:54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3225" autoAdjust="0"/>
  </p:normalViewPr>
  <p:slideViewPr>
    <p:cSldViewPr snapToGrid="0">
      <p:cViewPr varScale="1">
        <p:scale>
          <a:sx n="77" d="100"/>
          <a:sy n="77" d="100"/>
        </p:scale>
        <p:origin x="7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aola\Desktop\andrea\vespa%20orientalis%20-%20calabrone\Presentazione%20corso%20di%20perfezionamento%20vespa\GRAFICI%20QUESTIONARIO%20VESPA%20ORIENTALI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 dirty="0"/>
              <a:t>Vespa c’entra?</a:t>
            </a:r>
          </a:p>
        </c:rich>
      </c:tx>
      <c:layout>
        <c:manualLayout>
          <c:xMode val="edge"/>
          <c:yMode val="edge"/>
          <c:x val="0.38999427548883975"/>
          <c:y val="7.804789975284479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879619845415188"/>
                  <c:y val="-7.1522010334194627E-2"/>
                </c:manualLayout>
              </c:layout>
              <c:tx>
                <c:rich>
                  <a:bodyPr/>
                  <a:lstStyle/>
                  <a:p>
                    <a:r>
                      <a:rPr lang="it-IT" sz="1800"/>
                      <a:t>"Vespa non c'entra con le perdite"
58%</a:t>
                    </a:r>
                    <a:endParaRPr lang="it-IT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50A-4264-B26A-CED51E8AA57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it-IT" sz="1800"/>
                      <a:t>"Ho perso 1 o + colonie a causa</a:t>
                    </a:r>
                    <a:r>
                      <a:rPr lang="it-IT" sz="1800" baseline="0"/>
                      <a:t> di Vespa!"</a:t>
                    </a:r>
                    <a:r>
                      <a:rPr lang="it-IT" sz="1800"/>
                      <a:t>
42%</a:t>
                    </a:r>
                    <a:endParaRPr lang="it-IT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50A-4264-B26A-CED51E8AA57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'[GRAFICI QUESTIONARIO VESPA ORIENTALIS.xlsx]Foglio1'!$AT$4;'[GRAFICI QUESTIONARIO VESPA ORIENTALIS.xlsx]Foglio1'!$AU$4</c:f>
              <c:strCache>
                <c:ptCount val="2"/>
                <c:pt idx="0">
                  <c:v>Apicoltori che non hanno riscontrato perdite</c:v>
                </c:pt>
                <c:pt idx="1">
                  <c:v>Apicoltori che hanno riscontrato perdite </c:v>
                </c:pt>
              </c:strCache>
            </c:strRef>
          </c:cat>
          <c:val>
            <c:numRef>
              <c:f>'[GRAFICI QUESTIONARIO VESPA ORIENTALIS.xlsx]Foglio1'!$AT$6;'[GRAFICI QUESTIONARIO VESPA ORIENTALIS.xlsx]Foglio1'!$AU$6</c:f>
              <c:numCache>
                <c:formatCode>General</c:formatCode>
                <c:ptCount val="2"/>
                <c:pt idx="0">
                  <c:v>58.333333333333336</c:v>
                </c:pt>
                <c:pt idx="1">
                  <c:v>41.666666666666664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0A-4264-B26A-CED51E8AA57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VO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Foglio1!$A$2:$A$5</c:f>
              <c:strCache>
                <c:ptCount val="3"/>
                <c:pt idx="0">
                  <c:v>PESCA</c:v>
                </c:pt>
                <c:pt idx="1">
                  <c:v>CIBO PER GATTI</c:v>
                </c:pt>
                <c:pt idx="2">
                  <c:v>BIRRA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7</c:v>
                </c:pt>
                <c:pt idx="1">
                  <c:v>139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1-446D-ACDC-A9C6620A7389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VC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Foglio1!$A$2:$A$5</c:f>
              <c:strCache>
                <c:ptCount val="3"/>
                <c:pt idx="0">
                  <c:v>PESCA</c:v>
                </c:pt>
                <c:pt idx="1">
                  <c:v>CIBO PER GATTI</c:v>
                </c:pt>
                <c:pt idx="2">
                  <c:v>BIRRA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  <c:pt idx="0">
                  <c:v>38</c:v>
                </c:pt>
                <c:pt idx="1">
                  <c:v>25</c:v>
                </c:pt>
                <c:pt idx="2">
                  <c:v>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1-446D-ACDC-A9C6620A73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954128480"/>
        <c:axId val="652193472"/>
      </c:barChart>
      <c:catAx>
        <c:axId val="195412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652193472"/>
        <c:crosses val="autoZero"/>
        <c:auto val="1"/>
        <c:lblAlgn val="ctr"/>
        <c:lblOffset val="100"/>
        <c:noMultiLvlLbl val="0"/>
      </c:catAx>
      <c:valAx>
        <c:axId val="652193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54128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5358755391466854"/>
          <c:y val="1.5055221247540437E-2"/>
          <c:w val="0.10969592578599707"/>
          <c:h val="5.13481832082123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Conoscenza del mondo delle api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'grafici '!$A$6:$A$7</c:f>
              <c:strCache>
                <c:ptCount val="2"/>
                <c:pt idx="0">
                  <c:v>Almeno 4 risposte corrette</c:v>
                </c:pt>
                <c:pt idx="1">
                  <c:v>Risposte insufficienti</c:v>
                </c:pt>
              </c:strCache>
            </c:strRef>
          </c:cat>
          <c:val>
            <c:numRef>
              <c:f>'grafici '!$C$6:$C$7</c:f>
              <c:numCache>
                <c:formatCode>General</c:formatCode>
                <c:ptCount val="2"/>
                <c:pt idx="0">
                  <c:v>154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C-4AC4-8856-D8C25AB14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9420287"/>
        <c:axId val="1259412799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6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'grafici '!$A$6:$A$7</c15:sqref>
                        </c15:formulaRef>
                      </c:ext>
                    </c:extLst>
                    <c:strCache>
                      <c:ptCount val="2"/>
                      <c:pt idx="0">
                        <c:v>Almeno 4 risposte corrette</c:v>
                      </c:pt>
                      <c:pt idx="1">
                        <c:v>Risposte insufficienti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'grafici '!$B$6:$B$7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0BEC-4AC4-8856-D8C25AB145EA}"/>
                  </c:ext>
                </c:extLst>
              </c15:ser>
            </c15:filteredBarSeries>
          </c:ext>
        </c:extLst>
      </c:barChart>
      <c:catAx>
        <c:axId val="125942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9412799"/>
        <c:crosses val="autoZero"/>
        <c:auto val="1"/>
        <c:lblAlgn val="ctr"/>
        <c:lblOffset val="100"/>
        <c:noMultiLvlLbl val="0"/>
      </c:catAx>
      <c:valAx>
        <c:axId val="1259412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9420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12700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Riconoscimento specie Vespa spp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'grafici '!$A$20:$A$22</c:f>
              <c:strCache>
                <c:ptCount val="3"/>
                <c:pt idx="0">
                  <c:v>Riconoscimento corretto</c:v>
                </c:pt>
                <c:pt idx="1">
                  <c:v>Riconoscimento errato</c:v>
                </c:pt>
                <c:pt idx="2">
                  <c:v>Nessuna risposta</c:v>
                </c:pt>
              </c:strCache>
            </c:strRef>
          </c:cat>
          <c:val>
            <c:numRef>
              <c:f>'grafici '!$C$20:$C$22</c:f>
              <c:numCache>
                <c:formatCode>General</c:formatCode>
                <c:ptCount val="3"/>
                <c:pt idx="0">
                  <c:v>120</c:v>
                </c:pt>
                <c:pt idx="1">
                  <c:v>66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9A-489D-9FC9-B205DAE6A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2515295"/>
        <c:axId val="1252519871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6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'grafici '!$A$20:$A$22</c15:sqref>
                        </c15:formulaRef>
                      </c:ext>
                    </c:extLst>
                    <c:strCache>
                      <c:ptCount val="3"/>
                      <c:pt idx="0">
                        <c:v>Riconoscimento corretto</c:v>
                      </c:pt>
                      <c:pt idx="1">
                        <c:v>Riconoscimento errato</c:v>
                      </c:pt>
                      <c:pt idx="2">
                        <c:v>Nessuna risposta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'grafici '!$B$20:$B$22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A29A-489D-9FC9-B205DAE6A4AD}"/>
                  </c:ext>
                </c:extLst>
              </c15:ser>
            </c15:filteredBarSeries>
          </c:ext>
        </c:extLst>
      </c:barChart>
      <c:catAx>
        <c:axId val="1252515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2519871"/>
        <c:crosses val="autoZero"/>
        <c:auto val="1"/>
        <c:lblAlgn val="ctr"/>
        <c:lblOffset val="100"/>
        <c:noMultiLvlLbl val="0"/>
      </c:catAx>
      <c:valAx>
        <c:axId val="1252519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2515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12700" cap="flat" cmpd="sng" algn="ctr">
      <a:solidFill>
        <a:schemeClr val="dk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DF805F-CDD2-445E-95CB-E6A0B1556E35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B61B91-A20A-4F72-BE40-675E442AC93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it-IT" sz="2000" b="0" dirty="0"/>
            <a:t>Progetto</a:t>
          </a:r>
          <a:r>
            <a:rPr lang="it-IT" sz="2000" b="1" dirty="0"/>
            <a:t> </a:t>
          </a:r>
        </a:p>
        <a:p>
          <a:pPr>
            <a:lnSpc>
              <a:spcPct val="100000"/>
            </a:lnSpc>
            <a:defRPr cap="all"/>
          </a:pPr>
          <a:r>
            <a:rPr lang="it-IT" sz="3600" b="1" dirty="0"/>
            <a:t>EVOC</a:t>
          </a:r>
          <a:endParaRPr lang="en-US" sz="3600" dirty="0"/>
        </a:p>
      </dgm:t>
    </dgm:pt>
    <dgm:pt modelId="{0D9F5058-ED02-4ECA-B490-1045A6BBA30F}" type="parTrans" cxnId="{46850334-0187-4982-B030-D03056C713AC}">
      <dgm:prSet/>
      <dgm:spPr/>
      <dgm:t>
        <a:bodyPr/>
        <a:lstStyle/>
        <a:p>
          <a:endParaRPr lang="en-US"/>
        </a:p>
      </dgm:t>
    </dgm:pt>
    <dgm:pt modelId="{25ABA223-E6BD-4AA6-9F1B-EF37A4631A44}" type="sibTrans" cxnId="{46850334-0187-4982-B030-D03056C713AC}">
      <dgm:prSet/>
      <dgm:spPr/>
      <dgm:t>
        <a:bodyPr/>
        <a:lstStyle/>
        <a:p>
          <a:endParaRPr lang="en-US"/>
        </a:p>
      </dgm:t>
    </dgm:pt>
    <dgm:pt modelId="{B87E7759-4D23-42EC-8838-D29BBFB92B8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it-IT" b="1" dirty="0"/>
            <a:t>RISULTATI E PROSPETTIVE FUTURE  </a:t>
          </a:r>
          <a:endParaRPr lang="en-US" dirty="0"/>
        </a:p>
      </dgm:t>
    </dgm:pt>
    <dgm:pt modelId="{B13C9E88-736D-42A8-9608-0158C29F523D}" type="parTrans" cxnId="{29AA4915-AB51-4BE3-86DD-5F26D84F640F}">
      <dgm:prSet/>
      <dgm:spPr/>
      <dgm:t>
        <a:bodyPr/>
        <a:lstStyle/>
        <a:p>
          <a:endParaRPr lang="en-US"/>
        </a:p>
      </dgm:t>
    </dgm:pt>
    <dgm:pt modelId="{E810069D-F117-4B1F-BCF2-C5D5E6A72556}" type="sibTrans" cxnId="{29AA4915-AB51-4BE3-86DD-5F26D84F640F}">
      <dgm:prSet/>
      <dgm:spPr/>
      <dgm:t>
        <a:bodyPr/>
        <a:lstStyle/>
        <a:p>
          <a:endParaRPr lang="en-US"/>
        </a:p>
      </dgm:t>
    </dgm:pt>
    <dgm:pt modelId="{E5E52F5E-973D-4AB1-8B41-7C16B1D19A2B}" type="pres">
      <dgm:prSet presAssocID="{6DDF805F-CDD2-445E-95CB-E6A0B1556E35}" presName="root" presStyleCnt="0">
        <dgm:presLayoutVars>
          <dgm:dir/>
          <dgm:resizeHandles val="exact"/>
        </dgm:presLayoutVars>
      </dgm:prSet>
      <dgm:spPr/>
    </dgm:pt>
    <dgm:pt modelId="{8296D25C-1849-4EF3-9CD9-376BA260A582}" type="pres">
      <dgm:prSet presAssocID="{3AB61B91-A20A-4F72-BE40-675E442AC930}" presName="compNode" presStyleCnt="0"/>
      <dgm:spPr/>
    </dgm:pt>
    <dgm:pt modelId="{5166E2D6-F53B-4267-9A40-01E3A58E1575}" type="pres">
      <dgm:prSet presAssocID="{3AB61B91-A20A-4F72-BE40-675E442AC930}" presName="iconBgRect" presStyleLbl="bgShp" presStyleIdx="0" presStyleCnt="2"/>
      <dgm:spPr/>
    </dgm:pt>
    <dgm:pt modelId="{A8000F2C-30C4-4591-8C20-0EACEA337B6E}" type="pres">
      <dgm:prSet presAssocID="{3AB61B91-A20A-4F72-BE40-675E442AC930}" presName="iconRect" presStyleLbl="node1" presStyleIdx="0" presStyleCnt="2" custLinFactNeighborX="-3770" custLinFactNeighborY="-79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iunione"/>
        </a:ext>
      </dgm:extLst>
    </dgm:pt>
    <dgm:pt modelId="{BB59FEAE-B229-4973-81DC-CF40A770BFEA}" type="pres">
      <dgm:prSet presAssocID="{3AB61B91-A20A-4F72-BE40-675E442AC930}" presName="spaceRect" presStyleCnt="0"/>
      <dgm:spPr/>
    </dgm:pt>
    <dgm:pt modelId="{3B53083D-014F-488B-A981-AD0DBC7FD1EE}" type="pres">
      <dgm:prSet presAssocID="{3AB61B91-A20A-4F72-BE40-675E442AC930}" presName="textRect" presStyleLbl="revTx" presStyleIdx="0" presStyleCnt="2" custLinFactNeighborX="-354" custLinFactNeighborY="-26130">
        <dgm:presLayoutVars>
          <dgm:chMax val="1"/>
          <dgm:chPref val="1"/>
        </dgm:presLayoutVars>
      </dgm:prSet>
      <dgm:spPr/>
    </dgm:pt>
    <dgm:pt modelId="{4D4E4074-3DD7-4C04-BFB7-5078B4FF9A5F}" type="pres">
      <dgm:prSet presAssocID="{25ABA223-E6BD-4AA6-9F1B-EF37A4631A44}" presName="sibTrans" presStyleCnt="0"/>
      <dgm:spPr/>
    </dgm:pt>
    <dgm:pt modelId="{0BFF1C1D-9A9B-416D-BA3E-ED68BF1ACEAE}" type="pres">
      <dgm:prSet presAssocID="{B87E7759-4D23-42EC-8838-D29BBFB92B85}" presName="compNode" presStyleCnt="0"/>
      <dgm:spPr/>
    </dgm:pt>
    <dgm:pt modelId="{C3A5E54B-1B3C-4325-A586-D7DFBEB66EAB}" type="pres">
      <dgm:prSet presAssocID="{B87E7759-4D23-42EC-8838-D29BBFB92B85}" presName="iconBgRect" presStyleLbl="bgShp" presStyleIdx="1" presStyleCnt="2"/>
      <dgm:spPr/>
    </dgm:pt>
    <dgm:pt modelId="{9B52F542-F831-4E1B-8413-0DBCD19A86D4}" type="pres">
      <dgm:prSet presAssocID="{B87E7759-4D23-42EC-8838-D29BBFB92B8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5BFD701F-51CB-4F11-A32D-1372CBC13233}" type="pres">
      <dgm:prSet presAssocID="{B87E7759-4D23-42EC-8838-D29BBFB92B85}" presName="spaceRect" presStyleCnt="0"/>
      <dgm:spPr/>
    </dgm:pt>
    <dgm:pt modelId="{0D7C2F95-A47B-4D9D-87DA-9A0209A0702E}" type="pres">
      <dgm:prSet presAssocID="{B87E7759-4D23-42EC-8838-D29BBFB92B85}" presName="textRect" presStyleLbl="revTx" presStyleIdx="1" presStyleCnt="2" custLinFactNeighborX="1059" custLinFactNeighborY="-26130">
        <dgm:presLayoutVars>
          <dgm:chMax val="1"/>
          <dgm:chPref val="1"/>
        </dgm:presLayoutVars>
      </dgm:prSet>
      <dgm:spPr/>
    </dgm:pt>
  </dgm:ptLst>
  <dgm:cxnLst>
    <dgm:cxn modelId="{29AA4915-AB51-4BE3-86DD-5F26D84F640F}" srcId="{6DDF805F-CDD2-445E-95CB-E6A0B1556E35}" destId="{B87E7759-4D23-42EC-8838-D29BBFB92B85}" srcOrd="1" destOrd="0" parTransId="{B13C9E88-736D-42A8-9608-0158C29F523D}" sibTransId="{E810069D-F117-4B1F-BCF2-C5D5E6A72556}"/>
    <dgm:cxn modelId="{46850334-0187-4982-B030-D03056C713AC}" srcId="{6DDF805F-CDD2-445E-95CB-E6A0B1556E35}" destId="{3AB61B91-A20A-4F72-BE40-675E442AC930}" srcOrd="0" destOrd="0" parTransId="{0D9F5058-ED02-4ECA-B490-1045A6BBA30F}" sibTransId="{25ABA223-E6BD-4AA6-9F1B-EF37A4631A44}"/>
    <dgm:cxn modelId="{3EE7E65F-8793-4FBD-B6E8-241B885611F1}" type="presOf" srcId="{3AB61B91-A20A-4F72-BE40-675E442AC930}" destId="{3B53083D-014F-488B-A981-AD0DBC7FD1EE}" srcOrd="0" destOrd="0" presId="urn:microsoft.com/office/officeart/2018/5/layout/IconCircleLabelList"/>
    <dgm:cxn modelId="{0DF343DE-44E5-4203-BF4F-20D00F39E526}" type="presOf" srcId="{6DDF805F-CDD2-445E-95CB-E6A0B1556E35}" destId="{E5E52F5E-973D-4AB1-8B41-7C16B1D19A2B}" srcOrd="0" destOrd="0" presId="urn:microsoft.com/office/officeart/2018/5/layout/IconCircleLabelList"/>
    <dgm:cxn modelId="{D91EF2F7-728B-44FA-A381-1489CAB1A296}" type="presOf" srcId="{B87E7759-4D23-42EC-8838-D29BBFB92B85}" destId="{0D7C2F95-A47B-4D9D-87DA-9A0209A0702E}" srcOrd="0" destOrd="0" presId="urn:microsoft.com/office/officeart/2018/5/layout/IconCircleLabelList"/>
    <dgm:cxn modelId="{EB6A1014-0D2B-42D1-9D1A-889ED49C54EE}" type="presParOf" srcId="{E5E52F5E-973D-4AB1-8B41-7C16B1D19A2B}" destId="{8296D25C-1849-4EF3-9CD9-376BA260A582}" srcOrd="0" destOrd="0" presId="urn:microsoft.com/office/officeart/2018/5/layout/IconCircleLabelList"/>
    <dgm:cxn modelId="{1C205279-BA27-4467-B9E0-527EB1B7800B}" type="presParOf" srcId="{8296D25C-1849-4EF3-9CD9-376BA260A582}" destId="{5166E2D6-F53B-4267-9A40-01E3A58E1575}" srcOrd="0" destOrd="0" presId="urn:microsoft.com/office/officeart/2018/5/layout/IconCircleLabelList"/>
    <dgm:cxn modelId="{127F3634-1C62-4230-8CDE-C71932920C12}" type="presParOf" srcId="{8296D25C-1849-4EF3-9CD9-376BA260A582}" destId="{A8000F2C-30C4-4591-8C20-0EACEA337B6E}" srcOrd="1" destOrd="0" presId="urn:microsoft.com/office/officeart/2018/5/layout/IconCircleLabelList"/>
    <dgm:cxn modelId="{9B812AC5-AA45-4B3C-83F1-E3CA74000231}" type="presParOf" srcId="{8296D25C-1849-4EF3-9CD9-376BA260A582}" destId="{BB59FEAE-B229-4973-81DC-CF40A770BFEA}" srcOrd="2" destOrd="0" presId="urn:microsoft.com/office/officeart/2018/5/layout/IconCircleLabelList"/>
    <dgm:cxn modelId="{7D5F339F-4606-40BC-810F-2B76D721A23C}" type="presParOf" srcId="{8296D25C-1849-4EF3-9CD9-376BA260A582}" destId="{3B53083D-014F-488B-A981-AD0DBC7FD1EE}" srcOrd="3" destOrd="0" presId="urn:microsoft.com/office/officeart/2018/5/layout/IconCircleLabelList"/>
    <dgm:cxn modelId="{740DBC50-C6EC-41CC-BF6E-640EB8E2135E}" type="presParOf" srcId="{E5E52F5E-973D-4AB1-8B41-7C16B1D19A2B}" destId="{4D4E4074-3DD7-4C04-BFB7-5078B4FF9A5F}" srcOrd="1" destOrd="0" presId="urn:microsoft.com/office/officeart/2018/5/layout/IconCircleLabelList"/>
    <dgm:cxn modelId="{D7CAEC14-2D93-423F-94A1-C5662F74456E}" type="presParOf" srcId="{E5E52F5E-973D-4AB1-8B41-7C16B1D19A2B}" destId="{0BFF1C1D-9A9B-416D-BA3E-ED68BF1ACEAE}" srcOrd="2" destOrd="0" presId="urn:microsoft.com/office/officeart/2018/5/layout/IconCircleLabelList"/>
    <dgm:cxn modelId="{D5FC79E9-A62F-4CCE-AC5D-A9F46D434DF4}" type="presParOf" srcId="{0BFF1C1D-9A9B-416D-BA3E-ED68BF1ACEAE}" destId="{C3A5E54B-1B3C-4325-A586-D7DFBEB66EAB}" srcOrd="0" destOrd="0" presId="urn:microsoft.com/office/officeart/2018/5/layout/IconCircleLabelList"/>
    <dgm:cxn modelId="{75056B5B-196E-489F-B217-2E5ECAED621C}" type="presParOf" srcId="{0BFF1C1D-9A9B-416D-BA3E-ED68BF1ACEAE}" destId="{9B52F542-F831-4E1B-8413-0DBCD19A86D4}" srcOrd="1" destOrd="0" presId="urn:microsoft.com/office/officeart/2018/5/layout/IconCircleLabelList"/>
    <dgm:cxn modelId="{EE9B60A4-4A53-4C6F-AAF0-7FB615281B34}" type="presParOf" srcId="{0BFF1C1D-9A9B-416D-BA3E-ED68BF1ACEAE}" destId="{5BFD701F-51CB-4F11-A32D-1372CBC13233}" srcOrd="2" destOrd="0" presId="urn:microsoft.com/office/officeart/2018/5/layout/IconCircleLabelList"/>
    <dgm:cxn modelId="{701671FA-6ACD-4EE2-AA87-D33784BC9AE0}" type="presParOf" srcId="{0BFF1C1D-9A9B-416D-BA3E-ED68BF1ACEAE}" destId="{0D7C2F95-A47B-4D9D-87DA-9A0209A0702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73CB03-5F53-CE4D-88D9-AEBD672F4801}" type="doc">
      <dgm:prSet loTypeId="urn:microsoft.com/office/officeart/2005/8/layout/radial6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2FAD8960-9187-284A-8585-7697B71BE90B}">
      <dgm:prSet phldrT="[Testo]"/>
      <dgm:spPr/>
      <dgm:t>
        <a:bodyPr/>
        <a:lstStyle/>
        <a:p>
          <a:r>
            <a:rPr lang="it-IT" dirty="0"/>
            <a:t>Salute delle api</a:t>
          </a:r>
        </a:p>
      </dgm:t>
    </dgm:pt>
    <dgm:pt modelId="{C1447B0C-EB79-914C-98F3-4F361147CB78}" type="parTrans" cxnId="{07689610-3A6A-5543-BDD2-FEDF87A85CB8}">
      <dgm:prSet/>
      <dgm:spPr/>
      <dgm:t>
        <a:bodyPr/>
        <a:lstStyle/>
        <a:p>
          <a:endParaRPr lang="it-IT"/>
        </a:p>
      </dgm:t>
    </dgm:pt>
    <dgm:pt modelId="{197A8BB9-8CE0-0E49-9FD4-F7E366331810}" type="sibTrans" cxnId="{07689610-3A6A-5543-BDD2-FEDF87A85CB8}">
      <dgm:prSet/>
      <dgm:spPr/>
      <dgm:t>
        <a:bodyPr/>
        <a:lstStyle/>
        <a:p>
          <a:endParaRPr lang="it-IT"/>
        </a:p>
      </dgm:t>
    </dgm:pt>
    <dgm:pt modelId="{2466ED41-D0DE-624B-AADC-37419E30C2D9}">
      <dgm:prSet phldrT="[Testo]" custT="1"/>
      <dgm:spPr/>
      <dgm:t>
        <a:bodyPr/>
        <a:lstStyle/>
        <a:p>
          <a:r>
            <a:rPr lang="it-IT" sz="1800" b="1" dirty="0"/>
            <a:t>Agro- farmaci</a:t>
          </a:r>
        </a:p>
      </dgm:t>
    </dgm:pt>
    <dgm:pt modelId="{81633B13-A958-2348-A964-8C13D7C643B1}" type="parTrans" cxnId="{15448E76-4E3A-FE46-B37E-EF08BB3B1F41}">
      <dgm:prSet/>
      <dgm:spPr/>
      <dgm:t>
        <a:bodyPr/>
        <a:lstStyle/>
        <a:p>
          <a:endParaRPr lang="it-IT"/>
        </a:p>
      </dgm:t>
    </dgm:pt>
    <dgm:pt modelId="{B3B05FB9-8BEC-CC4D-8A7E-89F52F9C3D69}" type="sibTrans" cxnId="{15448E76-4E3A-FE46-B37E-EF08BB3B1F41}">
      <dgm:prSet/>
      <dgm:spPr/>
      <dgm:t>
        <a:bodyPr/>
        <a:lstStyle/>
        <a:p>
          <a:endParaRPr lang="it-IT"/>
        </a:p>
      </dgm:t>
    </dgm:pt>
    <dgm:pt modelId="{D272D4D2-B783-D44C-A3CB-3A4EF6D78E67}">
      <dgm:prSet phldrT="[Testo]" custT="1"/>
      <dgm:spPr/>
      <dgm:t>
        <a:bodyPr/>
        <a:lstStyle/>
        <a:p>
          <a:r>
            <a:rPr lang="it-IT" sz="1400" b="1" dirty="0"/>
            <a:t>Cambiamenti climatici</a:t>
          </a:r>
        </a:p>
      </dgm:t>
    </dgm:pt>
    <dgm:pt modelId="{CF7E7D84-1CAA-9340-98B8-C68867D3EC58}" type="parTrans" cxnId="{BA43F128-46EE-2849-B9C7-945A926884F6}">
      <dgm:prSet/>
      <dgm:spPr/>
      <dgm:t>
        <a:bodyPr/>
        <a:lstStyle/>
        <a:p>
          <a:endParaRPr lang="it-IT"/>
        </a:p>
      </dgm:t>
    </dgm:pt>
    <dgm:pt modelId="{0234E23F-D92C-5045-A9A4-78F2E69CF85F}" type="sibTrans" cxnId="{BA43F128-46EE-2849-B9C7-945A926884F6}">
      <dgm:prSet/>
      <dgm:spPr/>
      <dgm:t>
        <a:bodyPr/>
        <a:lstStyle/>
        <a:p>
          <a:endParaRPr lang="it-IT"/>
        </a:p>
      </dgm:t>
    </dgm:pt>
    <dgm:pt modelId="{9EC2775C-B094-F140-A76B-D877F8E0F36B}">
      <dgm:prSet phldrT="[Testo]" custT="1"/>
      <dgm:spPr/>
      <dgm:t>
        <a:bodyPr/>
        <a:lstStyle/>
        <a:p>
          <a:r>
            <a:rPr lang="it-IT" sz="1800" b="1" dirty="0"/>
            <a:t>Perdita dell’ habitat</a:t>
          </a:r>
        </a:p>
      </dgm:t>
    </dgm:pt>
    <dgm:pt modelId="{D10B1040-BFAE-1049-82E6-1B88325AE30B}" type="parTrans" cxnId="{2BA10C46-72E0-254D-B835-959B86D83B39}">
      <dgm:prSet/>
      <dgm:spPr/>
      <dgm:t>
        <a:bodyPr/>
        <a:lstStyle/>
        <a:p>
          <a:endParaRPr lang="it-IT"/>
        </a:p>
      </dgm:t>
    </dgm:pt>
    <dgm:pt modelId="{7F2D836A-6E3D-3E48-9A3F-E117D1EFBD95}" type="sibTrans" cxnId="{2BA10C46-72E0-254D-B835-959B86D83B39}">
      <dgm:prSet/>
      <dgm:spPr/>
      <dgm:t>
        <a:bodyPr/>
        <a:lstStyle/>
        <a:p>
          <a:endParaRPr lang="it-IT"/>
        </a:p>
      </dgm:t>
    </dgm:pt>
    <dgm:pt modelId="{7CA6601C-D1C0-054F-875F-E65DEF7A95B2}">
      <dgm:prSet phldrT="[Testo]" custT="1"/>
      <dgm:spPr/>
      <dgm:t>
        <a:bodyPr/>
        <a:lstStyle/>
        <a:p>
          <a:r>
            <a:rPr lang="it-IT" sz="1800" b="1" dirty="0"/>
            <a:t>Patogeni</a:t>
          </a:r>
        </a:p>
      </dgm:t>
    </dgm:pt>
    <dgm:pt modelId="{1985C37E-049F-D040-A54C-779AD859CB4E}" type="parTrans" cxnId="{931459C6-7BAB-D747-AF3A-B4D7F8D781C7}">
      <dgm:prSet/>
      <dgm:spPr/>
      <dgm:t>
        <a:bodyPr/>
        <a:lstStyle/>
        <a:p>
          <a:endParaRPr lang="it-IT"/>
        </a:p>
      </dgm:t>
    </dgm:pt>
    <dgm:pt modelId="{432DFEC6-D6D6-8E45-923A-23A97B3ED769}" type="sibTrans" cxnId="{931459C6-7BAB-D747-AF3A-B4D7F8D781C7}">
      <dgm:prSet/>
      <dgm:spPr/>
      <dgm:t>
        <a:bodyPr/>
        <a:lstStyle/>
        <a:p>
          <a:endParaRPr lang="it-IT"/>
        </a:p>
      </dgm:t>
    </dgm:pt>
    <dgm:pt modelId="{11E689C6-B2EC-D442-9F05-7B00475B0596}">
      <dgm:prSet phldrT="[Testo]" custT="1"/>
      <dgm:spPr/>
      <dgm:t>
        <a:bodyPr/>
        <a:lstStyle/>
        <a:p>
          <a:endParaRPr lang="it-IT" sz="1800" b="1" dirty="0"/>
        </a:p>
      </dgm:t>
    </dgm:pt>
    <dgm:pt modelId="{FBB87281-27CB-4143-8AC9-1D4EE1EBFBDC}" type="parTrans" cxnId="{4E3FBAEA-F998-1849-89B1-B1714EAE6C01}">
      <dgm:prSet/>
      <dgm:spPr/>
      <dgm:t>
        <a:bodyPr/>
        <a:lstStyle/>
        <a:p>
          <a:endParaRPr lang="it-IT"/>
        </a:p>
      </dgm:t>
    </dgm:pt>
    <dgm:pt modelId="{29565917-8443-474E-A976-72AF53AB58A9}" type="sibTrans" cxnId="{4E3FBAEA-F998-1849-89B1-B1714EAE6C01}">
      <dgm:prSet/>
      <dgm:spPr/>
      <dgm:t>
        <a:bodyPr/>
        <a:lstStyle/>
        <a:p>
          <a:endParaRPr lang="it-IT"/>
        </a:p>
      </dgm:t>
    </dgm:pt>
    <dgm:pt modelId="{10016272-B640-2244-81F5-FC0151194BD9}">
      <dgm:prSet phldrT="[Testo]" custT="1"/>
      <dgm:spPr/>
      <dgm:t>
        <a:bodyPr/>
        <a:lstStyle/>
        <a:p>
          <a:r>
            <a:rPr lang="it-IT" sz="1800" b="1" dirty="0"/>
            <a:t>Errate pratiche apistiche</a:t>
          </a:r>
        </a:p>
      </dgm:t>
    </dgm:pt>
    <dgm:pt modelId="{6CF9D9BA-5840-9C41-ACD9-B40319DB5D92}" type="parTrans" cxnId="{FD6D9E00-E42C-CB43-86BE-A0641811F0B3}">
      <dgm:prSet/>
      <dgm:spPr/>
      <dgm:t>
        <a:bodyPr/>
        <a:lstStyle/>
        <a:p>
          <a:endParaRPr lang="it-IT"/>
        </a:p>
      </dgm:t>
    </dgm:pt>
    <dgm:pt modelId="{1FE174B1-7C90-8141-BBAE-4A1CDF8B37E7}" type="sibTrans" cxnId="{FD6D9E00-E42C-CB43-86BE-A0641811F0B3}">
      <dgm:prSet/>
      <dgm:spPr/>
      <dgm:t>
        <a:bodyPr/>
        <a:lstStyle/>
        <a:p>
          <a:endParaRPr lang="it-IT"/>
        </a:p>
      </dgm:t>
    </dgm:pt>
    <dgm:pt modelId="{F46DCBAD-1065-468A-B69D-5C6C51C22FD4}" type="pres">
      <dgm:prSet presAssocID="{9373CB03-5F53-CE4D-88D9-AEBD672F480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602845D-6297-41E3-B903-66E342796DF3}" type="pres">
      <dgm:prSet presAssocID="{2FAD8960-9187-284A-8585-7697B71BE90B}" presName="centerShape" presStyleLbl="node0" presStyleIdx="0" presStyleCnt="1"/>
      <dgm:spPr/>
    </dgm:pt>
    <dgm:pt modelId="{9CB8E233-5B28-4D75-AEB6-FA252CA0570F}" type="pres">
      <dgm:prSet presAssocID="{2466ED41-D0DE-624B-AADC-37419E30C2D9}" presName="node" presStyleLbl="node1" presStyleIdx="0" presStyleCnt="6" custRadScaleRad="93461">
        <dgm:presLayoutVars>
          <dgm:bulletEnabled val="1"/>
        </dgm:presLayoutVars>
      </dgm:prSet>
      <dgm:spPr/>
    </dgm:pt>
    <dgm:pt modelId="{1577D0F7-5F2B-4A0B-B9F0-97E51E78A7AA}" type="pres">
      <dgm:prSet presAssocID="{2466ED41-D0DE-624B-AADC-37419E30C2D9}" presName="dummy" presStyleCnt="0"/>
      <dgm:spPr/>
    </dgm:pt>
    <dgm:pt modelId="{7E47D8DA-C8EB-4629-8319-1628D316CF02}" type="pres">
      <dgm:prSet presAssocID="{B3B05FB9-8BEC-CC4D-8A7E-89F52F9C3D69}" presName="sibTrans" presStyleLbl="sibTrans2D1" presStyleIdx="0" presStyleCnt="6"/>
      <dgm:spPr/>
    </dgm:pt>
    <dgm:pt modelId="{4157C7BD-521C-4F98-AC99-009C1BF7A917}" type="pres">
      <dgm:prSet presAssocID="{D272D4D2-B783-D44C-A3CB-3A4EF6D78E67}" presName="node" presStyleLbl="node1" presStyleIdx="1" presStyleCnt="6">
        <dgm:presLayoutVars>
          <dgm:bulletEnabled val="1"/>
        </dgm:presLayoutVars>
      </dgm:prSet>
      <dgm:spPr/>
    </dgm:pt>
    <dgm:pt modelId="{474280FA-973F-4BEC-BAE1-2B55BC0F4DAE}" type="pres">
      <dgm:prSet presAssocID="{D272D4D2-B783-D44C-A3CB-3A4EF6D78E67}" presName="dummy" presStyleCnt="0"/>
      <dgm:spPr/>
    </dgm:pt>
    <dgm:pt modelId="{5B596F7A-7B9D-449E-8D9A-1DD241E58F87}" type="pres">
      <dgm:prSet presAssocID="{0234E23F-D92C-5045-A9A4-78F2E69CF85F}" presName="sibTrans" presStyleLbl="sibTrans2D1" presStyleIdx="1" presStyleCnt="6"/>
      <dgm:spPr/>
    </dgm:pt>
    <dgm:pt modelId="{8444D045-0050-4427-BD8F-1BE5BA214255}" type="pres">
      <dgm:prSet presAssocID="{9EC2775C-B094-F140-A76B-D877F8E0F36B}" presName="node" presStyleLbl="node1" presStyleIdx="2" presStyleCnt="6">
        <dgm:presLayoutVars>
          <dgm:bulletEnabled val="1"/>
        </dgm:presLayoutVars>
      </dgm:prSet>
      <dgm:spPr/>
    </dgm:pt>
    <dgm:pt modelId="{D5F7AA4C-1501-4D20-836D-672EA246E199}" type="pres">
      <dgm:prSet presAssocID="{9EC2775C-B094-F140-A76B-D877F8E0F36B}" presName="dummy" presStyleCnt="0"/>
      <dgm:spPr/>
    </dgm:pt>
    <dgm:pt modelId="{474B3FED-E2C1-4F9E-B989-46152EC21F52}" type="pres">
      <dgm:prSet presAssocID="{7F2D836A-6E3D-3E48-9A3F-E117D1EFBD95}" presName="sibTrans" presStyleLbl="sibTrans2D1" presStyleIdx="2" presStyleCnt="6"/>
      <dgm:spPr/>
    </dgm:pt>
    <dgm:pt modelId="{559FA0D6-A869-4F66-AC3F-7B73ED1BF51A}" type="pres">
      <dgm:prSet presAssocID="{10016272-B640-2244-81F5-FC0151194BD9}" presName="node" presStyleLbl="node1" presStyleIdx="3" presStyleCnt="6">
        <dgm:presLayoutVars>
          <dgm:bulletEnabled val="1"/>
        </dgm:presLayoutVars>
      </dgm:prSet>
      <dgm:spPr/>
    </dgm:pt>
    <dgm:pt modelId="{B2AB07DF-6BC7-4AE1-8B6F-656537956751}" type="pres">
      <dgm:prSet presAssocID="{10016272-B640-2244-81F5-FC0151194BD9}" presName="dummy" presStyleCnt="0"/>
      <dgm:spPr/>
    </dgm:pt>
    <dgm:pt modelId="{8D41F2AD-9203-4AAC-9850-18685458D7F3}" type="pres">
      <dgm:prSet presAssocID="{1FE174B1-7C90-8141-BBAE-4A1CDF8B37E7}" presName="sibTrans" presStyleLbl="sibTrans2D1" presStyleIdx="3" presStyleCnt="6"/>
      <dgm:spPr/>
    </dgm:pt>
    <dgm:pt modelId="{562DFE7A-34AE-4A5F-80A4-B327F12C8377}" type="pres">
      <dgm:prSet presAssocID="{7CA6601C-D1C0-054F-875F-E65DEF7A95B2}" presName="node" presStyleLbl="node1" presStyleIdx="4" presStyleCnt="6">
        <dgm:presLayoutVars>
          <dgm:bulletEnabled val="1"/>
        </dgm:presLayoutVars>
      </dgm:prSet>
      <dgm:spPr/>
    </dgm:pt>
    <dgm:pt modelId="{5ED8BBFE-5F16-4B6D-AD61-32B55E73D4DC}" type="pres">
      <dgm:prSet presAssocID="{7CA6601C-D1C0-054F-875F-E65DEF7A95B2}" presName="dummy" presStyleCnt="0"/>
      <dgm:spPr/>
    </dgm:pt>
    <dgm:pt modelId="{05E78925-4C7E-4BDD-919D-14D28EC5919C}" type="pres">
      <dgm:prSet presAssocID="{432DFEC6-D6D6-8E45-923A-23A97B3ED769}" presName="sibTrans" presStyleLbl="sibTrans2D1" presStyleIdx="4" presStyleCnt="6"/>
      <dgm:spPr/>
    </dgm:pt>
    <dgm:pt modelId="{745E1B07-468B-4D0D-8F9D-DFF732DE1BCE}" type="pres">
      <dgm:prSet presAssocID="{11E689C6-B2EC-D442-9F05-7B00475B0596}" presName="node" presStyleLbl="node1" presStyleIdx="5" presStyleCnt="6">
        <dgm:presLayoutVars>
          <dgm:bulletEnabled val="1"/>
        </dgm:presLayoutVars>
      </dgm:prSet>
      <dgm:spPr/>
    </dgm:pt>
    <dgm:pt modelId="{0F791DA0-7CB1-43D3-A543-5ED88F8A7BE2}" type="pres">
      <dgm:prSet presAssocID="{11E689C6-B2EC-D442-9F05-7B00475B0596}" presName="dummy" presStyleCnt="0"/>
      <dgm:spPr/>
    </dgm:pt>
    <dgm:pt modelId="{45E77D10-000E-441C-A26B-8862F6BCE5B1}" type="pres">
      <dgm:prSet presAssocID="{29565917-8443-474E-A976-72AF53AB58A9}" presName="sibTrans" presStyleLbl="sibTrans2D1" presStyleIdx="5" presStyleCnt="6"/>
      <dgm:spPr/>
    </dgm:pt>
  </dgm:ptLst>
  <dgm:cxnLst>
    <dgm:cxn modelId="{FD6D9E00-E42C-CB43-86BE-A0641811F0B3}" srcId="{2FAD8960-9187-284A-8585-7697B71BE90B}" destId="{10016272-B640-2244-81F5-FC0151194BD9}" srcOrd="3" destOrd="0" parTransId="{6CF9D9BA-5840-9C41-ACD9-B40319DB5D92}" sibTransId="{1FE174B1-7C90-8141-BBAE-4A1CDF8B37E7}"/>
    <dgm:cxn modelId="{07689610-3A6A-5543-BDD2-FEDF87A85CB8}" srcId="{9373CB03-5F53-CE4D-88D9-AEBD672F4801}" destId="{2FAD8960-9187-284A-8585-7697B71BE90B}" srcOrd="0" destOrd="0" parTransId="{C1447B0C-EB79-914C-98F3-4F361147CB78}" sibTransId="{197A8BB9-8CE0-0E49-9FD4-F7E366331810}"/>
    <dgm:cxn modelId="{9B768D14-2C54-4B4F-973E-84FA4390F8E4}" type="presOf" srcId="{9EC2775C-B094-F140-A76B-D877F8E0F36B}" destId="{8444D045-0050-4427-BD8F-1BE5BA214255}" srcOrd="0" destOrd="0" presId="urn:microsoft.com/office/officeart/2005/8/layout/radial6"/>
    <dgm:cxn modelId="{B3F4F727-5DD0-4D05-AA67-F2363ACBECC8}" type="presOf" srcId="{7CA6601C-D1C0-054F-875F-E65DEF7A95B2}" destId="{562DFE7A-34AE-4A5F-80A4-B327F12C8377}" srcOrd="0" destOrd="0" presId="urn:microsoft.com/office/officeart/2005/8/layout/radial6"/>
    <dgm:cxn modelId="{BA43F128-46EE-2849-B9C7-945A926884F6}" srcId="{2FAD8960-9187-284A-8585-7697B71BE90B}" destId="{D272D4D2-B783-D44C-A3CB-3A4EF6D78E67}" srcOrd="1" destOrd="0" parTransId="{CF7E7D84-1CAA-9340-98B8-C68867D3EC58}" sibTransId="{0234E23F-D92C-5045-A9A4-78F2E69CF85F}"/>
    <dgm:cxn modelId="{75CB892B-97C2-454C-84B4-8491FBF854F6}" type="presOf" srcId="{0234E23F-D92C-5045-A9A4-78F2E69CF85F}" destId="{5B596F7A-7B9D-449E-8D9A-1DD241E58F87}" srcOrd="0" destOrd="0" presId="urn:microsoft.com/office/officeart/2005/8/layout/radial6"/>
    <dgm:cxn modelId="{0F6B1061-BDBE-483D-A535-AE0C6956BDC4}" type="presOf" srcId="{29565917-8443-474E-A976-72AF53AB58A9}" destId="{45E77D10-000E-441C-A26B-8862F6BCE5B1}" srcOrd="0" destOrd="0" presId="urn:microsoft.com/office/officeart/2005/8/layout/radial6"/>
    <dgm:cxn modelId="{2BA10C46-72E0-254D-B835-959B86D83B39}" srcId="{2FAD8960-9187-284A-8585-7697B71BE90B}" destId="{9EC2775C-B094-F140-A76B-D877F8E0F36B}" srcOrd="2" destOrd="0" parTransId="{D10B1040-BFAE-1049-82E6-1B88325AE30B}" sibTransId="{7F2D836A-6E3D-3E48-9A3F-E117D1EFBD95}"/>
    <dgm:cxn modelId="{A8205275-592A-4A4D-93D8-18D13A27DA9F}" type="presOf" srcId="{10016272-B640-2244-81F5-FC0151194BD9}" destId="{559FA0D6-A869-4F66-AC3F-7B73ED1BF51A}" srcOrd="0" destOrd="0" presId="urn:microsoft.com/office/officeart/2005/8/layout/radial6"/>
    <dgm:cxn modelId="{997F8055-2D8A-4AAC-9C44-E52A526D976C}" type="presOf" srcId="{D272D4D2-B783-D44C-A3CB-3A4EF6D78E67}" destId="{4157C7BD-521C-4F98-AC99-009C1BF7A917}" srcOrd="0" destOrd="0" presId="urn:microsoft.com/office/officeart/2005/8/layout/radial6"/>
    <dgm:cxn modelId="{15448E76-4E3A-FE46-B37E-EF08BB3B1F41}" srcId="{2FAD8960-9187-284A-8585-7697B71BE90B}" destId="{2466ED41-D0DE-624B-AADC-37419E30C2D9}" srcOrd="0" destOrd="0" parTransId="{81633B13-A958-2348-A964-8C13D7C643B1}" sibTransId="{B3B05FB9-8BEC-CC4D-8A7E-89F52F9C3D69}"/>
    <dgm:cxn modelId="{9A5B2D58-7D2A-4934-B6F6-4E245EA3F116}" type="presOf" srcId="{432DFEC6-D6D6-8E45-923A-23A97B3ED769}" destId="{05E78925-4C7E-4BDD-919D-14D28EC5919C}" srcOrd="0" destOrd="0" presId="urn:microsoft.com/office/officeart/2005/8/layout/radial6"/>
    <dgm:cxn modelId="{04D1C683-A51F-4EBF-8CA8-E6C55C96E9E3}" type="presOf" srcId="{2FAD8960-9187-284A-8585-7697B71BE90B}" destId="{A602845D-6297-41E3-B903-66E342796DF3}" srcOrd="0" destOrd="0" presId="urn:microsoft.com/office/officeart/2005/8/layout/radial6"/>
    <dgm:cxn modelId="{444CB887-E2ED-4695-AA08-7494062909E0}" type="presOf" srcId="{7F2D836A-6E3D-3E48-9A3F-E117D1EFBD95}" destId="{474B3FED-E2C1-4F9E-B989-46152EC21F52}" srcOrd="0" destOrd="0" presId="urn:microsoft.com/office/officeart/2005/8/layout/radial6"/>
    <dgm:cxn modelId="{4E9F699A-E6B9-48ED-B99F-535E7A1B2635}" type="presOf" srcId="{9373CB03-5F53-CE4D-88D9-AEBD672F4801}" destId="{F46DCBAD-1065-468A-B69D-5C6C51C22FD4}" srcOrd="0" destOrd="0" presId="urn:microsoft.com/office/officeart/2005/8/layout/radial6"/>
    <dgm:cxn modelId="{E870369F-2BCD-4CCB-8DB7-089A1F2057E6}" type="presOf" srcId="{1FE174B1-7C90-8141-BBAE-4A1CDF8B37E7}" destId="{8D41F2AD-9203-4AAC-9850-18685458D7F3}" srcOrd="0" destOrd="0" presId="urn:microsoft.com/office/officeart/2005/8/layout/radial6"/>
    <dgm:cxn modelId="{C5727CB3-0149-444A-83D1-D0EDDBECEF38}" type="presOf" srcId="{2466ED41-D0DE-624B-AADC-37419E30C2D9}" destId="{9CB8E233-5B28-4D75-AEB6-FA252CA0570F}" srcOrd="0" destOrd="0" presId="urn:microsoft.com/office/officeart/2005/8/layout/radial6"/>
    <dgm:cxn modelId="{931459C6-7BAB-D747-AF3A-B4D7F8D781C7}" srcId="{2FAD8960-9187-284A-8585-7697B71BE90B}" destId="{7CA6601C-D1C0-054F-875F-E65DEF7A95B2}" srcOrd="4" destOrd="0" parTransId="{1985C37E-049F-D040-A54C-779AD859CB4E}" sibTransId="{432DFEC6-D6D6-8E45-923A-23A97B3ED769}"/>
    <dgm:cxn modelId="{FF370ECD-7B97-4B2A-A102-78961B40C1AC}" type="presOf" srcId="{B3B05FB9-8BEC-CC4D-8A7E-89F52F9C3D69}" destId="{7E47D8DA-C8EB-4629-8319-1628D316CF02}" srcOrd="0" destOrd="0" presId="urn:microsoft.com/office/officeart/2005/8/layout/radial6"/>
    <dgm:cxn modelId="{5FBC75E3-54A5-4A66-999E-0CCC0B12EA35}" type="presOf" srcId="{11E689C6-B2EC-D442-9F05-7B00475B0596}" destId="{745E1B07-468B-4D0D-8F9D-DFF732DE1BCE}" srcOrd="0" destOrd="0" presId="urn:microsoft.com/office/officeart/2005/8/layout/radial6"/>
    <dgm:cxn modelId="{4E3FBAEA-F998-1849-89B1-B1714EAE6C01}" srcId="{2FAD8960-9187-284A-8585-7697B71BE90B}" destId="{11E689C6-B2EC-D442-9F05-7B00475B0596}" srcOrd="5" destOrd="0" parTransId="{FBB87281-27CB-4143-8AC9-1D4EE1EBFBDC}" sibTransId="{29565917-8443-474E-A976-72AF53AB58A9}"/>
    <dgm:cxn modelId="{C2D4362B-5DFF-4A35-B4A1-03FB062549E3}" type="presParOf" srcId="{F46DCBAD-1065-468A-B69D-5C6C51C22FD4}" destId="{A602845D-6297-41E3-B903-66E342796DF3}" srcOrd="0" destOrd="0" presId="urn:microsoft.com/office/officeart/2005/8/layout/radial6"/>
    <dgm:cxn modelId="{6F0D64FC-0C6B-4B4C-A020-7271858F42B5}" type="presParOf" srcId="{F46DCBAD-1065-468A-B69D-5C6C51C22FD4}" destId="{9CB8E233-5B28-4D75-AEB6-FA252CA0570F}" srcOrd="1" destOrd="0" presId="urn:microsoft.com/office/officeart/2005/8/layout/radial6"/>
    <dgm:cxn modelId="{70D770F7-95EA-4FE2-BA91-865E14AB9210}" type="presParOf" srcId="{F46DCBAD-1065-468A-B69D-5C6C51C22FD4}" destId="{1577D0F7-5F2B-4A0B-B9F0-97E51E78A7AA}" srcOrd="2" destOrd="0" presId="urn:microsoft.com/office/officeart/2005/8/layout/radial6"/>
    <dgm:cxn modelId="{405BC9F8-B34C-4B41-8CA5-9A035AF1F388}" type="presParOf" srcId="{F46DCBAD-1065-468A-B69D-5C6C51C22FD4}" destId="{7E47D8DA-C8EB-4629-8319-1628D316CF02}" srcOrd="3" destOrd="0" presId="urn:microsoft.com/office/officeart/2005/8/layout/radial6"/>
    <dgm:cxn modelId="{04284CE0-D327-4CCF-9027-E6992D4714A7}" type="presParOf" srcId="{F46DCBAD-1065-468A-B69D-5C6C51C22FD4}" destId="{4157C7BD-521C-4F98-AC99-009C1BF7A917}" srcOrd="4" destOrd="0" presId="urn:microsoft.com/office/officeart/2005/8/layout/radial6"/>
    <dgm:cxn modelId="{A0236DEE-1BA4-481C-B612-C683535AA932}" type="presParOf" srcId="{F46DCBAD-1065-468A-B69D-5C6C51C22FD4}" destId="{474280FA-973F-4BEC-BAE1-2B55BC0F4DAE}" srcOrd="5" destOrd="0" presId="urn:microsoft.com/office/officeart/2005/8/layout/radial6"/>
    <dgm:cxn modelId="{8C7AE451-429D-4BA6-A556-4F9816E2761F}" type="presParOf" srcId="{F46DCBAD-1065-468A-B69D-5C6C51C22FD4}" destId="{5B596F7A-7B9D-449E-8D9A-1DD241E58F87}" srcOrd="6" destOrd="0" presId="urn:microsoft.com/office/officeart/2005/8/layout/radial6"/>
    <dgm:cxn modelId="{7426B275-917A-4F0F-997E-7DE29F28CCD6}" type="presParOf" srcId="{F46DCBAD-1065-468A-B69D-5C6C51C22FD4}" destId="{8444D045-0050-4427-BD8F-1BE5BA214255}" srcOrd="7" destOrd="0" presId="urn:microsoft.com/office/officeart/2005/8/layout/radial6"/>
    <dgm:cxn modelId="{75E13094-AF01-4476-8A98-D40830155791}" type="presParOf" srcId="{F46DCBAD-1065-468A-B69D-5C6C51C22FD4}" destId="{D5F7AA4C-1501-4D20-836D-672EA246E199}" srcOrd="8" destOrd="0" presId="urn:microsoft.com/office/officeart/2005/8/layout/radial6"/>
    <dgm:cxn modelId="{113B4198-400A-4556-8B2F-6C151F4E371F}" type="presParOf" srcId="{F46DCBAD-1065-468A-B69D-5C6C51C22FD4}" destId="{474B3FED-E2C1-4F9E-B989-46152EC21F52}" srcOrd="9" destOrd="0" presId="urn:microsoft.com/office/officeart/2005/8/layout/radial6"/>
    <dgm:cxn modelId="{0BE9BE4A-3151-47AB-9771-DEA5B1BAADE5}" type="presParOf" srcId="{F46DCBAD-1065-468A-B69D-5C6C51C22FD4}" destId="{559FA0D6-A869-4F66-AC3F-7B73ED1BF51A}" srcOrd="10" destOrd="0" presId="urn:microsoft.com/office/officeart/2005/8/layout/radial6"/>
    <dgm:cxn modelId="{8CE86214-C946-4388-8BE2-797A5BA5BC7B}" type="presParOf" srcId="{F46DCBAD-1065-468A-B69D-5C6C51C22FD4}" destId="{B2AB07DF-6BC7-4AE1-8B6F-656537956751}" srcOrd="11" destOrd="0" presId="urn:microsoft.com/office/officeart/2005/8/layout/radial6"/>
    <dgm:cxn modelId="{58E94F36-BCA1-4879-A862-0B001C7762E2}" type="presParOf" srcId="{F46DCBAD-1065-468A-B69D-5C6C51C22FD4}" destId="{8D41F2AD-9203-4AAC-9850-18685458D7F3}" srcOrd="12" destOrd="0" presId="urn:microsoft.com/office/officeart/2005/8/layout/radial6"/>
    <dgm:cxn modelId="{751232C1-E587-4359-A6B0-9A41531BD83B}" type="presParOf" srcId="{F46DCBAD-1065-468A-B69D-5C6C51C22FD4}" destId="{562DFE7A-34AE-4A5F-80A4-B327F12C8377}" srcOrd="13" destOrd="0" presId="urn:microsoft.com/office/officeart/2005/8/layout/radial6"/>
    <dgm:cxn modelId="{9B9ED492-3B24-42E2-A24B-781D35FF284F}" type="presParOf" srcId="{F46DCBAD-1065-468A-B69D-5C6C51C22FD4}" destId="{5ED8BBFE-5F16-4B6D-AD61-32B55E73D4DC}" srcOrd="14" destOrd="0" presId="urn:microsoft.com/office/officeart/2005/8/layout/radial6"/>
    <dgm:cxn modelId="{D5A530E6-D536-470E-BB3F-ECF38D738514}" type="presParOf" srcId="{F46DCBAD-1065-468A-B69D-5C6C51C22FD4}" destId="{05E78925-4C7E-4BDD-919D-14D28EC5919C}" srcOrd="15" destOrd="0" presId="urn:microsoft.com/office/officeart/2005/8/layout/radial6"/>
    <dgm:cxn modelId="{A855C2FB-5547-4CDA-BF97-4BC1AC80B29F}" type="presParOf" srcId="{F46DCBAD-1065-468A-B69D-5C6C51C22FD4}" destId="{745E1B07-468B-4D0D-8F9D-DFF732DE1BCE}" srcOrd="16" destOrd="0" presId="urn:microsoft.com/office/officeart/2005/8/layout/radial6"/>
    <dgm:cxn modelId="{0F9C6AAA-E0B0-4AA9-9352-F3144599BAFD}" type="presParOf" srcId="{F46DCBAD-1065-468A-B69D-5C6C51C22FD4}" destId="{0F791DA0-7CB1-43D3-A543-5ED88F8A7BE2}" srcOrd="17" destOrd="0" presId="urn:microsoft.com/office/officeart/2005/8/layout/radial6"/>
    <dgm:cxn modelId="{61EA299E-CFB1-40DB-96CF-C337AD1F5B36}" type="presParOf" srcId="{F46DCBAD-1065-468A-B69D-5C6C51C22FD4}" destId="{45E77D10-000E-441C-A26B-8862F6BCE5B1}" srcOrd="18" destOrd="0" presId="urn:microsoft.com/office/officeart/2005/8/layout/radial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EDD38A-D637-4F67-B9EC-599E3670214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19C185-47C7-46C0-9B37-812C4FDE6D26}">
      <dgm:prSet/>
      <dgm:spPr/>
      <dgm:t>
        <a:bodyPr/>
        <a:lstStyle/>
        <a:p>
          <a:r>
            <a:rPr lang="it-IT" dirty="0"/>
            <a:t>-</a:t>
          </a:r>
          <a:r>
            <a:rPr lang="it-IT" b="1" dirty="0"/>
            <a:t>monitoraggio</a:t>
          </a:r>
          <a:r>
            <a:rPr lang="it-IT" b="0" dirty="0"/>
            <a:t> dello stato di </a:t>
          </a:r>
          <a:r>
            <a:rPr lang="it-IT" b="1" dirty="0"/>
            <a:t>salute degli apiari </a:t>
          </a:r>
          <a:r>
            <a:rPr lang="it-IT" dirty="0"/>
            <a:t>della Regione Campania </a:t>
          </a:r>
          <a:endParaRPr lang="en-US" dirty="0"/>
        </a:p>
      </dgm:t>
    </dgm:pt>
    <dgm:pt modelId="{B262B663-480F-44D2-88E1-BFC6F0FD8334}" type="parTrans" cxnId="{AFCE0084-74CD-46CC-9F94-4338877D5A10}">
      <dgm:prSet/>
      <dgm:spPr/>
      <dgm:t>
        <a:bodyPr/>
        <a:lstStyle/>
        <a:p>
          <a:endParaRPr lang="en-US"/>
        </a:p>
      </dgm:t>
    </dgm:pt>
    <dgm:pt modelId="{3D516B15-914C-4C80-A550-9F4276B789D9}" type="sibTrans" cxnId="{AFCE0084-74CD-46CC-9F94-4338877D5A10}">
      <dgm:prSet/>
      <dgm:spPr/>
      <dgm:t>
        <a:bodyPr/>
        <a:lstStyle/>
        <a:p>
          <a:endParaRPr lang="en-US"/>
        </a:p>
      </dgm:t>
    </dgm:pt>
    <dgm:pt modelId="{D4D16089-0000-4CFE-8183-5FC1DB1CD5CF}">
      <dgm:prSet/>
      <dgm:spPr/>
      <dgm:t>
        <a:bodyPr/>
        <a:lstStyle/>
        <a:p>
          <a:r>
            <a:rPr lang="it-IT" dirty="0"/>
            <a:t>-Contribuire alla </a:t>
          </a:r>
          <a:r>
            <a:rPr lang="it-IT" b="0" dirty="0"/>
            <a:t>comprensione del </a:t>
          </a:r>
          <a:r>
            <a:rPr lang="it-IT" b="1" dirty="0"/>
            <a:t>fenomeno di spopolamento </a:t>
          </a:r>
          <a:r>
            <a:rPr lang="it-IT" dirty="0"/>
            <a:t>e mortalità improvvisa delle api</a:t>
          </a:r>
          <a:endParaRPr lang="en-US" dirty="0"/>
        </a:p>
      </dgm:t>
    </dgm:pt>
    <dgm:pt modelId="{3BBCFE24-45A6-49C8-B2FF-968EB1E9134D}" type="parTrans" cxnId="{090FE298-0552-427C-9362-AD8E4A7DC9B7}">
      <dgm:prSet/>
      <dgm:spPr/>
      <dgm:t>
        <a:bodyPr/>
        <a:lstStyle/>
        <a:p>
          <a:endParaRPr lang="en-US"/>
        </a:p>
      </dgm:t>
    </dgm:pt>
    <dgm:pt modelId="{51B57BD1-FD9F-48A0-AACB-8B409332AA23}" type="sibTrans" cxnId="{090FE298-0552-427C-9362-AD8E4A7DC9B7}">
      <dgm:prSet/>
      <dgm:spPr/>
      <dgm:t>
        <a:bodyPr/>
        <a:lstStyle/>
        <a:p>
          <a:endParaRPr lang="en-US"/>
        </a:p>
      </dgm:t>
    </dgm:pt>
    <dgm:pt modelId="{D1FFAFAF-C31A-44AC-812A-2E5CAC6D76A9}">
      <dgm:prSet/>
      <dgm:spPr/>
      <dgm:t>
        <a:bodyPr/>
        <a:lstStyle/>
        <a:p>
          <a:r>
            <a:rPr lang="it-IT" dirty="0"/>
            <a:t>-</a:t>
          </a:r>
          <a:r>
            <a:rPr lang="it-IT" b="1" dirty="0"/>
            <a:t>Individuare le cause </a:t>
          </a:r>
          <a:r>
            <a:rPr lang="it-IT" b="0" dirty="0"/>
            <a:t>e i fattori di rischio responsabili</a:t>
          </a:r>
          <a:endParaRPr lang="en-US" b="0" dirty="0"/>
        </a:p>
      </dgm:t>
    </dgm:pt>
    <dgm:pt modelId="{105BE008-196F-4A5E-A2AD-6F3FE1AE88FA}" type="parTrans" cxnId="{3C6A512B-FCE6-40AE-9EE7-AE970804C2E2}">
      <dgm:prSet/>
      <dgm:spPr/>
      <dgm:t>
        <a:bodyPr/>
        <a:lstStyle/>
        <a:p>
          <a:endParaRPr lang="en-US"/>
        </a:p>
      </dgm:t>
    </dgm:pt>
    <dgm:pt modelId="{4A119E5A-10B8-4391-A66A-285D96539CFB}" type="sibTrans" cxnId="{3C6A512B-FCE6-40AE-9EE7-AE970804C2E2}">
      <dgm:prSet/>
      <dgm:spPr/>
      <dgm:t>
        <a:bodyPr/>
        <a:lstStyle/>
        <a:p>
          <a:endParaRPr lang="en-US"/>
        </a:p>
      </dgm:t>
    </dgm:pt>
    <dgm:pt modelId="{C0EAF936-9B8B-42EE-8811-C30BC554783D}" type="pres">
      <dgm:prSet presAssocID="{08EDD38A-D637-4F67-B9EC-599E3670214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D214DA7-656D-426C-AD5F-FFDD96931906}" type="pres">
      <dgm:prSet presAssocID="{9E19C185-47C7-46C0-9B37-812C4FDE6D26}" presName="hierRoot1" presStyleCnt="0"/>
      <dgm:spPr/>
    </dgm:pt>
    <dgm:pt modelId="{8CD9012A-29A9-4F45-9815-33F439A93A16}" type="pres">
      <dgm:prSet presAssocID="{9E19C185-47C7-46C0-9B37-812C4FDE6D26}" presName="composite" presStyleCnt="0"/>
      <dgm:spPr/>
    </dgm:pt>
    <dgm:pt modelId="{0C278930-F9BC-40E8-9D8C-DD256C46B184}" type="pres">
      <dgm:prSet presAssocID="{9E19C185-47C7-46C0-9B37-812C4FDE6D26}" presName="background" presStyleLbl="node0" presStyleIdx="0" presStyleCnt="3"/>
      <dgm:spPr/>
    </dgm:pt>
    <dgm:pt modelId="{7DA6E1AC-22B0-4C55-950D-C8E59050C833}" type="pres">
      <dgm:prSet presAssocID="{9E19C185-47C7-46C0-9B37-812C4FDE6D26}" presName="text" presStyleLbl="fgAcc0" presStyleIdx="0" presStyleCnt="3" custLinFactNeighborY="-539">
        <dgm:presLayoutVars>
          <dgm:chPref val="3"/>
        </dgm:presLayoutVars>
      </dgm:prSet>
      <dgm:spPr/>
    </dgm:pt>
    <dgm:pt modelId="{7DF93F60-4457-4C2A-8579-4F7352153A20}" type="pres">
      <dgm:prSet presAssocID="{9E19C185-47C7-46C0-9B37-812C4FDE6D26}" presName="hierChild2" presStyleCnt="0"/>
      <dgm:spPr/>
    </dgm:pt>
    <dgm:pt modelId="{57DC8DDD-566C-40E2-A361-37FB33EB5F94}" type="pres">
      <dgm:prSet presAssocID="{D4D16089-0000-4CFE-8183-5FC1DB1CD5CF}" presName="hierRoot1" presStyleCnt="0"/>
      <dgm:spPr/>
    </dgm:pt>
    <dgm:pt modelId="{1198BFA6-71EE-4192-A76E-EC4FF21FED3E}" type="pres">
      <dgm:prSet presAssocID="{D4D16089-0000-4CFE-8183-5FC1DB1CD5CF}" presName="composite" presStyleCnt="0"/>
      <dgm:spPr/>
    </dgm:pt>
    <dgm:pt modelId="{7A66CF30-C659-448F-BEA2-8F0D95055F37}" type="pres">
      <dgm:prSet presAssocID="{D4D16089-0000-4CFE-8183-5FC1DB1CD5CF}" presName="background" presStyleLbl="node0" presStyleIdx="1" presStyleCnt="3"/>
      <dgm:spPr/>
    </dgm:pt>
    <dgm:pt modelId="{F2A060A5-9510-4840-BECB-13357EFCDEEA}" type="pres">
      <dgm:prSet presAssocID="{D4D16089-0000-4CFE-8183-5FC1DB1CD5CF}" presName="text" presStyleLbl="fgAcc0" presStyleIdx="1" presStyleCnt="3">
        <dgm:presLayoutVars>
          <dgm:chPref val="3"/>
        </dgm:presLayoutVars>
      </dgm:prSet>
      <dgm:spPr/>
    </dgm:pt>
    <dgm:pt modelId="{B89E3E7E-FE4C-4914-BAD2-595D71872A1B}" type="pres">
      <dgm:prSet presAssocID="{D4D16089-0000-4CFE-8183-5FC1DB1CD5CF}" presName="hierChild2" presStyleCnt="0"/>
      <dgm:spPr/>
    </dgm:pt>
    <dgm:pt modelId="{DC490A98-68BD-48DB-BF33-768F8CD03632}" type="pres">
      <dgm:prSet presAssocID="{D1FFAFAF-C31A-44AC-812A-2E5CAC6D76A9}" presName="hierRoot1" presStyleCnt="0"/>
      <dgm:spPr/>
    </dgm:pt>
    <dgm:pt modelId="{D3A39351-5914-4885-B1AC-A8F9112B542C}" type="pres">
      <dgm:prSet presAssocID="{D1FFAFAF-C31A-44AC-812A-2E5CAC6D76A9}" presName="composite" presStyleCnt="0"/>
      <dgm:spPr/>
    </dgm:pt>
    <dgm:pt modelId="{22B87316-E234-4D81-8C79-39E59FD18B60}" type="pres">
      <dgm:prSet presAssocID="{D1FFAFAF-C31A-44AC-812A-2E5CAC6D76A9}" presName="background" presStyleLbl="node0" presStyleIdx="2" presStyleCnt="3"/>
      <dgm:spPr/>
    </dgm:pt>
    <dgm:pt modelId="{CCB1545B-7A39-43A2-9A77-559B60A2E7E3}" type="pres">
      <dgm:prSet presAssocID="{D1FFAFAF-C31A-44AC-812A-2E5CAC6D76A9}" presName="text" presStyleLbl="fgAcc0" presStyleIdx="2" presStyleCnt="3">
        <dgm:presLayoutVars>
          <dgm:chPref val="3"/>
        </dgm:presLayoutVars>
      </dgm:prSet>
      <dgm:spPr/>
    </dgm:pt>
    <dgm:pt modelId="{22D817FC-169A-4944-94EC-E3B721E14496}" type="pres">
      <dgm:prSet presAssocID="{D1FFAFAF-C31A-44AC-812A-2E5CAC6D76A9}" presName="hierChild2" presStyleCnt="0"/>
      <dgm:spPr/>
    </dgm:pt>
  </dgm:ptLst>
  <dgm:cxnLst>
    <dgm:cxn modelId="{3C6A512B-FCE6-40AE-9EE7-AE970804C2E2}" srcId="{08EDD38A-D637-4F67-B9EC-599E3670214F}" destId="{D1FFAFAF-C31A-44AC-812A-2E5CAC6D76A9}" srcOrd="2" destOrd="0" parTransId="{105BE008-196F-4A5E-A2AD-6F3FE1AE88FA}" sibTransId="{4A119E5A-10B8-4391-A66A-285D96539CFB}"/>
    <dgm:cxn modelId="{AB88AE36-9A6C-4FF5-957E-2B1FFAE03DE4}" type="presOf" srcId="{D4D16089-0000-4CFE-8183-5FC1DB1CD5CF}" destId="{F2A060A5-9510-4840-BECB-13357EFCDEEA}" srcOrd="0" destOrd="0" presId="urn:microsoft.com/office/officeart/2005/8/layout/hierarchy1"/>
    <dgm:cxn modelId="{3581EF50-D8B4-49B7-B454-18F46FBB1FFD}" type="presOf" srcId="{08EDD38A-D637-4F67-B9EC-599E3670214F}" destId="{C0EAF936-9B8B-42EE-8811-C30BC554783D}" srcOrd="0" destOrd="0" presId="urn:microsoft.com/office/officeart/2005/8/layout/hierarchy1"/>
    <dgm:cxn modelId="{A0993F7A-6361-4B1D-8653-36F302C0263B}" type="presOf" srcId="{D1FFAFAF-C31A-44AC-812A-2E5CAC6D76A9}" destId="{CCB1545B-7A39-43A2-9A77-559B60A2E7E3}" srcOrd="0" destOrd="0" presId="urn:microsoft.com/office/officeart/2005/8/layout/hierarchy1"/>
    <dgm:cxn modelId="{DB3AEF7F-A2F4-4809-836C-24F4C93F343F}" type="presOf" srcId="{9E19C185-47C7-46C0-9B37-812C4FDE6D26}" destId="{7DA6E1AC-22B0-4C55-950D-C8E59050C833}" srcOrd="0" destOrd="0" presId="urn:microsoft.com/office/officeart/2005/8/layout/hierarchy1"/>
    <dgm:cxn modelId="{AFCE0084-74CD-46CC-9F94-4338877D5A10}" srcId="{08EDD38A-D637-4F67-B9EC-599E3670214F}" destId="{9E19C185-47C7-46C0-9B37-812C4FDE6D26}" srcOrd="0" destOrd="0" parTransId="{B262B663-480F-44D2-88E1-BFC6F0FD8334}" sibTransId="{3D516B15-914C-4C80-A550-9F4276B789D9}"/>
    <dgm:cxn modelId="{090FE298-0552-427C-9362-AD8E4A7DC9B7}" srcId="{08EDD38A-D637-4F67-B9EC-599E3670214F}" destId="{D4D16089-0000-4CFE-8183-5FC1DB1CD5CF}" srcOrd="1" destOrd="0" parTransId="{3BBCFE24-45A6-49C8-B2FF-968EB1E9134D}" sibTransId="{51B57BD1-FD9F-48A0-AACB-8B409332AA23}"/>
    <dgm:cxn modelId="{C97B93B1-0887-4A6B-B8E2-9BB0C933799C}" type="presParOf" srcId="{C0EAF936-9B8B-42EE-8811-C30BC554783D}" destId="{1D214DA7-656D-426C-AD5F-FFDD96931906}" srcOrd="0" destOrd="0" presId="urn:microsoft.com/office/officeart/2005/8/layout/hierarchy1"/>
    <dgm:cxn modelId="{E2C18171-1209-4EDF-B727-07A6C1F867F3}" type="presParOf" srcId="{1D214DA7-656D-426C-AD5F-FFDD96931906}" destId="{8CD9012A-29A9-4F45-9815-33F439A93A16}" srcOrd="0" destOrd="0" presId="urn:microsoft.com/office/officeart/2005/8/layout/hierarchy1"/>
    <dgm:cxn modelId="{F0A5388C-F54B-4D5D-A326-2B90F0B71F84}" type="presParOf" srcId="{8CD9012A-29A9-4F45-9815-33F439A93A16}" destId="{0C278930-F9BC-40E8-9D8C-DD256C46B184}" srcOrd="0" destOrd="0" presId="urn:microsoft.com/office/officeart/2005/8/layout/hierarchy1"/>
    <dgm:cxn modelId="{FC25ABA1-364B-4E77-AF1D-65338D96F6EE}" type="presParOf" srcId="{8CD9012A-29A9-4F45-9815-33F439A93A16}" destId="{7DA6E1AC-22B0-4C55-950D-C8E59050C833}" srcOrd="1" destOrd="0" presId="urn:microsoft.com/office/officeart/2005/8/layout/hierarchy1"/>
    <dgm:cxn modelId="{2983596E-0811-40AE-B94B-7BF7F707C6EC}" type="presParOf" srcId="{1D214DA7-656D-426C-AD5F-FFDD96931906}" destId="{7DF93F60-4457-4C2A-8579-4F7352153A20}" srcOrd="1" destOrd="0" presId="urn:microsoft.com/office/officeart/2005/8/layout/hierarchy1"/>
    <dgm:cxn modelId="{C7B706E1-D4B7-427B-9B4D-71AE6A344E71}" type="presParOf" srcId="{C0EAF936-9B8B-42EE-8811-C30BC554783D}" destId="{57DC8DDD-566C-40E2-A361-37FB33EB5F94}" srcOrd="1" destOrd="0" presId="urn:microsoft.com/office/officeart/2005/8/layout/hierarchy1"/>
    <dgm:cxn modelId="{F624AC31-C0CB-4ED8-B38E-17757F6F7579}" type="presParOf" srcId="{57DC8DDD-566C-40E2-A361-37FB33EB5F94}" destId="{1198BFA6-71EE-4192-A76E-EC4FF21FED3E}" srcOrd="0" destOrd="0" presId="urn:microsoft.com/office/officeart/2005/8/layout/hierarchy1"/>
    <dgm:cxn modelId="{BD5C2F6F-84A6-4849-917A-ABB7CF22B472}" type="presParOf" srcId="{1198BFA6-71EE-4192-A76E-EC4FF21FED3E}" destId="{7A66CF30-C659-448F-BEA2-8F0D95055F37}" srcOrd="0" destOrd="0" presId="urn:microsoft.com/office/officeart/2005/8/layout/hierarchy1"/>
    <dgm:cxn modelId="{B72AD0F7-5EA7-4A29-BC83-49E70CC8C65B}" type="presParOf" srcId="{1198BFA6-71EE-4192-A76E-EC4FF21FED3E}" destId="{F2A060A5-9510-4840-BECB-13357EFCDEEA}" srcOrd="1" destOrd="0" presId="urn:microsoft.com/office/officeart/2005/8/layout/hierarchy1"/>
    <dgm:cxn modelId="{BC040A49-F3D4-4946-8C1F-B252088ED08D}" type="presParOf" srcId="{57DC8DDD-566C-40E2-A361-37FB33EB5F94}" destId="{B89E3E7E-FE4C-4914-BAD2-595D71872A1B}" srcOrd="1" destOrd="0" presId="urn:microsoft.com/office/officeart/2005/8/layout/hierarchy1"/>
    <dgm:cxn modelId="{D100C3A7-8340-4034-A0E0-E6BA83D35949}" type="presParOf" srcId="{C0EAF936-9B8B-42EE-8811-C30BC554783D}" destId="{DC490A98-68BD-48DB-BF33-768F8CD03632}" srcOrd="2" destOrd="0" presId="urn:microsoft.com/office/officeart/2005/8/layout/hierarchy1"/>
    <dgm:cxn modelId="{C2B35610-08CD-4184-A385-8D67F7EB8585}" type="presParOf" srcId="{DC490A98-68BD-48DB-BF33-768F8CD03632}" destId="{D3A39351-5914-4885-B1AC-A8F9112B542C}" srcOrd="0" destOrd="0" presId="urn:microsoft.com/office/officeart/2005/8/layout/hierarchy1"/>
    <dgm:cxn modelId="{530A88C8-804D-4FD9-97BE-68E69BB78EB4}" type="presParOf" srcId="{D3A39351-5914-4885-B1AC-A8F9112B542C}" destId="{22B87316-E234-4D81-8C79-39E59FD18B60}" srcOrd="0" destOrd="0" presId="urn:microsoft.com/office/officeart/2005/8/layout/hierarchy1"/>
    <dgm:cxn modelId="{D5086C02-D4B9-4D6B-A80F-2244060320C3}" type="presParOf" srcId="{D3A39351-5914-4885-B1AC-A8F9112B542C}" destId="{CCB1545B-7A39-43A2-9A77-559B60A2E7E3}" srcOrd="1" destOrd="0" presId="urn:microsoft.com/office/officeart/2005/8/layout/hierarchy1"/>
    <dgm:cxn modelId="{D437DC96-10CC-47CE-BFFC-F7D0D16820CC}" type="presParOf" srcId="{DC490A98-68BD-48DB-BF33-768F8CD03632}" destId="{22D817FC-169A-4944-94EC-E3B721E144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5F7CD1-264F-B848-B49F-D91A4277801E}" type="doc">
      <dgm:prSet loTypeId="urn:microsoft.com/office/officeart/2005/8/layout/vList3" loCatId="" qsTypeId="urn:microsoft.com/office/officeart/2005/8/quickstyle/simple1" qsCatId="simple" csTypeId="urn:microsoft.com/office/officeart/2005/8/colors/accent1_2" csCatId="accent1" phldr="1"/>
      <dgm:spPr/>
    </dgm:pt>
    <dgm:pt modelId="{96412414-742C-234A-B885-0FC06E762001}">
      <dgm:prSet custT="1"/>
      <dgm:spPr/>
      <dgm:t>
        <a:bodyPr/>
        <a:lstStyle/>
        <a:p>
          <a:r>
            <a:rPr lang="it-IT" sz="2400" b="1" i="1" dirty="0">
              <a:effectLst/>
              <a:latin typeface="Helvetica" pitchFamily="2" charset="0"/>
            </a:rPr>
            <a:t>Monitorare</a:t>
          </a:r>
          <a:r>
            <a:rPr lang="it-IT" sz="1800" i="1" dirty="0">
              <a:effectLst/>
              <a:latin typeface="Helvetica" pitchFamily="2" charset="0"/>
            </a:rPr>
            <a:t> la presenza della V. </a:t>
          </a:r>
          <a:r>
            <a:rPr lang="it-IT" sz="1800" i="1" dirty="0" err="1">
              <a:effectLst/>
              <a:latin typeface="Helvetica" pitchFamily="2" charset="0"/>
            </a:rPr>
            <a:t>orientalis</a:t>
          </a:r>
          <a:r>
            <a:rPr lang="it-IT" sz="1800" i="1" dirty="0">
              <a:effectLst/>
              <a:latin typeface="Helvetica" pitchFamily="2" charset="0"/>
            </a:rPr>
            <a:t> in Campania</a:t>
          </a:r>
          <a:endParaRPr lang="it-IT" sz="1800" dirty="0">
            <a:effectLst/>
            <a:latin typeface="Helvetica" pitchFamily="2" charset="0"/>
          </a:endParaRPr>
        </a:p>
      </dgm:t>
    </dgm:pt>
    <dgm:pt modelId="{CFC98412-9F8C-3A4D-A0AF-2DDFF63C0BE4}" type="parTrans" cxnId="{6119CCDD-3793-8143-A52E-3C626DE1B1BD}">
      <dgm:prSet/>
      <dgm:spPr/>
      <dgm:t>
        <a:bodyPr/>
        <a:lstStyle/>
        <a:p>
          <a:endParaRPr lang="it-IT"/>
        </a:p>
      </dgm:t>
    </dgm:pt>
    <dgm:pt modelId="{BEABDFE4-5F12-EB46-A156-5E94E20C5AA0}" type="sibTrans" cxnId="{6119CCDD-3793-8143-A52E-3C626DE1B1BD}">
      <dgm:prSet/>
      <dgm:spPr/>
      <dgm:t>
        <a:bodyPr/>
        <a:lstStyle/>
        <a:p>
          <a:endParaRPr lang="it-IT"/>
        </a:p>
      </dgm:t>
    </dgm:pt>
    <dgm:pt modelId="{DE4AB006-1DF5-F24F-A92D-36FD2666F7B3}">
      <dgm:prSet custT="1"/>
      <dgm:spPr/>
      <dgm:t>
        <a:bodyPr/>
        <a:lstStyle/>
        <a:p>
          <a:r>
            <a:rPr lang="it-IT" sz="1800" i="1" dirty="0">
              <a:effectLst/>
              <a:latin typeface="Helvetica" pitchFamily="2" charset="0"/>
            </a:rPr>
            <a:t>Elaborare un piano per </a:t>
          </a:r>
          <a:r>
            <a:rPr lang="it-IT" sz="2400" b="1" i="1" dirty="0">
              <a:effectLst/>
              <a:latin typeface="Helvetica" pitchFamily="2" charset="0"/>
            </a:rPr>
            <a:t>combattere </a:t>
          </a:r>
          <a:r>
            <a:rPr lang="it-IT" sz="1800" i="1" dirty="0">
              <a:effectLst/>
              <a:latin typeface="Helvetica" pitchFamily="2" charset="0"/>
            </a:rPr>
            <a:t>tramite la distruzione controllata dei nidi</a:t>
          </a:r>
          <a:endParaRPr lang="it-IT" sz="1800" dirty="0">
            <a:effectLst/>
            <a:latin typeface="Helvetica" pitchFamily="2" charset="0"/>
          </a:endParaRPr>
        </a:p>
      </dgm:t>
    </dgm:pt>
    <dgm:pt modelId="{37E9869E-7693-5242-8D06-F9D7E91A7873}" type="parTrans" cxnId="{0C9718B3-254B-D24C-922D-985C6495C710}">
      <dgm:prSet/>
      <dgm:spPr/>
      <dgm:t>
        <a:bodyPr/>
        <a:lstStyle/>
        <a:p>
          <a:endParaRPr lang="it-IT"/>
        </a:p>
      </dgm:t>
    </dgm:pt>
    <dgm:pt modelId="{B434DF89-174F-1146-9A71-C4B5335C49AD}" type="sibTrans" cxnId="{0C9718B3-254B-D24C-922D-985C6495C710}">
      <dgm:prSet/>
      <dgm:spPr/>
      <dgm:t>
        <a:bodyPr/>
        <a:lstStyle/>
        <a:p>
          <a:endParaRPr lang="it-IT"/>
        </a:p>
      </dgm:t>
    </dgm:pt>
    <dgm:pt modelId="{00CABDF1-ECD7-624F-A421-6D4455815612}">
      <dgm:prSet custT="1"/>
      <dgm:spPr/>
      <dgm:t>
        <a:bodyPr/>
        <a:lstStyle/>
        <a:p>
          <a:r>
            <a:rPr lang="it-IT" sz="1800" i="1" dirty="0">
              <a:effectLst/>
              <a:latin typeface="Helvetica" pitchFamily="2" charset="0"/>
            </a:rPr>
            <a:t>Favorire l’informazione e la </a:t>
          </a:r>
          <a:r>
            <a:rPr lang="it-IT" sz="2400" b="1" i="1" dirty="0">
              <a:effectLst/>
              <a:latin typeface="Helvetica" pitchFamily="2" charset="0"/>
            </a:rPr>
            <a:t>divulgazione</a:t>
          </a:r>
          <a:r>
            <a:rPr lang="it-IT" sz="1800" i="1" dirty="0">
              <a:effectLst/>
              <a:latin typeface="Helvetica" pitchFamily="2" charset="0"/>
            </a:rPr>
            <a:t> del rischio sanitario per l’uomo, gli animali e per la sicurezza alimentare causato dalla sua diffusione</a:t>
          </a:r>
          <a:endParaRPr lang="it-IT" sz="1800" dirty="0">
            <a:effectLst/>
            <a:latin typeface="Helvetica" pitchFamily="2" charset="0"/>
          </a:endParaRPr>
        </a:p>
      </dgm:t>
    </dgm:pt>
    <dgm:pt modelId="{50E790EE-6081-5C4E-9A47-E9A46A2C1A87}" type="parTrans" cxnId="{C4726269-A02E-994A-82C1-D499086E7251}">
      <dgm:prSet/>
      <dgm:spPr/>
      <dgm:t>
        <a:bodyPr/>
        <a:lstStyle/>
        <a:p>
          <a:endParaRPr lang="it-IT"/>
        </a:p>
      </dgm:t>
    </dgm:pt>
    <dgm:pt modelId="{85DCDE9B-FE18-D540-BE4A-972C99F4EF66}" type="sibTrans" cxnId="{C4726269-A02E-994A-82C1-D499086E7251}">
      <dgm:prSet/>
      <dgm:spPr/>
      <dgm:t>
        <a:bodyPr/>
        <a:lstStyle/>
        <a:p>
          <a:endParaRPr lang="it-IT"/>
        </a:p>
      </dgm:t>
    </dgm:pt>
    <dgm:pt modelId="{72E37625-60AA-C24D-BC1C-D8B5B0B00564}">
      <dgm:prSet custT="1"/>
      <dgm:spPr/>
      <dgm:t>
        <a:bodyPr/>
        <a:lstStyle/>
        <a:p>
          <a:r>
            <a:rPr lang="it-IT" sz="1800" i="1" dirty="0">
              <a:effectLst/>
              <a:latin typeface="Helvetica" pitchFamily="2" charset="0"/>
            </a:rPr>
            <a:t>Individuare e </a:t>
          </a:r>
          <a:r>
            <a:rPr lang="it-IT" sz="2400" b="1" i="1" dirty="0">
              <a:effectLst/>
              <a:latin typeface="Helvetica" pitchFamily="2" charset="0"/>
            </a:rPr>
            <a:t>studiare </a:t>
          </a:r>
          <a:r>
            <a:rPr lang="it-IT" sz="1800" i="1" dirty="0">
              <a:effectLst/>
              <a:latin typeface="Helvetica" pitchFamily="2" charset="0"/>
            </a:rPr>
            <a:t>i fattori di rischio responsabili </a:t>
          </a:r>
          <a:r>
            <a:rPr lang="it-IT" i="1" dirty="0">
              <a:effectLst/>
              <a:latin typeface="Helvetica" pitchFamily="2" charset="0"/>
            </a:rPr>
            <a:t>dell’aumento della V. </a:t>
          </a:r>
          <a:r>
            <a:rPr lang="it-IT" i="1" dirty="0" err="1">
              <a:effectLst/>
              <a:latin typeface="Helvetica" pitchFamily="2" charset="0"/>
            </a:rPr>
            <a:t>orientalis</a:t>
          </a:r>
          <a:r>
            <a:rPr lang="it-IT" i="1" dirty="0">
              <a:effectLst/>
              <a:latin typeface="Helvetica" pitchFamily="2" charset="0"/>
            </a:rPr>
            <a:t> sul territorio campano</a:t>
          </a:r>
          <a:endParaRPr lang="it-IT" sz="1800" dirty="0">
            <a:effectLst/>
            <a:latin typeface="Helvetica" pitchFamily="2" charset="0"/>
          </a:endParaRPr>
        </a:p>
      </dgm:t>
    </dgm:pt>
    <dgm:pt modelId="{0A48F995-EE41-AA4A-A9E9-70A71EF16407}" type="parTrans" cxnId="{2DE1E385-F03C-064C-BA7F-A87E79083234}">
      <dgm:prSet/>
      <dgm:spPr/>
      <dgm:t>
        <a:bodyPr/>
        <a:lstStyle/>
        <a:p>
          <a:endParaRPr lang="it-IT"/>
        </a:p>
      </dgm:t>
    </dgm:pt>
    <dgm:pt modelId="{D1287F43-C4C2-4343-9E73-F70CC72B1B0A}" type="sibTrans" cxnId="{2DE1E385-F03C-064C-BA7F-A87E79083234}">
      <dgm:prSet/>
      <dgm:spPr/>
      <dgm:t>
        <a:bodyPr/>
        <a:lstStyle/>
        <a:p>
          <a:endParaRPr lang="it-IT"/>
        </a:p>
      </dgm:t>
    </dgm:pt>
    <dgm:pt modelId="{168E54C9-0837-F64D-95D5-55D0EB0293F7}" type="pres">
      <dgm:prSet presAssocID="{9F5F7CD1-264F-B848-B49F-D91A4277801E}" presName="linearFlow" presStyleCnt="0">
        <dgm:presLayoutVars>
          <dgm:dir/>
          <dgm:resizeHandles val="exact"/>
        </dgm:presLayoutVars>
      </dgm:prSet>
      <dgm:spPr/>
    </dgm:pt>
    <dgm:pt modelId="{EF97F177-6506-364B-B8AD-8A2C93FA111E}" type="pres">
      <dgm:prSet presAssocID="{96412414-742C-234A-B885-0FC06E762001}" presName="composite" presStyleCnt="0"/>
      <dgm:spPr/>
    </dgm:pt>
    <dgm:pt modelId="{8146B395-6D26-D34A-9C1E-74E413C9F35E}" type="pres">
      <dgm:prSet presAssocID="{96412414-742C-234A-B885-0FC06E762001}" presName="imgShp" presStyleLbl="fgImgPlace1" presStyleIdx="0" presStyleCnt="4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C60BC1A3-6B73-4048-AC25-B9B71B8D3287}" type="pres">
      <dgm:prSet presAssocID="{96412414-742C-234A-B885-0FC06E762001}" presName="txShp" presStyleLbl="node1" presStyleIdx="0" presStyleCnt="4" custLinFactNeighborY="-8">
        <dgm:presLayoutVars>
          <dgm:bulletEnabled val="1"/>
        </dgm:presLayoutVars>
      </dgm:prSet>
      <dgm:spPr/>
    </dgm:pt>
    <dgm:pt modelId="{CB68A5BC-77CE-6944-8529-A293F145A395}" type="pres">
      <dgm:prSet presAssocID="{BEABDFE4-5F12-EB46-A156-5E94E20C5AA0}" presName="spacing" presStyleCnt="0"/>
      <dgm:spPr/>
    </dgm:pt>
    <dgm:pt modelId="{CE3796DF-0F97-3948-B755-C94263D554CB}" type="pres">
      <dgm:prSet presAssocID="{72E37625-60AA-C24D-BC1C-D8B5B0B00564}" presName="composite" presStyleCnt="0"/>
      <dgm:spPr/>
    </dgm:pt>
    <dgm:pt modelId="{0C518D66-A053-2040-BD90-318E7B4A4FA1}" type="pres">
      <dgm:prSet presAssocID="{72E37625-60AA-C24D-BC1C-D8B5B0B00564}" presName="imgShp" presStyleLbl="fgImgPlace1" presStyleIdx="1" presStyleCnt="4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ABEDE7C6-0E1B-B84A-8877-D29440F01BF7}" type="pres">
      <dgm:prSet presAssocID="{72E37625-60AA-C24D-BC1C-D8B5B0B00564}" presName="txShp" presStyleLbl="node1" presStyleIdx="1" presStyleCnt="4">
        <dgm:presLayoutVars>
          <dgm:bulletEnabled val="1"/>
        </dgm:presLayoutVars>
      </dgm:prSet>
      <dgm:spPr/>
    </dgm:pt>
    <dgm:pt modelId="{7E6D6743-DE1D-AE4E-99A3-6EC3F19B407F}" type="pres">
      <dgm:prSet presAssocID="{D1287F43-C4C2-4343-9E73-F70CC72B1B0A}" presName="spacing" presStyleCnt="0"/>
      <dgm:spPr/>
    </dgm:pt>
    <dgm:pt modelId="{B7319D08-3404-C044-A9B9-0B6D9672E2E1}" type="pres">
      <dgm:prSet presAssocID="{DE4AB006-1DF5-F24F-A92D-36FD2666F7B3}" presName="composite" presStyleCnt="0"/>
      <dgm:spPr/>
    </dgm:pt>
    <dgm:pt modelId="{4D1D92E6-9B9E-CE43-AE45-5E74AF551DFB}" type="pres">
      <dgm:prSet presAssocID="{DE4AB006-1DF5-F24F-A92D-36FD2666F7B3}" presName="imgShp" presStyleLbl="fgImgPlace1" presStyleIdx="2" presStyleCnt="4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AE11F2B9-3F65-9346-97F8-394C99B12592}" type="pres">
      <dgm:prSet presAssocID="{DE4AB006-1DF5-F24F-A92D-36FD2666F7B3}" presName="txShp" presStyleLbl="node1" presStyleIdx="2" presStyleCnt="4">
        <dgm:presLayoutVars>
          <dgm:bulletEnabled val="1"/>
        </dgm:presLayoutVars>
      </dgm:prSet>
      <dgm:spPr/>
    </dgm:pt>
    <dgm:pt modelId="{EC062C91-628D-9A4A-8A96-DDA714E83A4F}" type="pres">
      <dgm:prSet presAssocID="{B434DF89-174F-1146-9A71-C4B5335C49AD}" presName="spacing" presStyleCnt="0"/>
      <dgm:spPr/>
    </dgm:pt>
    <dgm:pt modelId="{26EF18E4-A24C-A049-B86F-D856170FFF4A}" type="pres">
      <dgm:prSet presAssocID="{00CABDF1-ECD7-624F-A421-6D4455815612}" presName="composite" presStyleCnt="0"/>
      <dgm:spPr/>
    </dgm:pt>
    <dgm:pt modelId="{ED09828E-ECD7-4D40-9BAB-AB5828B671FA}" type="pres">
      <dgm:prSet presAssocID="{00CABDF1-ECD7-624F-A421-6D4455815612}" presName="imgShp" presStyleLbl="fgImgPlace1" presStyleIdx="3" presStyleCnt="4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499A2548-F663-5145-AAA2-7688F6BB487F}" type="pres">
      <dgm:prSet presAssocID="{00CABDF1-ECD7-624F-A421-6D4455815612}" presName="txShp" presStyleLbl="node1" presStyleIdx="3" presStyleCnt="4">
        <dgm:presLayoutVars>
          <dgm:bulletEnabled val="1"/>
        </dgm:presLayoutVars>
      </dgm:prSet>
      <dgm:spPr/>
    </dgm:pt>
  </dgm:ptLst>
  <dgm:cxnLst>
    <dgm:cxn modelId="{F126D02E-71DD-6D41-A73A-6575CD86EBDA}" type="presOf" srcId="{96412414-742C-234A-B885-0FC06E762001}" destId="{C60BC1A3-6B73-4048-AC25-B9B71B8D3287}" srcOrd="0" destOrd="0" presId="urn:microsoft.com/office/officeart/2005/8/layout/vList3"/>
    <dgm:cxn modelId="{C4726269-A02E-994A-82C1-D499086E7251}" srcId="{9F5F7CD1-264F-B848-B49F-D91A4277801E}" destId="{00CABDF1-ECD7-624F-A421-6D4455815612}" srcOrd="3" destOrd="0" parTransId="{50E790EE-6081-5C4E-9A47-E9A46A2C1A87}" sibTransId="{85DCDE9B-FE18-D540-BE4A-972C99F4EF66}"/>
    <dgm:cxn modelId="{E2172984-F561-C944-8938-35FEBFFF8134}" type="presOf" srcId="{72E37625-60AA-C24D-BC1C-D8B5B0B00564}" destId="{ABEDE7C6-0E1B-B84A-8877-D29440F01BF7}" srcOrd="0" destOrd="0" presId="urn:microsoft.com/office/officeart/2005/8/layout/vList3"/>
    <dgm:cxn modelId="{2DE1E385-F03C-064C-BA7F-A87E79083234}" srcId="{9F5F7CD1-264F-B848-B49F-D91A4277801E}" destId="{72E37625-60AA-C24D-BC1C-D8B5B0B00564}" srcOrd="1" destOrd="0" parTransId="{0A48F995-EE41-AA4A-A9E9-70A71EF16407}" sibTransId="{D1287F43-C4C2-4343-9E73-F70CC72B1B0A}"/>
    <dgm:cxn modelId="{5E3C8DA2-E564-2049-A6E6-54C785B496A9}" type="presOf" srcId="{DE4AB006-1DF5-F24F-A92D-36FD2666F7B3}" destId="{AE11F2B9-3F65-9346-97F8-394C99B12592}" srcOrd="0" destOrd="0" presId="urn:microsoft.com/office/officeart/2005/8/layout/vList3"/>
    <dgm:cxn modelId="{0C9718B3-254B-D24C-922D-985C6495C710}" srcId="{9F5F7CD1-264F-B848-B49F-D91A4277801E}" destId="{DE4AB006-1DF5-F24F-A92D-36FD2666F7B3}" srcOrd="2" destOrd="0" parTransId="{37E9869E-7693-5242-8D06-F9D7E91A7873}" sibTransId="{B434DF89-174F-1146-9A71-C4B5335C49AD}"/>
    <dgm:cxn modelId="{4817D9C1-86A8-DC41-A37B-538FC88AABDD}" type="presOf" srcId="{00CABDF1-ECD7-624F-A421-6D4455815612}" destId="{499A2548-F663-5145-AAA2-7688F6BB487F}" srcOrd="0" destOrd="0" presId="urn:microsoft.com/office/officeart/2005/8/layout/vList3"/>
    <dgm:cxn modelId="{D19BB5CF-6152-484C-8CFB-2787B237DD41}" type="presOf" srcId="{9F5F7CD1-264F-B848-B49F-D91A4277801E}" destId="{168E54C9-0837-F64D-95D5-55D0EB0293F7}" srcOrd="0" destOrd="0" presId="urn:microsoft.com/office/officeart/2005/8/layout/vList3"/>
    <dgm:cxn modelId="{6119CCDD-3793-8143-A52E-3C626DE1B1BD}" srcId="{9F5F7CD1-264F-B848-B49F-D91A4277801E}" destId="{96412414-742C-234A-B885-0FC06E762001}" srcOrd="0" destOrd="0" parTransId="{CFC98412-9F8C-3A4D-A0AF-2DDFF63C0BE4}" sibTransId="{BEABDFE4-5F12-EB46-A156-5E94E20C5AA0}"/>
    <dgm:cxn modelId="{A4782023-7129-2C4A-9EE7-601987E03EF6}" type="presParOf" srcId="{168E54C9-0837-F64D-95D5-55D0EB0293F7}" destId="{EF97F177-6506-364B-B8AD-8A2C93FA111E}" srcOrd="0" destOrd="0" presId="urn:microsoft.com/office/officeart/2005/8/layout/vList3"/>
    <dgm:cxn modelId="{0CF3BD66-F22A-DA4C-AE9D-1E8D4A4044A2}" type="presParOf" srcId="{EF97F177-6506-364B-B8AD-8A2C93FA111E}" destId="{8146B395-6D26-D34A-9C1E-74E413C9F35E}" srcOrd="0" destOrd="0" presId="urn:microsoft.com/office/officeart/2005/8/layout/vList3"/>
    <dgm:cxn modelId="{A7ECD8B4-ACAF-8C4D-A1DD-525B37BA8BD6}" type="presParOf" srcId="{EF97F177-6506-364B-B8AD-8A2C93FA111E}" destId="{C60BC1A3-6B73-4048-AC25-B9B71B8D3287}" srcOrd="1" destOrd="0" presId="urn:microsoft.com/office/officeart/2005/8/layout/vList3"/>
    <dgm:cxn modelId="{A4A29740-B502-7643-846A-630EBC251754}" type="presParOf" srcId="{168E54C9-0837-F64D-95D5-55D0EB0293F7}" destId="{CB68A5BC-77CE-6944-8529-A293F145A395}" srcOrd="1" destOrd="0" presId="urn:microsoft.com/office/officeart/2005/8/layout/vList3"/>
    <dgm:cxn modelId="{3A439C2A-3E87-0B4A-ABF6-1FF1280578B3}" type="presParOf" srcId="{168E54C9-0837-F64D-95D5-55D0EB0293F7}" destId="{CE3796DF-0F97-3948-B755-C94263D554CB}" srcOrd="2" destOrd="0" presId="urn:microsoft.com/office/officeart/2005/8/layout/vList3"/>
    <dgm:cxn modelId="{2F530A27-7A25-C94C-B051-099E88CE161B}" type="presParOf" srcId="{CE3796DF-0F97-3948-B755-C94263D554CB}" destId="{0C518D66-A053-2040-BD90-318E7B4A4FA1}" srcOrd="0" destOrd="0" presId="urn:microsoft.com/office/officeart/2005/8/layout/vList3"/>
    <dgm:cxn modelId="{6BA99250-4A00-5246-A0F8-B881825BCB74}" type="presParOf" srcId="{CE3796DF-0F97-3948-B755-C94263D554CB}" destId="{ABEDE7C6-0E1B-B84A-8877-D29440F01BF7}" srcOrd="1" destOrd="0" presId="urn:microsoft.com/office/officeart/2005/8/layout/vList3"/>
    <dgm:cxn modelId="{4690DEC0-178B-D748-898B-BA4833961C1D}" type="presParOf" srcId="{168E54C9-0837-F64D-95D5-55D0EB0293F7}" destId="{7E6D6743-DE1D-AE4E-99A3-6EC3F19B407F}" srcOrd="3" destOrd="0" presId="urn:microsoft.com/office/officeart/2005/8/layout/vList3"/>
    <dgm:cxn modelId="{4E575DE7-E15D-494F-9CBB-AA91185ABEDF}" type="presParOf" srcId="{168E54C9-0837-F64D-95D5-55D0EB0293F7}" destId="{B7319D08-3404-C044-A9B9-0B6D9672E2E1}" srcOrd="4" destOrd="0" presId="urn:microsoft.com/office/officeart/2005/8/layout/vList3"/>
    <dgm:cxn modelId="{644CC9B4-093B-4640-A4FC-A300CFC8C438}" type="presParOf" srcId="{B7319D08-3404-C044-A9B9-0B6D9672E2E1}" destId="{4D1D92E6-9B9E-CE43-AE45-5E74AF551DFB}" srcOrd="0" destOrd="0" presId="urn:microsoft.com/office/officeart/2005/8/layout/vList3"/>
    <dgm:cxn modelId="{00AD99C1-CD62-AE4F-BAFF-41D3F00A2606}" type="presParOf" srcId="{B7319D08-3404-C044-A9B9-0B6D9672E2E1}" destId="{AE11F2B9-3F65-9346-97F8-394C99B12592}" srcOrd="1" destOrd="0" presId="urn:microsoft.com/office/officeart/2005/8/layout/vList3"/>
    <dgm:cxn modelId="{67F17AEB-6B36-EE43-ABF0-4FCCE577A9B1}" type="presParOf" srcId="{168E54C9-0837-F64D-95D5-55D0EB0293F7}" destId="{EC062C91-628D-9A4A-8A96-DDA714E83A4F}" srcOrd="5" destOrd="0" presId="urn:microsoft.com/office/officeart/2005/8/layout/vList3"/>
    <dgm:cxn modelId="{CB476BEF-D2D7-EA4D-AFDF-44FF50BE5D3E}" type="presParOf" srcId="{168E54C9-0837-F64D-95D5-55D0EB0293F7}" destId="{26EF18E4-A24C-A049-B86F-D856170FFF4A}" srcOrd="6" destOrd="0" presId="urn:microsoft.com/office/officeart/2005/8/layout/vList3"/>
    <dgm:cxn modelId="{405828A2-3DEA-4A47-A018-59BBF7E57CB8}" type="presParOf" srcId="{26EF18E4-A24C-A049-B86F-D856170FFF4A}" destId="{ED09828E-ECD7-4D40-9BAB-AB5828B671FA}" srcOrd="0" destOrd="0" presId="urn:microsoft.com/office/officeart/2005/8/layout/vList3"/>
    <dgm:cxn modelId="{E6C0A3A0-85C8-0849-A742-031A9E528F47}" type="presParOf" srcId="{26EF18E4-A24C-A049-B86F-D856170FFF4A}" destId="{499A2548-F663-5145-AAA2-7688F6BB487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66E2D6-F53B-4267-9A40-01E3A58E1575}">
      <dsp:nvSpPr>
        <dsp:cNvPr id="0" name=""/>
        <dsp:cNvSpPr/>
      </dsp:nvSpPr>
      <dsp:spPr>
        <a:xfrm>
          <a:off x="3600105" y="3050"/>
          <a:ext cx="1235250" cy="12352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000F2C-30C4-4591-8C20-0EACEA337B6E}">
      <dsp:nvSpPr>
        <dsp:cNvPr id="0" name=""/>
        <dsp:cNvSpPr/>
      </dsp:nvSpPr>
      <dsp:spPr>
        <a:xfrm>
          <a:off x="3836635" y="260680"/>
          <a:ext cx="708750" cy="7087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3083D-014F-488B-A981-AD0DBC7FD1EE}">
      <dsp:nvSpPr>
        <dsp:cNvPr id="0" name=""/>
        <dsp:cNvSpPr/>
      </dsp:nvSpPr>
      <dsp:spPr>
        <a:xfrm>
          <a:off x="3198061" y="1364363"/>
          <a:ext cx="2025000" cy="99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2000" b="0" kern="1200" dirty="0"/>
            <a:t>Progetto</a:t>
          </a:r>
          <a:r>
            <a:rPr lang="it-IT" sz="2000" b="1" kern="1200" dirty="0"/>
            <a:t> 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3600" b="1" kern="1200" dirty="0"/>
            <a:t>EVOC</a:t>
          </a:r>
          <a:endParaRPr lang="en-US" sz="3600" kern="1200" dirty="0"/>
        </a:p>
      </dsp:txBody>
      <dsp:txXfrm>
        <a:off x="3198061" y="1364363"/>
        <a:ext cx="2025000" cy="990000"/>
      </dsp:txXfrm>
    </dsp:sp>
    <dsp:sp modelId="{C3A5E54B-1B3C-4325-A586-D7DFBEB66EAB}">
      <dsp:nvSpPr>
        <dsp:cNvPr id="0" name=""/>
        <dsp:cNvSpPr/>
      </dsp:nvSpPr>
      <dsp:spPr>
        <a:xfrm>
          <a:off x="5979480" y="3050"/>
          <a:ext cx="1235250" cy="12352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52F542-F831-4E1B-8413-0DBCD19A86D4}">
      <dsp:nvSpPr>
        <dsp:cNvPr id="0" name=""/>
        <dsp:cNvSpPr/>
      </dsp:nvSpPr>
      <dsp:spPr>
        <a:xfrm>
          <a:off x="6242730" y="266300"/>
          <a:ext cx="708750" cy="7087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C2F95-A47B-4D9D-87DA-9A0209A0702E}">
      <dsp:nvSpPr>
        <dsp:cNvPr id="0" name=""/>
        <dsp:cNvSpPr/>
      </dsp:nvSpPr>
      <dsp:spPr>
        <a:xfrm>
          <a:off x="5606049" y="1364363"/>
          <a:ext cx="2025000" cy="99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2100" b="1" kern="1200" dirty="0"/>
            <a:t>RISULTATI E PROSPETTIVE FUTURE  </a:t>
          </a:r>
          <a:endParaRPr lang="en-US" sz="2100" kern="1200" dirty="0"/>
        </a:p>
      </dsp:txBody>
      <dsp:txXfrm>
        <a:off x="5606049" y="1364363"/>
        <a:ext cx="2025000" cy="99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77D10-000E-441C-A26B-8862F6BCE5B1}">
      <dsp:nvSpPr>
        <dsp:cNvPr id="0" name=""/>
        <dsp:cNvSpPr/>
      </dsp:nvSpPr>
      <dsp:spPr>
        <a:xfrm>
          <a:off x="2363336" y="792193"/>
          <a:ext cx="4448973" cy="4448973"/>
        </a:xfrm>
        <a:prstGeom prst="blockArc">
          <a:avLst>
            <a:gd name="adj1" fmla="val 12862321"/>
            <a:gd name="adj2" fmla="val 16339735"/>
            <a:gd name="adj3" fmla="val 4527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78925-4C7E-4BDD-919D-14D28EC5919C}">
      <dsp:nvSpPr>
        <dsp:cNvPr id="0" name=""/>
        <dsp:cNvSpPr/>
      </dsp:nvSpPr>
      <dsp:spPr>
        <a:xfrm>
          <a:off x="2451684" y="651822"/>
          <a:ext cx="4448973" cy="4448973"/>
        </a:xfrm>
        <a:prstGeom prst="blockArc">
          <a:avLst>
            <a:gd name="adj1" fmla="val 9000000"/>
            <a:gd name="adj2" fmla="val 12600000"/>
            <a:gd name="adj3" fmla="val 4527"/>
          </a:avLst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1F2AD-9203-4AAC-9850-18685458D7F3}">
      <dsp:nvSpPr>
        <dsp:cNvPr id="0" name=""/>
        <dsp:cNvSpPr/>
      </dsp:nvSpPr>
      <dsp:spPr>
        <a:xfrm>
          <a:off x="2451684" y="651822"/>
          <a:ext cx="4448973" cy="4448973"/>
        </a:xfrm>
        <a:prstGeom prst="blockArc">
          <a:avLst>
            <a:gd name="adj1" fmla="val 5400000"/>
            <a:gd name="adj2" fmla="val 9000000"/>
            <a:gd name="adj3" fmla="val 4527"/>
          </a:avLst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4B3FED-E2C1-4F9E-B989-46152EC21F52}">
      <dsp:nvSpPr>
        <dsp:cNvPr id="0" name=""/>
        <dsp:cNvSpPr/>
      </dsp:nvSpPr>
      <dsp:spPr>
        <a:xfrm>
          <a:off x="2451684" y="651822"/>
          <a:ext cx="4448973" cy="4448973"/>
        </a:xfrm>
        <a:prstGeom prst="blockArc">
          <a:avLst>
            <a:gd name="adj1" fmla="val 1800000"/>
            <a:gd name="adj2" fmla="val 5400000"/>
            <a:gd name="adj3" fmla="val 4527"/>
          </a:avLst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596F7A-7B9D-449E-8D9A-1DD241E58F87}">
      <dsp:nvSpPr>
        <dsp:cNvPr id="0" name=""/>
        <dsp:cNvSpPr/>
      </dsp:nvSpPr>
      <dsp:spPr>
        <a:xfrm>
          <a:off x="2451684" y="651822"/>
          <a:ext cx="4448973" cy="4448973"/>
        </a:xfrm>
        <a:prstGeom prst="blockArc">
          <a:avLst>
            <a:gd name="adj1" fmla="val 19800000"/>
            <a:gd name="adj2" fmla="val 1800000"/>
            <a:gd name="adj3" fmla="val 4527"/>
          </a:avLst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7D8DA-C8EB-4629-8319-1628D316CF02}">
      <dsp:nvSpPr>
        <dsp:cNvPr id="0" name=""/>
        <dsp:cNvSpPr/>
      </dsp:nvSpPr>
      <dsp:spPr>
        <a:xfrm>
          <a:off x="2540033" y="792193"/>
          <a:ext cx="4448973" cy="4448973"/>
        </a:xfrm>
        <a:prstGeom prst="blockArc">
          <a:avLst>
            <a:gd name="adj1" fmla="val 16060265"/>
            <a:gd name="adj2" fmla="val 19537679"/>
            <a:gd name="adj3" fmla="val 4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02845D-6297-41E3-B903-66E342796DF3}">
      <dsp:nvSpPr>
        <dsp:cNvPr id="0" name=""/>
        <dsp:cNvSpPr/>
      </dsp:nvSpPr>
      <dsp:spPr>
        <a:xfrm>
          <a:off x="3677233" y="1877370"/>
          <a:ext cx="1997876" cy="19978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100" kern="1200" dirty="0"/>
            <a:t>Salute delle api</a:t>
          </a:r>
        </a:p>
      </dsp:txBody>
      <dsp:txXfrm>
        <a:off x="3969815" y="2169952"/>
        <a:ext cx="1412712" cy="1412712"/>
      </dsp:txXfrm>
    </dsp:sp>
    <dsp:sp modelId="{9CB8E233-5B28-4D75-AEB6-FA252CA0570F}">
      <dsp:nvSpPr>
        <dsp:cNvPr id="0" name=""/>
        <dsp:cNvSpPr/>
      </dsp:nvSpPr>
      <dsp:spPr>
        <a:xfrm>
          <a:off x="3976914" y="145079"/>
          <a:ext cx="1398513" cy="139851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Agro- farmaci</a:t>
          </a:r>
        </a:p>
      </dsp:txBody>
      <dsp:txXfrm>
        <a:off x="4181721" y="349886"/>
        <a:ext cx="988899" cy="988899"/>
      </dsp:txXfrm>
    </dsp:sp>
    <dsp:sp modelId="{4157C7BD-521C-4F98-AC99-009C1BF7A917}">
      <dsp:nvSpPr>
        <dsp:cNvPr id="0" name=""/>
        <dsp:cNvSpPr/>
      </dsp:nvSpPr>
      <dsp:spPr>
        <a:xfrm>
          <a:off x="5859775" y="1089982"/>
          <a:ext cx="1398513" cy="1398513"/>
        </a:xfrm>
        <a:prstGeom prst="ellipse">
          <a:avLst/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1" kern="1200" dirty="0"/>
            <a:t>Cambiamenti climatici</a:t>
          </a:r>
        </a:p>
      </dsp:txBody>
      <dsp:txXfrm>
        <a:off x="6064582" y="1294789"/>
        <a:ext cx="988899" cy="988899"/>
      </dsp:txXfrm>
    </dsp:sp>
    <dsp:sp modelId="{8444D045-0050-4427-BD8F-1BE5BA214255}">
      <dsp:nvSpPr>
        <dsp:cNvPr id="0" name=""/>
        <dsp:cNvSpPr/>
      </dsp:nvSpPr>
      <dsp:spPr>
        <a:xfrm>
          <a:off x="5859775" y="3264122"/>
          <a:ext cx="1398513" cy="1398513"/>
        </a:xfrm>
        <a:prstGeom prst="ellipse">
          <a:avLst/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Perdita dell’ habitat</a:t>
          </a:r>
        </a:p>
      </dsp:txBody>
      <dsp:txXfrm>
        <a:off x="6064582" y="3468929"/>
        <a:ext cx="988899" cy="988899"/>
      </dsp:txXfrm>
    </dsp:sp>
    <dsp:sp modelId="{559FA0D6-A869-4F66-AC3F-7B73ED1BF51A}">
      <dsp:nvSpPr>
        <dsp:cNvPr id="0" name=""/>
        <dsp:cNvSpPr/>
      </dsp:nvSpPr>
      <dsp:spPr>
        <a:xfrm>
          <a:off x="3976914" y="4351192"/>
          <a:ext cx="1398513" cy="1398513"/>
        </a:xfrm>
        <a:prstGeom prst="ellipse">
          <a:avLst/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Errate pratiche apistiche</a:t>
          </a:r>
        </a:p>
      </dsp:txBody>
      <dsp:txXfrm>
        <a:off x="4181721" y="4555999"/>
        <a:ext cx="988899" cy="988899"/>
      </dsp:txXfrm>
    </dsp:sp>
    <dsp:sp modelId="{562DFE7A-34AE-4A5F-80A4-B327F12C8377}">
      <dsp:nvSpPr>
        <dsp:cNvPr id="0" name=""/>
        <dsp:cNvSpPr/>
      </dsp:nvSpPr>
      <dsp:spPr>
        <a:xfrm>
          <a:off x="2094054" y="3264122"/>
          <a:ext cx="1398513" cy="1398513"/>
        </a:xfrm>
        <a:prstGeom prst="ellipse">
          <a:avLst/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Patogeni</a:t>
          </a:r>
        </a:p>
      </dsp:txBody>
      <dsp:txXfrm>
        <a:off x="2298861" y="3468929"/>
        <a:ext cx="988899" cy="988899"/>
      </dsp:txXfrm>
    </dsp:sp>
    <dsp:sp modelId="{745E1B07-468B-4D0D-8F9D-DFF732DE1BCE}">
      <dsp:nvSpPr>
        <dsp:cNvPr id="0" name=""/>
        <dsp:cNvSpPr/>
      </dsp:nvSpPr>
      <dsp:spPr>
        <a:xfrm>
          <a:off x="2094054" y="1089982"/>
          <a:ext cx="1398513" cy="1398513"/>
        </a:xfrm>
        <a:prstGeom prst="ellipse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800" b="1" kern="1200" dirty="0"/>
        </a:p>
      </dsp:txBody>
      <dsp:txXfrm>
        <a:off x="2298861" y="1294789"/>
        <a:ext cx="988899" cy="9888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78930-F9BC-40E8-9D8C-DD256C46B184}">
      <dsp:nvSpPr>
        <dsp:cNvPr id="0" name=""/>
        <dsp:cNvSpPr/>
      </dsp:nvSpPr>
      <dsp:spPr>
        <a:xfrm>
          <a:off x="0" y="505458"/>
          <a:ext cx="3383075" cy="21482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A6E1AC-22B0-4C55-950D-C8E59050C833}">
      <dsp:nvSpPr>
        <dsp:cNvPr id="0" name=""/>
        <dsp:cNvSpPr/>
      </dsp:nvSpPr>
      <dsp:spPr>
        <a:xfrm>
          <a:off x="375897" y="862560"/>
          <a:ext cx="3383075" cy="2148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-</a:t>
          </a:r>
          <a:r>
            <a:rPr lang="it-IT" sz="2200" b="1" kern="1200" dirty="0"/>
            <a:t>monitoraggio</a:t>
          </a:r>
          <a:r>
            <a:rPr lang="it-IT" sz="2200" b="0" kern="1200" dirty="0"/>
            <a:t> dello stato di </a:t>
          </a:r>
          <a:r>
            <a:rPr lang="it-IT" sz="2200" b="1" kern="1200" dirty="0"/>
            <a:t>salute degli apiari </a:t>
          </a:r>
          <a:r>
            <a:rPr lang="it-IT" sz="2200" kern="1200" dirty="0"/>
            <a:t>della Regione Campania </a:t>
          </a:r>
          <a:endParaRPr lang="en-US" sz="2200" kern="1200" dirty="0"/>
        </a:p>
      </dsp:txBody>
      <dsp:txXfrm>
        <a:off x="438817" y="925480"/>
        <a:ext cx="3257235" cy="2022413"/>
      </dsp:txXfrm>
    </dsp:sp>
    <dsp:sp modelId="{7A66CF30-C659-448F-BEA2-8F0D95055F37}">
      <dsp:nvSpPr>
        <dsp:cNvPr id="0" name=""/>
        <dsp:cNvSpPr/>
      </dsp:nvSpPr>
      <dsp:spPr>
        <a:xfrm>
          <a:off x="4134870" y="517037"/>
          <a:ext cx="3383075" cy="21482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A060A5-9510-4840-BECB-13357EFCDEEA}">
      <dsp:nvSpPr>
        <dsp:cNvPr id="0" name=""/>
        <dsp:cNvSpPr/>
      </dsp:nvSpPr>
      <dsp:spPr>
        <a:xfrm>
          <a:off x="4510767" y="874139"/>
          <a:ext cx="3383075" cy="2148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-Contribuire alla </a:t>
          </a:r>
          <a:r>
            <a:rPr lang="it-IT" sz="2200" b="0" kern="1200" dirty="0"/>
            <a:t>comprensione del </a:t>
          </a:r>
          <a:r>
            <a:rPr lang="it-IT" sz="2200" b="1" kern="1200" dirty="0"/>
            <a:t>fenomeno di spopolamento </a:t>
          </a:r>
          <a:r>
            <a:rPr lang="it-IT" sz="2200" kern="1200" dirty="0"/>
            <a:t>e mortalità improvvisa delle api</a:t>
          </a:r>
          <a:endParaRPr lang="en-US" sz="2200" kern="1200" dirty="0"/>
        </a:p>
      </dsp:txBody>
      <dsp:txXfrm>
        <a:off x="4573687" y="937059"/>
        <a:ext cx="3257235" cy="2022413"/>
      </dsp:txXfrm>
    </dsp:sp>
    <dsp:sp modelId="{22B87316-E234-4D81-8C79-39E59FD18B60}">
      <dsp:nvSpPr>
        <dsp:cNvPr id="0" name=""/>
        <dsp:cNvSpPr/>
      </dsp:nvSpPr>
      <dsp:spPr>
        <a:xfrm>
          <a:off x="8269740" y="517037"/>
          <a:ext cx="3383075" cy="21482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1545B-7A39-43A2-9A77-559B60A2E7E3}">
      <dsp:nvSpPr>
        <dsp:cNvPr id="0" name=""/>
        <dsp:cNvSpPr/>
      </dsp:nvSpPr>
      <dsp:spPr>
        <a:xfrm>
          <a:off x="8645638" y="874139"/>
          <a:ext cx="3383075" cy="2148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-</a:t>
          </a:r>
          <a:r>
            <a:rPr lang="it-IT" sz="2200" b="1" kern="1200" dirty="0"/>
            <a:t>Individuare le cause </a:t>
          </a:r>
          <a:r>
            <a:rPr lang="it-IT" sz="2200" b="0" kern="1200" dirty="0"/>
            <a:t>e i fattori di rischio responsabili</a:t>
          </a:r>
          <a:endParaRPr lang="en-US" sz="2200" b="0" kern="1200" dirty="0"/>
        </a:p>
      </dsp:txBody>
      <dsp:txXfrm>
        <a:off x="8708558" y="937059"/>
        <a:ext cx="3257235" cy="20224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0BC1A3-6B73-4048-AC25-B9B71B8D3287}">
      <dsp:nvSpPr>
        <dsp:cNvPr id="0" name=""/>
        <dsp:cNvSpPr/>
      </dsp:nvSpPr>
      <dsp:spPr>
        <a:xfrm rot="10800000">
          <a:off x="1557225" y="926"/>
          <a:ext cx="5119930" cy="10704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049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1" i="1" kern="1200" dirty="0">
              <a:effectLst/>
              <a:latin typeface="Helvetica" pitchFamily="2" charset="0"/>
            </a:rPr>
            <a:t>Monitorare</a:t>
          </a:r>
          <a:r>
            <a:rPr lang="it-IT" sz="1800" i="1" kern="1200" dirty="0">
              <a:effectLst/>
              <a:latin typeface="Helvetica" pitchFamily="2" charset="0"/>
            </a:rPr>
            <a:t> la presenza della V. </a:t>
          </a:r>
          <a:r>
            <a:rPr lang="it-IT" sz="1800" i="1" kern="1200" dirty="0" err="1">
              <a:effectLst/>
              <a:latin typeface="Helvetica" pitchFamily="2" charset="0"/>
            </a:rPr>
            <a:t>orientalis</a:t>
          </a:r>
          <a:r>
            <a:rPr lang="it-IT" sz="1800" i="1" kern="1200" dirty="0">
              <a:effectLst/>
              <a:latin typeface="Helvetica" pitchFamily="2" charset="0"/>
            </a:rPr>
            <a:t> in Campania</a:t>
          </a:r>
          <a:endParaRPr lang="it-IT" sz="1800" kern="1200" dirty="0">
            <a:effectLst/>
            <a:latin typeface="Helvetica" pitchFamily="2" charset="0"/>
          </a:endParaRPr>
        </a:p>
      </dsp:txBody>
      <dsp:txXfrm rot="10800000">
        <a:off x="1824843" y="926"/>
        <a:ext cx="4852312" cy="1070474"/>
      </dsp:txXfrm>
    </dsp:sp>
    <dsp:sp modelId="{8146B395-6D26-D34A-9C1E-74E413C9F35E}">
      <dsp:nvSpPr>
        <dsp:cNvPr id="0" name=""/>
        <dsp:cNvSpPr/>
      </dsp:nvSpPr>
      <dsp:spPr>
        <a:xfrm>
          <a:off x="1021988" y="1012"/>
          <a:ext cx="1070474" cy="107047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EDE7C6-0E1B-B84A-8877-D29440F01BF7}">
      <dsp:nvSpPr>
        <dsp:cNvPr id="0" name=""/>
        <dsp:cNvSpPr/>
      </dsp:nvSpPr>
      <dsp:spPr>
        <a:xfrm rot="10800000">
          <a:off x="1557225" y="1391030"/>
          <a:ext cx="5119930" cy="10704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049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i="1" kern="1200" dirty="0">
              <a:effectLst/>
              <a:latin typeface="Helvetica" pitchFamily="2" charset="0"/>
            </a:rPr>
            <a:t>Individuare e </a:t>
          </a:r>
          <a:r>
            <a:rPr lang="it-IT" sz="2400" b="1" i="1" kern="1200" dirty="0">
              <a:effectLst/>
              <a:latin typeface="Helvetica" pitchFamily="2" charset="0"/>
            </a:rPr>
            <a:t>studiare </a:t>
          </a:r>
          <a:r>
            <a:rPr lang="it-IT" sz="1800" i="1" kern="1200" dirty="0">
              <a:effectLst/>
              <a:latin typeface="Helvetica" pitchFamily="2" charset="0"/>
            </a:rPr>
            <a:t>i fattori di rischio responsabili </a:t>
          </a:r>
          <a:r>
            <a:rPr lang="it-IT" i="1" kern="1200" dirty="0">
              <a:effectLst/>
              <a:latin typeface="Helvetica" pitchFamily="2" charset="0"/>
            </a:rPr>
            <a:t>dell’aumento della V. </a:t>
          </a:r>
          <a:r>
            <a:rPr lang="it-IT" i="1" kern="1200" dirty="0" err="1">
              <a:effectLst/>
              <a:latin typeface="Helvetica" pitchFamily="2" charset="0"/>
            </a:rPr>
            <a:t>orientalis</a:t>
          </a:r>
          <a:r>
            <a:rPr lang="it-IT" i="1" kern="1200" dirty="0">
              <a:effectLst/>
              <a:latin typeface="Helvetica" pitchFamily="2" charset="0"/>
            </a:rPr>
            <a:t> sul territorio campano</a:t>
          </a:r>
          <a:endParaRPr lang="it-IT" sz="1800" kern="1200" dirty="0">
            <a:effectLst/>
            <a:latin typeface="Helvetica" pitchFamily="2" charset="0"/>
          </a:endParaRPr>
        </a:p>
      </dsp:txBody>
      <dsp:txXfrm rot="10800000">
        <a:off x="1824843" y="1391030"/>
        <a:ext cx="4852312" cy="1070474"/>
      </dsp:txXfrm>
    </dsp:sp>
    <dsp:sp modelId="{0C518D66-A053-2040-BD90-318E7B4A4FA1}">
      <dsp:nvSpPr>
        <dsp:cNvPr id="0" name=""/>
        <dsp:cNvSpPr/>
      </dsp:nvSpPr>
      <dsp:spPr>
        <a:xfrm>
          <a:off x="1021988" y="1391030"/>
          <a:ext cx="1070474" cy="1070474"/>
        </a:xfrm>
        <a:prstGeom prst="ellipse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11F2B9-3F65-9346-97F8-394C99B12592}">
      <dsp:nvSpPr>
        <dsp:cNvPr id="0" name=""/>
        <dsp:cNvSpPr/>
      </dsp:nvSpPr>
      <dsp:spPr>
        <a:xfrm rot="10800000">
          <a:off x="1557225" y="2781049"/>
          <a:ext cx="5119930" cy="10704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049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i="1" kern="1200" dirty="0">
              <a:effectLst/>
              <a:latin typeface="Helvetica" pitchFamily="2" charset="0"/>
            </a:rPr>
            <a:t>Elaborare un piano per </a:t>
          </a:r>
          <a:r>
            <a:rPr lang="it-IT" sz="2400" b="1" i="1" kern="1200" dirty="0">
              <a:effectLst/>
              <a:latin typeface="Helvetica" pitchFamily="2" charset="0"/>
            </a:rPr>
            <a:t>combattere </a:t>
          </a:r>
          <a:r>
            <a:rPr lang="it-IT" sz="1800" i="1" kern="1200" dirty="0">
              <a:effectLst/>
              <a:latin typeface="Helvetica" pitchFamily="2" charset="0"/>
            </a:rPr>
            <a:t>tramite la distruzione controllata dei nidi</a:t>
          </a:r>
          <a:endParaRPr lang="it-IT" sz="1800" kern="1200" dirty="0">
            <a:effectLst/>
            <a:latin typeface="Helvetica" pitchFamily="2" charset="0"/>
          </a:endParaRPr>
        </a:p>
      </dsp:txBody>
      <dsp:txXfrm rot="10800000">
        <a:off x="1824843" y="2781049"/>
        <a:ext cx="4852312" cy="1070474"/>
      </dsp:txXfrm>
    </dsp:sp>
    <dsp:sp modelId="{4D1D92E6-9B9E-CE43-AE45-5E74AF551DFB}">
      <dsp:nvSpPr>
        <dsp:cNvPr id="0" name=""/>
        <dsp:cNvSpPr/>
      </dsp:nvSpPr>
      <dsp:spPr>
        <a:xfrm>
          <a:off x="1021988" y="2781049"/>
          <a:ext cx="1070474" cy="1070474"/>
        </a:xfrm>
        <a:prstGeom prst="ellipse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9A2548-F663-5145-AAA2-7688F6BB487F}">
      <dsp:nvSpPr>
        <dsp:cNvPr id="0" name=""/>
        <dsp:cNvSpPr/>
      </dsp:nvSpPr>
      <dsp:spPr>
        <a:xfrm rot="10800000">
          <a:off x="1557225" y="4171068"/>
          <a:ext cx="5119930" cy="10704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049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i="1" kern="1200" dirty="0">
              <a:effectLst/>
              <a:latin typeface="Helvetica" pitchFamily="2" charset="0"/>
            </a:rPr>
            <a:t>Favorire l’informazione e la </a:t>
          </a:r>
          <a:r>
            <a:rPr lang="it-IT" sz="2400" b="1" i="1" kern="1200" dirty="0">
              <a:effectLst/>
              <a:latin typeface="Helvetica" pitchFamily="2" charset="0"/>
            </a:rPr>
            <a:t>divulgazione</a:t>
          </a:r>
          <a:r>
            <a:rPr lang="it-IT" sz="1800" i="1" kern="1200" dirty="0">
              <a:effectLst/>
              <a:latin typeface="Helvetica" pitchFamily="2" charset="0"/>
            </a:rPr>
            <a:t> del rischio sanitario per l’uomo, gli animali e per la sicurezza alimentare causato dalla sua diffusione</a:t>
          </a:r>
          <a:endParaRPr lang="it-IT" sz="1800" kern="1200" dirty="0">
            <a:effectLst/>
            <a:latin typeface="Helvetica" pitchFamily="2" charset="0"/>
          </a:endParaRPr>
        </a:p>
      </dsp:txBody>
      <dsp:txXfrm rot="10800000">
        <a:off x="1824843" y="4171068"/>
        <a:ext cx="4852312" cy="1070474"/>
      </dsp:txXfrm>
    </dsp:sp>
    <dsp:sp modelId="{ED09828E-ECD7-4D40-9BAB-AB5828B671FA}">
      <dsp:nvSpPr>
        <dsp:cNvPr id="0" name=""/>
        <dsp:cNvSpPr/>
      </dsp:nvSpPr>
      <dsp:spPr>
        <a:xfrm>
          <a:off x="1021988" y="4171068"/>
          <a:ext cx="1070474" cy="1070474"/>
        </a:xfrm>
        <a:prstGeom prst="ellipse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86648664-4114-2241-EA84-8E7747C69B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37E213B-AA01-0767-3726-F9A1F60523E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F6CB69-F2C7-43AB-A2E9-FD6A42290D49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B41FF4B2-18AF-8402-95A2-F0CC4F6084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C5A9922E-93CE-5736-84CC-0D20729CDB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6A2C61-2723-DE8A-DA9E-2D78A2D240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B70893B-BBA0-1EA4-245D-A98A5461C2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EDEC210-8470-42E4-B46D-0E5142268FF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887F8-8F41-3EBB-014D-21D324646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8BD01D-243F-829D-DBE5-3A5DB325BC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1469C0-B3E4-355F-C35D-9CE34AE413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Salve, buongiorno a tutti. Mentre stavate ascoltando la relazione sulla Vespa orientalis tenuta dal collega, vi siete chiesti?!: « ma gli enti e le istituzioni, le università campane come stanno affrontando questo problema?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55ADE64-B23E-D699-5CBB-B0131E03FE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EC210-8470-42E4-B46D-0E5142268FFF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02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C4586-5303-304B-9B0C-1E77F8419EA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869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C4586-5303-304B-9B0C-1E77F8419EA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814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EC210-8470-42E4-B46D-0E5142268FFF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0621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EC210-8470-42E4-B46D-0E5142268FFF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2388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EC210-8470-42E4-B46D-0E5142268FFF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659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C4586-5303-304B-9B0C-1E77F8419EAB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0598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EC210-8470-42E4-B46D-0E5142268FFF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8180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03F837-8921-45AD-B1D0-D200971F0383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6403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EB6BE8A-E6B5-4DC6-7785-7DF7FAC33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BD433-18CC-4D32-A493-D3FB88D44A97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2F5186-D9B2-1C32-1ABC-96D7D66E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547807-3D3C-22D6-1B61-E3C2C73D2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8044-6645-4361-9B53-F6A74CC9FEC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52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415FF8E-4F87-B8BE-C555-CCDA390D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2FF94-B9ED-4FEC-98EC-32768F05FA87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F18A064-450F-D7E1-E467-E5DF954B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89690B3-D2C8-00A0-C007-5F11F3606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8716B-605D-4B8A-ACC5-8ACEFAB8A15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7566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BB480BC-6AAC-175A-2DF8-1067BDDA0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C591F-D2D3-4C37-93DF-E042F6AD6729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C434F50-59F7-FE2F-F8F5-BC3114CC1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F6CB59B-C69F-6779-6692-C35DA462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F246-AE66-4F9E-B2E6-0BCFC456824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540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3BE1E1A-677A-DCA0-5338-4288B4D95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F75D5-2D6B-4078-B608-61329F56F8BC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43DFD23-A4AA-072E-B4E4-E6D35A769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3157A9-1A4D-72FC-6D7C-90F84DD25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4492E-0577-4E7D-AA6F-F84F03850E7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594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4A390EB-2CE0-C125-0BDE-78C2D6E58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785D5-CDDB-4776-BD03-A21F26EE8117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E1090C-B5E3-88EC-80E1-15106BDE0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06FEEB-5AAE-02CB-C80B-F7D282CF4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2302-5027-4381-9F00-E8F4E0CEA2B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205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8149A91C-5A47-82C0-DB09-262691767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88A57-7E1E-404A-8E2A-CA0BDEB88E9F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0F616576-5868-0FD1-BEAF-CD72D096E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F457CD89-93F8-49F8-3112-1CDE7973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FC689-2D1F-45D1-BDB5-CFDE0C4FD5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345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A52DC4C-431C-06EA-B0BB-2E97926E8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6AE60-E194-418F-91B0-222ED0C47978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1525E044-E971-3897-D585-DF2DF3E53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D096E808-C2B6-1B8A-F9C2-2E0A7D06F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19B2-A4A4-44AA-8761-7887C9EC35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878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3">
            <a:extLst>
              <a:ext uri="{FF2B5EF4-FFF2-40B4-BE49-F238E27FC236}">
                <a16:creationId xmlns:a16="http://schemas.microsoft.com/office/drawing/2014/main" id="{33363C14-EF92-4EB4-B0FF-51E12CE56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A0AD6-C5C3-4080-BBDE-9116DE0B254B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4" name="Segnaposto piè di pagina 4">
            <a:extLst>
              <a:ext uri="{FF2B5EF4-FFF2-40B4-BE49-F238E27FC236}">
                <a16:creationId xmlns:a16="http://schemas.microsoft.com/office/drawing/2014/main" id="{E4C23C6E-8E3B-DB58-203A-AAC9C4A6B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093EE43B-7875-6788-DC64-A3C2B1AE5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2E4C-E611-4155-8CB8-0F75F72484D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830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>
            <a:extLst>
              <a:ext uri="{FF2B5EF4-FFF2-40B4-BE49-F238E27FC236}">
                <a16:creationId xmlns:a16="http://schemas.microsoft.com/office/drawing/2014/main" id="{DC9F5B61-B007-10B0-C865-0658146D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AE9D2-D2A4-4575-9BB0-A1829865A470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3" name="Segnaposto piè di pagina 4">
            <a:extLst>
              <a:ext uri="{FF2B5EF4-FFF2-40B4-BE49-F238E27FC236}">
                <a16:creationId xmlns:a16="http://schemas.microsoft.com/office/drawing/2014/main" id="{FBC2A55A-2ACF-1F68-BADB-73E1A49E5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F7276EFB-F771-6EC2-20AF-A67EAC55C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7F5C4-B0A2-4457-B854-04A6B976D08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0669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A0EF2BCB-877B-9CD5-3C21-8B99D57FC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951A9-2B08-484B-B89C-5AF18ADE3495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8BFE5759-5D25-BABF-3574-6E833C40F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3F59CB50-1C70-6439-6A50-77B552A8E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47564-05EF-44F4-AE02-920A221AAD9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713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>
            <a:extLst>
              <a:ext uri="{FF2B5EF4-FFF2-40B4-BE49-F238E27FC236}">
                <a16:creationId xmlns:a16="http://schemas.microsoft.com/office/drawing/2014/main" id="{D9339E85-15D1-2E44-F84B-336DA6ED2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425F1-5A44-43B8-8A60-43C32DB9C6D8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>
                <a16:creationId xmlns:a16="http://schemas.microsoft.com/office/drawing/2014/main" id="{0B7ACC1F-3371-87CB-D460-F40085E3D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36ABD212-E4B5-4AE1-CB0E-E36CC3D0F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17DEC-4FD4-4F76-AD41-2C4AB2ADFB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111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>
            <a:extLst>
              <a:ext uri="{FF2B5EF4-FFF2-40B4-BE49-F238E27FC236}">
                <a16:creationId xmlns:a16="http://schemas.microsoft.com/office/drawing/2014/main" id="{AFAE3928-1A1E-22E9-B32F-E42908C7E9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</a:p>
        </p:txBody>
      </p:sp>
      <p:sp>
        <p:nvSpPr>
          <p:cNvPr id="1027" name="Segnaposto testo 2">
            <a:extLst>
              <a:ext uri="{FF2B5EF4-FFF2-40B4-BE49-F238E27FC236}">
                <a16:creationId xmlns:a16="http://schemas.microsoft.com/office/drawing/2014/main" id="{71AB2AA7-CA56-3521-BEF4-62261CC515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E4E26C8-90A3-BC6F-D84F-45EAEB4878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DDF13A-75B2-48DE-B3BB-2605987C7290}" type="datetimeFigureOut">
              <a:rPr lang="it-IT"/>
              <a:pPr>
                <a:defRPr/>
              </a:pPr>
              <a:t>18/02/2024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A9FC20-2BD2-C91D-F5E5-0F30933D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A78F9B-9F08-03C6-61F5-506B2DA33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77464C-C56B-469B-8A00-91114FFF45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12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diagramLayout" Target="../diagrams/layout1.xml"/><Relationship Id="rId5" Type="http://schemas.openxmlformats.org/officeDocument/2006/relationships/image" Target="../media/image3.png"/><Relationship Id="rId10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openxmlformats.org/officeDocument/2006/relationships/image" Target="../media/image7.svg"/><Relationship Id="rId14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8.jp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hyperlink" Target="https://www.jedanews.com/le-api-stanno-morendo-in-tutto-il-mondo-una-tragedia-per-lumanita/" TargetMode="External"/><Relationship Id="rId10" Type="http://schemas.microsoft.com/office/2007/relationships/diagramDrawing" Target="../diagrams/drawing2.xml"/><Relationship Id="rId4" Type="http://schemas.openxmlformats.org/officeDocument/2006/relationships/image" Target="../media/image20.jpg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2.png"/><Relationship Id="rId7" Type="http://schemas.openxmlformats.org/officeDocument/2006/relationships/diagramData" Target="../diagrams/data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diagramDrawing" Target="../diagrams/drawing3.xml"/><Relationship Id="rId5" Type="http://schemas.openxmlformats.org/officeDocument/2006/relationships/image" Target="../media/image7.svg"/><Relationship Id="rId10" Type="http://schemas.openxmlformats.org/officeDocument/2006/relationships/diagramColors" Target="../diagrams/colors3.xml"/><Relationship Id="rId4" Type="http://schemas.openxmlformats.org/officeDocument/2006/relationships/image" Target="../media/image6.png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7.svg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B20E3-ACA8-6725-ADEB-DD7089C69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anzare per comunicare: il linguaggio delle api">
            <a:extLst>
              <a:ext uri="{FF2B5EF4-FFF2-40B4-BE49-F238E27FC236}">
                <a16:creationId xmlns:a16="http://schemas.microsoft.com/office/drawing/2014/main" id="{CE17328D-1789-1A2B-C32F-FC071B0DA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924361" cy="3270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o 1">
            <a:extLst>
              <a:ext uri="{FF2B5EF4-FFF2-40B4-BE49-F238E27FC236}">
                <a16:creationId xmlns:a16="http://schemas.microsoft.com/office/drawing/2014/main" id="{1E037C68-E399-C51F-9127-5EF6F234C015}"/>
              </a:ext>
            </a:extLst>
          </p:cNvPr>
          <p:cNvGrpSpPr/>
          <p:nvPr/>
        </p:nvGrpSpPr>
        <p:grpSpPr>
          <a:xfrm>
            <a:off x="7030053" y="130250"/>
            <a:ext cx="3368536" cy="756737"/>
            <a:chOff x="0" y="0"/>
            <a:chExt cx="2030872" cy="439452"/>
          </a:xfrm>
        </p:grpSpPr>
        <p:pic>
          <p:nvPicPr>
            <p:cNvPr id="11" name="Immagine 4" descr="Immagine 4">
              <a:extLst>
                <a:ext uri="{FF2B5EF4-FFF2-40B4-BE49-F238E27FC236}">
                  <a16:creationId xmlns:a16="http://schemas.microsoft.com/office/drawing/2014/main" id="{E9F9BCDB-BE8F-254B-BB98-3034367C8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7703" y="0"/>
              <a:ext cx="723170" cy="4394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" name="Immagine 19">
              <a:extLst>
                <a:ext uri="{FF2B5EF4-FFF2-40B4-BE49-F238E27FC236}">
                  <a16:creationId xmlns:a16="http://schemas.microsoft.com/office/drawing/2014/main" id="{9A413A6B-12F6-CABC-B47B-960C6D8C370E}"/>
                </a:ext>
              </a:extLst>
            </p:cNvPr>
            <p:cNvGrpSpPr/>
            <p:nvPr/>
          </p:nvGrpSpPr>
          <p:grpSpPr>
            <a:xfrm>
              <a:off x="570491" y="0"/>
              <a:ext cx="737212" cy="439453"/>
              <a:chOff x="0" y="0"/>
              <a:chExt cx="737211" cy="439452"/>
            </a:xfrm>
          </p:grpSpPr>
          <p:sp>
            <p:nvSpPr>
              <p:cNvPr id="14" name="Rettangolo">
                <a:extLst>
                  <a:ext uri="{FF2B5EF4-FFF2-40B4-BE49-F238E27FC236}">
                    <a16:creationId xmlns:a16="http://schemas.microsoft.com/office/drawing/2014/main" id="{74F31A1D-3450-FC68-132D-6DE94A3DEB27}"/>
                  </a:ext>
                </a:extLst>
              </p:cNvPr>
              <p:cNvSpPr/>
              <p:nvPr/>
            </p:nvSpPr>
            <p:spPr>
              <a:xfrm>
                <a:off x="0" y="0"/>
                <a:ext cx="737212" cy="43945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/>
              </a:p>
            </p:txBody>
          </p:sp>
          <p:pic>
            <p:nvPicPr>
              <p:cNvPr id="15" name="image5.png" descr="image5.png">
                <a:extLst>
                  <a:ext uri="{FF2B5EF4-FFF2-40B4-BE49-F238E27FC236}">
                    <a16:creationId xmlns:a16="http://schemas.microsoft.com/office/drawing/2014/main" id="{0C70E286-3DDD-3F45-4737-9549857802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37212" cy="43945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13" name="Picture 2" descr="Picture 2">
              <a:extLst>
                <a:ext uri="{FF2B5EF4-FFF2-40B4-BE49-F238E27FC236}">
                  <a16:creationId xmlns:a16="http://schemas.microsoft.com/office/drawing/2014/main" id="{57710E68-E261-09C3-6B47-2A373D818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" y="0"/>
              <a:ext cx="616897" cy="4394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Immagine 16" descr="Immagine che contiene insetto, parassita, invertebrato, Vespa&#10;&#10;Descrizione generata automaticamente">
            <a:extLst>
              <a:ext uri="{FF2B5EF4-FFF2-40B4-BE49-F238E27FC236}">
                <a16:creationId xmlns:a16="http://schemas.microsoft.com/office/drawing/2014/main" id="{2E224B53-4F27-B2DF-730A-36F60F0B43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3" r="27675" b="5"/>
          <a:stretch/>
        </p:blipFill>
        <p:spPr>
          <a:xfrm rot="16200000">
            <a:off x="687524" y="2621161"/>
            <a:ext cx="3549315" cy="4924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1C241BE3-08B7-BBE0-02E6-AB71E7533D84}"/>
              </a:ext>
            </a:extLst>
          </p:cNvPr>
          <p:cNvGrpSpPr/>
          <p:nvPr/>
        </p:nvGrpSpPr>
        <p:grpSpPr>
          <a:xfrm>
            <a:off x="3180283" y="2170458"/>
            <a:ext cx="10814835" cy="3155169"/>
            <a:chOff x="2852291" y="886985"/>
            <a:chExt cx="10814835" cy="3155169"/>
          </a:xfrm>
        </p:grpSpPr>
        <p:pic>
          <p:nvPicPr>
            <p:cNvPr id="16" name="Elemento grafico 15">
              <a:extLst>
                <a:ext uri="{FF2B5EF4-FFF2-40B4-BE49-F238E27FC236}">
                  <a16:creationId xmlns:a16="http://schemas.microsoft.com/office/drawing/2014/main" id="{94016E89-BC8F-624D-FD3A-8682A7E5C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043499" y="886985"/>
              <a:ext cx="3009777" cy="2257333"/>
            </a:xfrm>
            <a:prstGeom prst="rect">
              <a:avLst/>
            </a:prstGeom>
          </p:spPr>
        </p:pic>
        <p:graphicFrame>
          <p:nvGraphicFramePr>
            <p:cNvPr id="3079" name="CasellaDiTesto 6">
              <a:extLst>
                <a:ext uri="{FF2B5EF4-FFF2-40B4-BE49-F238E27FC236}">
                  <a16:creationId xmlns:a16="http://schemas.microsoft.com/office/drawing/2014/main" id="{DE48554C-70CB-96D4-52C9-28174EA278C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49812224"/>
                </p:ext>
              </p:extLst>
            </p:nvPr>
          </p:nvGraphicFramePr>
          <p:xfrm>
            <a:off x="2852291" y="1426053"/>
            <a:ext cx="10814835" cy="26161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817463E-E647-0E1B-85D4-31C807CA1AA5}"/>
              </a:ext>
            </a:extLst>
          </p:cNvPr>
          <p:cNvSpPr txBox="1"/>
          <p:nvPr/>
        </p:nvSpPr>
        <p:spPr>
          <a:xfrm>
            <a:off x="7030051" y="6396335"/>
            <a:ext cx="3807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Relatore: </a:t>
            </a:r>
            <a:r>
              <a:rPr lang="it-IT" sz="2400" b="1" dirty="0"/>
              <a:t>Rosario Sica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3DCC7C1-BE77-ACC8-ED70-B4488655749B}"/>
              </a:ext>
            </a:extLst>
          </p:cNvPr>
          <p:cNvSpPr txBox="1"/>
          <p:nvPr/>
        </p:nvSpPr>
        <p:spPr>
          <a:xfrm>
            <a:off x="4855077" y="901137"/>
            <a:ext cx="709653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dirty="0"/>
              <a:t>Responsabile Progetto: Prof.ssa </a:t>
            </a:r>
            <a:r>
              <a:rPr lang="it-IT" altLang="it-IT" sz="2400" b="1" dirty="0"/>
              <a:t>Paola </a:t>
            </a:r>
            <a:r>
              <a:rPr lang="it-IT" altLang="it-IT" sz="2400" b="1" dirty="0" err="1"/>
              <a:t>Maiolino</a:t>
            </a:r>
            <a:endParaRPr lang="it-IT" altLang="it-IT" sz="2400" b="1" dirty="0"/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1800" i="1" dirty="0"/>
              <a:t>Dipartimento di Medicina Veterinaria e Produzioni animali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1800" i="1" dirty="0"/>
              <a:t>Università degli studi di Napoli</a:t>
            </a:r>
          </a:p>
        </p:txBody>
      </p:sp>
    </p:spTree>
    <p:extLst>
      <p:ext uri="{BB962C8B-B14F-4D97-AF65-F5344CB8AC3E}">
        <p14:creationId xmlns:p14="http://schemas.microsoft.com/office/powerpoint/2010/main" val="846354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Grafico delle risposte di Moduli. Titolo della domanda: Inquadramento professionale. Numero di risposte: 49 risposte."/>
          <p:cNvSpPr>
            <a:spLocks noChangeAspect="1" noChangeArrowheads="1"/>
          </p:cNvSpPr>
          <p:nvPr/>
        </p:nvSpPr>
        <p:spPr bwMode="auto">
          <a:xfrm>
            <a:off x="1679575" y="841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0780" r="38761" b="1037"/>
          <a:stretch/>
        </p:blipFill>
        <p:spPr bwMode="auto">
          <a:xfrm>
            <a:off x="1831976" y="1879600"/>
            <a:ext cx="2218055" cy="205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Grafico 7"/>
          <p:cNvGraphicFramePr/>
          <p:nvPr>
            <p:extLst>
              <p:ext uri="{D42A27DB-BD31-4B8C-83A1-F6EECF244321}">
                <p14:modId xmlns:p14="http://schemas.microsoft.com/office/powerpoint/2010/main" val="1722216183"/>
              </p:ext>
            </p:extLst>
          </p:nvPr>
        </p:nvGraphicFramePr>
        <p:xfrm>
          <a:off x="3215680" y="1325192"/>
          <a:ext cx="7822502" cy="4718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03" t="33847" r="2237" b="33077"/>
          <a:stretch/>
        </p:blipFill>
        <p:spPr bwMode="auto">
          <a:xfrm>
            <a:off x="1583285" y="4316617"/>
            <a:ext cx="2249923" cy="126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 flipV="1">
            <a:off x="3431704" y="2276872"/>
            <a:ext cx="3168352" cy="55753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800672" y="3931444"/>
            <a:ext cx="3439345" cy="144177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itolo 1"/>
          <p:cNvSpPr txBox="1">
            <a:spLocks/>
          </p:cNvSpPr>
          <p:nvPr/>
        </p:nvSpPr>
        <p:spPr>
          <a:xfrm>
            <a:off x="-64769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rgbClr val="339933"/>
                </a:solidFill>
              </a:rPr>
              <a:t>L’ 81% degli apicoltori interrogati hanno riscontrato perdite di alveari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80643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965" y="0"/>
            <a:ext cx="10515600" cy="1325563"/>
          </a:xfrm>
        </p:spPr>
        <p:txBody>
          <a:bodyPr/>
          <a:lstStyle/>
          <a:p>
            <a:r>
              <a:rPr lang="it-IT" dirty="0">
                <a:solidFill>
                  <a:srgbClr val="339933"/>
                </a:solidFill>
              </a:rPr>
              <a:t>Impatto «specifico»: Quale Vespa?</a:t>
            </a:r>
            <a:endParaRPr lang="it-I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0" t="36911" r="28572" b="22624"/>
          <a:stretch/>
        </p:blipFill>
        <p:spPr bwMode="auto">
          <a:xfrm>
            <a:off x="1336095" y="1578928"/>
            <a:ext cx="8943339" cy="397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umetto 2 3"/>
          <p:cNvSpPr/>
          <p:nvPr/>
        </p:nvSpPr>
        <p:spPr>
          <a:xfrm>
            <a:off x="6540624" y="5279072"/>
            <a:ext cx="4104456" cy="746935"/>
          </a:xfrm>
          <a:prstGeom prst="wedgeRoundRectCallout">
            <a:avLst>
              <a:gd name="adj1" fmla="val -58501"/>
              <a:gd name="adj2" fmla="val -230443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57150" h="139700"/>
            <a:bevelB w="4445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800" dirty="0">
                <a:solidFill>
                  <a:sysClr val="windowText" lastClr="000000"/>
                </a:solidFill>
              </a:rPr>
              <a:t>Difficoltà di riconoscimento o</a:t>
            </a:r>
            <a:r>
              <a:rPr lang="it-IT" sz="1800" i="1" dirty="0">
                <a:solidFill>
                  <a:sysClr val="windowText" lastClr="000000"/>
                </a:solidFill>
              </a:rPr>
              <a:t> di attribuzione di responsabilità?</a:t>
            </a:r>
            <a:endParaRPr lang="it-IT" sz="1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348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9C36FC8-8896-2A3B-70B7-8422003F82F4}"/>
              </a:ext>
            </a:extLst>
          </p:cNvPr>
          <p:cNvSpPr txBox="1"/>
          <p:nvPr/>
        </p:nvSpPr>
        <p:spPr>
          <a:xfrm>
            <a:off x="3048000" y="3246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dirty="0">
                <a:effectLst/>
              </a:rPr>
              <a:t> 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81FB98C-7712-57DA-D1D4-F7FA9424BE5A}"/>
              </a:ext>
            </a:extLst>
          </p:cNvPr>
          <p:cNvSpPr txBox="1"/>
          <p:nvPr/>
        </p:nvSpPr>
        <p:spPr>
          <a:xfrm>
            <a:off x="3048000" y="3246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dirty="0">
                <a:effectLst/>
              </a:rPr>
              <a:t> </a:t>
            </a:r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AF6C452-5F84-A787-2BEB-EE4F97234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2180" y="168177"/>
            <a:ext cx="2057400" cy="2228850"/>
          </a:xfrm>
          <a:prstGeom prst="rect">
            <a:avLst/>
          </a:prstGeom>
        </p:spPr>
      </p:pic>
      <p:pic>
        <p:nvPicPr>
          <p:cNvPr id="4" name="Picture 2" descr="Immagine senza didascalia">
            <a:extLst>
              <a:ext uri="{FF2B5EF4-FFF2-40B4-BE49-F238E27FC236}">
                <a16:creationId xmlns:a16="http://schemas.microsoft.com/office/drawing/2014/main" id="{462939DF-1AEE-DCA5-FD1D-DDC0FBC63A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/>
        </p:blipFill>
        <p:spPr bwMode="auto">
          <a:xfrm>
            <a:off x="7294127" y="3246643"/>
            <a:ext cx="4777563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ACAD791-EEF1-68D9-FBF3-3EA5DF409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3" t="30413" r="22221" b="16703"/>
          <a:stretch/>
        </p:blipFill>
        <p:spPr bwMode="auto">
          <a:xfrm>
            <a:off x="120310" y="1602402"/>
            <a:ext cx="6976230" cy="408702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2EB75E9-0F13-2AF2-FF0B-4E6AA5215DFA}"/>
              </a:ext>
            </a:extLst>
          </p:cNvPr>
          <p:cNvSpPr txBox="1"/>
          <p:nvPr/>
        </p:nvSpPr>
        <p:spPr>
          <a:xfrm>
            <a:off x="5463105" y="3370361"/>
            <a:ext cx="722183" cy="338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657D76-428C-0A19-CD59-257977C5021C}"/>
              </a:ext>
            </a:extLst>
          </p:cNvPr>
          <p:cNvSpPr txBox="1"/>
          <p:nvPr/>
        </p:nvSpPr>
        <p:spPr>
          <a:xfrm>
            <a:off x="2832652" y="705679"/>
            <a:ext cx="252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Quale vespa è presente?</a:t>
            </a:r>
          </a:p>
        </p:txBody>
      </p:sp>
    </p:spTree>
    <p:extLst>
      <p:ext uri="{BB962C8B-B14F-4D97-AF65-F5344CB8AC3E}">
        <p14:creationId xmlns:p14="http://schemas.microsoft.com/office/powerpoint/2010/main" val="979416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070549-A8A7-F37D-AFF6-9034035F67ED}"/>
              </a:ext>
            </a:extLst>
          </p:cNvPr>
          <p:cNvSpPr txBox="1">
            <a:spLocks/>
          </p:cNvSpPr>
          <p:nvPr/>
        </p:nvSpPr>
        <p:spPr>
          <a:xfrm>
            <a:off x="-1080052" y="150758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it-IT" dirty="0"/>
              <a:t>Questionario rivolto agli apicoltori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6628" y="244820"/>
            <a:ext cx="1294344" cy="140220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346059" y="1385416"/>
            <a:ext cx="8352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Il 77 % degli apicoltori hanno adottato Strategie di lotta</a:t>
            </a:r>
          </a:p>
        </p:txBody>
      </p:sp>
      <p:pic>
        <p:nvPicPr>
          <p:cNvPr id="2050" name="Picture 2" descr="https://lh7-us.googleusercontent.com/6k5fBg6uejnlJLED1JIttN1qmzIazwGISqhiU3RjphNpREi6KPT5UWhmv8-hrz8rtFFOjRHySS3LnfBdzGQPPKHJNVHivy-XIZCbUL8RFJSmoOYdXidNdXJKeDTwmvQJclSJOeaS0Jac2Mnx0Y7HDA=s204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9" t="32698" r="29482" b="24635"/>
          <a:stretch/>
        </p:blipFill>
        <p:spPr bwMode="auto">
          <a:xfrm>
            <a:off x="1006764" y="2318070"/>
            <a:ext cx="8691417" cy="417702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864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070549-A8A7-F37D-AFF6-9034035F67ED}"/>
              </a:ext>
            </a:extLst>
          </p:cNvPr>
          <p:cNvSpPr txBox="1">
            <a:spLocks/>
          </p:cNvSpPr>
          <p:nvPr/>
        </p:nvSpPr>
        <p:spPr>
          <a:xfrm>
            <a:off x="-1089991" y="68786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it-IT" dirty="0"/>
              <a:t>Questionario rivolto agli apicoltori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6892" y="168177"/>
            <a:ext cx="1222688" cy="1324579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610139" y="1492756"/>
            <a:ext cx="64471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Quali sono le Strategie di lotta utilizzate?</a:t>
            </a:r>
          </a:p>
          <a:p>
            <a:endParaRPr lang="it-IT" sz="28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99088D5-B50F-5FA3-7856-9FC7AE769D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t="36064" r="20190" b="20000"/>
          <a:stretch/>
        </p:blipFill>
        <p:spPr bwMode="auto">
          <a:xfrm>
            <a:off x="1143145" y="2313867"/>
            <a:ext cx="9027885" cy="376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6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339933"/>
                </a:solidFill>
              </a:rPr>
              <a:t>Strategie di lotta: </a:t>
            </a:r>
            <a:r>
              <a:rPr lang="it-IT" b="1" dirty="0">
                <a:solidFill>
                  <a:srgbClr val="339933"/>
                </a:solidFill>
              </a:rPr>
              <a:t>quando è stata adottata?</a:t>
            </a:r>
            <a:endParaRPr lang="it-IT" b="1" dirty="0"/>
          </a:p>
        </p:txBody>
      </p:sp>
      <p:sp>
        <p:nvSpPr>
          <p:cNvPr id="3" name="AutoShape 2" descr="Grafico delle risposte di Moduli. Titolo della domanda: Virosi (Virus della covata a sacco - SBV; Virus delle ali deformi -DWV; Virus della paralisi acuta - ABPV e IAPV;  Virus della cella reale nera - BQCV; Virus della paralisi cronica - CBPV). Numero di risposte: 48 risposte."/>
          <p:cNvSpPr>
            <a:spLocks noChangeAspect="1" noChangeArrowheads="1"/>
          </p:cNvSpPr>
          <p:nvPr/>
        </p:nvSpPr>
        <p:spPr bwMode="auto">
          <a:xfrm>
            <a:off x="1679575" y="841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38942" r="20571" b="12635"/>
          <a:stretch/>
        </p:blipFill>
        <p:spPr bwMode="auto">
          <a:xfrm>
            <a:off x="1492313" y="2060849"/>
            <a:ext cx="9085944" cy="415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umetto 2 4"/>
          <p:cNvSpPr/>
          <p:nvPr/>
        </p:nvSpPr>
        <p:spPr>
          <a:xfrm>
            <a:off x="6373216" y="1687381"/>
            <a:ext cx="2808312" cy="746935"/>
          </a:xfrm>
          <a:prstGeom prst="wedgeRoundRectCallout">
            <a:avLst>
              <a:gd name="adj1" fmla="val -111435"/>
              <a:gd name="adj2" fmla="val 208715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57150" h="139700"/>
            <a:bevelB w="4445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2000" b="1" dirty="0">
                <a:solidFill>
                  <a:sysClr val="windowText" lastClr="000000"/>
                </a:solidFill>
              </a:rPr>
              <a:t>Tentativo di catturare fondatrici</a:t>
            </a:r>
          </a:p>
        </p:txBody>
      </p:sp>
    </p:spTree>
    <p:extLst>
      <p:ext uri="{BB962C8B-B14F-4D97-AF65-F5344CB8AC3E}">
        <p14:creationId xmlns:p14="http://schemas.microsoft.com/office/powerpoint/2010/main" val="3712991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45FB1B8-9886-1513-AFC3-E3ED03F9C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97" y="626688"/>
            <a:ext cx="7156403" cy="540543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B1FFBBE-DD89-C6E8-62C6-2DEB24ED435A}"/>
              </a:ext>
            </a:extLst>
          </p:cNvPr>
          <p:cNvSpPr txBox="1"/>
          <p:nvPr/>
        </p:nvSpPr>
        <p:spPr>
          <a:xfrm>
            <a:off x="298174" y="388148"/>
            <a:ext cx="486691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Minaccia Vespa orientalis</a:t>
            </a:r>
          </a:p>
          <a:p>
            <a:r>
              <a:rPr lang="it-IT" sz="2800" b="1" dirty="0"/>
              <a:t>quanto grave è percepita</a:t>
            </a:r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r>
              <a:rPr lang="it-IT" sz="2800" b="1" dirty="0"/>
              <a:t>Il 40% ha risposto molto grave! </a:t>
            </a:r>
          </a:p>
        </p:txBody>
      </p:sp>
    </p:spTree>
    <p:extLst>
      <p:ext uri="{BB962C8B-B14F-4D97-AF65-F5344CB8AC3E}">
        <p14:creationId xmlns:p14="http://schemas.microsoft.com/office/powerpoint/2010/main" val="3845056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3BAE07A7-600C-3166-CA11-A3864CE1D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3" t="31920" r="21673" b="15017"/>
          <a:stretch/>
        </p:blipFill>
        <p:spPr bwMode="auto">
          <a:xfrm>
            <a:off x="2014688" y="1188269"/>
            <a:ext cx="8392781" cy="4468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71C90DF-5552-A687-A7B0-35D9D36A5EFB}"/>
              </a:ext>
            </a:extLst>
          </p:cNvPr>
          <p:cNvSpPr txBox="1"/>
          <p:nvPr/>
        </p:nvSpPr>
        <p:spPr>
          <a:xfrm>
            <a:off x="9438205" y="1436747"/>
            <a:ext cx="794328" cy="387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B531854-A531-DFA6-93C3-4C89610206E9}"/>
              </a:ext>
            </a:extLst>
          </p:cNvPr>
          <p:cNvSpPr/>
          <p:nvPr/>
        </p:nvSpPr>
        <p:spPr>
          <a:xfrm>
            <a:off x="2276061" y="1749287"/>
            <a:ext cx="6987209" cy="626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24B670E-877D-9AD8-021C-998D9BC25BFB}"/>
              </a:ext>
            </a:extLst>
          </p:cNvPr>
          <p:cNvSpPr txBox="1"/>
          <p:nvPr/>
        </p:nvSpPr>
        <p:spPr>
          <a:xfrm>
            <a:off x="596348" y="446095"/>
            <a:ext cx="11479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Il 56 % degli apicoltori  sente l’esigenza di un maggiore supporto da parte delle istituzioni</a:t>
            </a:r>
          </a:p>
        </p:txBody>
      </p:sp>
    </p:spTree>
    <p:extLst>
      <p:ext uri="{BB962C8B-B14F-4D97-AF65-F5344CB8AC3E}">
        <p14:creationId xmlns:p14="http://schemas.microsoft.com/office/powerpoint/2010/main" val="4120522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AA36BC-A1C2-ED3D-CCB1-6C697E6BA247}"/>
              </a:ext>
            </a:extLst>
          </p:cNvPr>
          <p:cNvSpPr txBox="1"/>
          <p:nvPr/>
        </p:nvSpPr>
        <p:spPr>
          <a:xfrm>
            <a:off x="3048000" y="3246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dirty="0">
                <a:effectLst/>
              </a:rPr>
              <a:t> 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962F01-C2D9-E453-8CAD-AF0176A77741}"/>
              </a:ext>
            </a:extLst>
          </p:cNvPr>
          <p:cNvSpPr txBox="1"/>
          <p:nvPr/>
        </p:nvSpPr>
        <p:spPr>
          <a:xfrm>
            <a:off x="124263" y="1801751"/>
            <a:ext cx="1210586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Nonostante i dati del 2021 siano basati su 50 apicoltori (pari al 2,5% degli apicoltori campani), offrono 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una prima stima dell’impatto dei calabroni sull’apicoltura campana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2400" b="1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Tra gli apicoltori che riportano perdite, il </a:t>
            </a:r>
            <a:r>
              <a:rPr lang="it-IT" sz="2400" b="1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42% sostiene che i calabroni hanno contribuito alle perdite</a:t>
            </a:r>
            <a:endParaRPr lang="it-IT" sz="2400" b="1" i="0" u="none" strike="noStrike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 media questi apicoltori hanno perso il </a:t>
            </a:r>
            <a:r>
              <a:rPr lang="it-IT" sz="2400" b="1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28,7% dei propri alveari a causa di </a:t>
            </a:r>
            <a:r>
              <a:rPr lang="it-IT" sz="2400" b="1" i="1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Vespa 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2400" b="1" i="1" dirty="0">
              <a:solidFill>
                <a:srgbClr val="FF0000"/>
              </a:solidFill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400" b="1" i="1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Vespa orientalis </a:t>
            </a:r>
            <a:r>
              <a:rPr lang="it-IT" sz="2400" b="1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è tra le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it-IT" sz="2400" b="1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3 principali minacce per l’apicoltura 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(dopo pesticidi e varroa). Il </a:t>
            </a:r>
            <a:r>
              <a:rPr lang="it-IT" sz="2400" b="1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40% degli intervistati la ritiene «molto grave».</a:t>
            </a:r>
            <a:endParaRPr lang="it-IT" sz="2400" b="1" i="1" u="none" strike="noStrike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endParaRPr lang="it-IT" sz="2400" b="1" dirty="0">
              <a:solidFill>
                <a:srgbClr val="000000"/>
              </a:solidFill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DBEB94F-4377-2F0C-CBF1-D1203FB6F9B0}"/>
              </a:ext>
            </a:extLst>
          </p:cNvPr>
          <p:cNvSpPr txBox="1"/>
          <p:nvPr/>
        </p:nvSpPr>
        <p:spPr>
          <a:xfrm>
            <a:off x="4216400" y="101600"/>
            <a:ext cx="3921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Risultati del questionario</a:t>
            </a:r>
          </a:p>
        </p:txBody>
      </p:sp>
    </p:spTree>
    <p:extLst>
      <p:ext uri="{BB962C8B-B14F-4D97-AF65-F5344CB8AC3E}">
        <p14:creationId xmlns:p14="http://schemas.microsoft.com/office/powerpoint/2010/main" val="901030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7FAEDA6-4801-FBA6-E5AF-EAA57040604C}"/>
              </a:ext>
            </a:extLst>
          </p:cNvPr>
          <p:cNvSpPr txBox="1"/>
          <p:nvPr/>
        </p:nvSpPr>
        <p:spPr>
          <a:xfrm>
            <a:off x="993913" y="2123157"/>
            <a:ext cx="1034663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it-IT" sz="40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L’identificazione di fattori ambientali che influenzano la distribuzione delle specie di calabrone sul territorio richiede </a:t>
            </a:r>
            <a:r>
              <a:rPr lang="it-IT" sz="40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maggior quantità e qualità dei dati raccolti 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endParaRPr lang="it-IT" sz="40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it-IT" sz="40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(es. precisione, capacità di identificare le specie).</a:t>
            </a:r>
            <a:endParaRPr lang="it-IT" sz="4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760FFAA-AC4D-A40D-5A08-249C2E668168}"/>
              </a:ext>
            </a:extLst>
          </p:cNvPr>
          <p:cNvSpPr txBox="1"/>
          <p:nvPr/>
        </p:nvSpPr>
        <p:spPr>
          <a:xfrm>
            <a:off x="3093254" y="592056"/>
            <a:ext cx="2015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emerge che:</a:t>
            </a:r>
          </a:p>
        </p:txBody>
      </p:sp>
    </p:spTree>
    <p:extLst>
      <p:ext uri="{BB962C8B-B14F-4D97-AF65-F5344CB8AC3E}">
        <p14:creationId xmlns:p14="http://schemas.microsoft.com/office/powerpoint/2010/main" val="121597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magine 5">
            <a:extLst>
              <a:ext uri="{FF2B5EF4-FFF2-40B4-BE49-F238E27FC236}">
                <a16:creationId xmlns:a16="http://schemas.microsoft.com/office/drawing/2014/main" id="{2A1DBC17-3826-2C9C-6C6D-D69CA85F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531" y="655339"/>
            <a:ext cx="4103688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Segnaposto contenuto 4">
            <a:extLst>
              <a:ext uri="{FF2B5EF4-FFF2-40B4-BE49-F238E27FC236}">
                <a16:creationId xmlns:a16="http://schemas.microsoft.com/office/drawing/2014/main" id="{E3845144-CEF8-5B23-A0CA-801FC3AEAF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3" r="28701"/>
          <a:stretch/>
        </p:blipFill>
        <p:spPr>
          <a:xfrm>
            <a:off x="8179969" y="4266503"/>
            <a:ext cx="1177092" cy="2082859"/>
          </a:xfrm>
        </p:spPr>
      </p:pic>
      <p:pic>
        <p:nvPicPr>
          <p:cNvPr id="8196" name="Immagine 7" descr="Immagine che contiene testo&#10;&#10;Descrizione generata automaticamente">
            <a:extLst>
              <a:ext uri="{FF2B5EF4-FFF2-40B4-BE49-F238E27FC236}">
                <a16:creationId xmlns:a16="http://schemas.microsoft.com/office/drawing/2014/main" id="{2C78F818-CD8E-F679-E4BC-7C514F972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595" y="4266503"/>
            <a:ext cx="1879600" cy="207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Immagine 10">
            <a:extLst>
              <a:ext uri="{FF2B5EF4-FFF2-40B4-BE49-F238E27FC236}">
                <a16:creationId xmlns:a16="http://schemas.microsoft.com/office/drawing/2014/main" id="{87B2CF6B-6BB8-7B0E-D80E-F6B0D0A72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125" y="416462"/>
            <a:ext cx="2923576" cy="292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Immagine 16">
            <a:extLst>
              <a:ext uri="{FF2B5EF4-FFF2-40B4-BE49-F238E27FC236}">
                <a16:creationId xmlns:a16="http://schemas.microsoft.com/office/drawing/2014/main" id="{0748ECC0-0C78-AE51-E210-664BA422F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07" y="389660"/>
            <a:ext cx="3001297" cy="299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CasellaDiTesto 18">
            <a:extLst>
              <a:ext uri="{FF2B5EF4-FFF2-40B4-BE49-F238E27FC236}">
                <a16:creationId xmlns:a16="http://schemas.microsoft.com/office/drawing/2014/main" id="{A62CC561-ADB4-B707-43A5-B6A93B4D1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2335" y="4266503"/>
            <a:ext cx="381988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b="1" dirty="0">
                <a:solidFill>
                  <a:srgbClr val="00B050"/>
                </a:solidFill>
              </a:rPr>
              <a:t>Obiettivo 13</a:t>
            </a:r>
            <a:r>
              <a:rPr lang="it-IT" altLang="it-IT" sz="2000" dirty="0"/>
              <a:t>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t-IT" altLang="it-IT" sz="2000" dirty="0"/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dirty="0"/>
              <a:t>prevede di rafforzare in tutti la capacità di ripresa e di adattamento ai rischi legati al </a:t>
            </a:r>
            <a:r>
              <a:rPr lang="it-IT" altLang="it-IT" sz="2000" b="1" dirty="0"/>
              <a:t>clima e ai disastri naturali.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F4C03F4C-03A4-5F0A-39A0-05AB7A6FD35E}"/>
              </a:ext>
            </a:extLst>
          </p:cNvPr>
          <p:cNvGrpSpPr/>
          <p:nvPr/>
        </p:nvGrpSpPr>
        <p:grpSpPr>
          <a:xfrm>
            <a:off x="316366" y="3602196"/>
            <a:ext cx="3022600" cy="2991644"/>
            <a:chOff x="5215731" y="3612356"/>
            <a:chExt cx="3022600" cy="2991644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40E62D4A-9637-3AFB-8240-FFB9A26FC10C}"/>
                </a:ext>
              </a:extLst>
            </p:cNvPr>
            <p:cNvSpPr/>
            <p:nvPr/>
          </p:nvSpPr>
          <p:spPr>
            <a:xfrm>
              <a:off x="5331619" y="3612356"/>
              <a:ext cx="2790825" cy="29916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8199" name="CasellaDiTesto 14">
              <a:extLst>
                <a:ext uri="{FF2B5EF4-FFF2-40B4-BE49-F238E27FC236}">
                  <a16:creationId xmlns:a16="http://schemas.microsoft.com/office/drawing/2014/main" id="{5B309426-49F4-5D88-BA94-1AE2D180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5731" y="3669096"/>
              <a:ext cx="30226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t-IT" altLang="it-IT" sz="1800" b="1" dirty="0"/>
                <a:t>IV Area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t-IT" altLang="it-IT" sz="1800" b="1" dirty="0"/>
                <a:t>EMERGENZA API E INSETTI IMPOLLINATORI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it-IT" altLang="it-IT" sz="1800" dirty="0"/>
            </a:p>
          </p:txBody>
        </p:sp>
        <p:sp>
          <p:nvSpPr>
            <p:cNvPr id="8202" name="CasellaDiTesto 27">
              <a:extLst>
                <a:ext uri="{FF2B5EF4-FFF2-40B4-BE49-F238E27FC236}">
                  <a16:creationId xmlns:a16="http://schemas.microsoft.com/office/drawing/2014/main" id="{D926D6FB-FFB6-5039-3681-B3973A0E0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9854" y="4878062"/>
              <a:ext cx="2262187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t-IT" altLang="it-IT" sz="1800" dirty="0"/>
                <a:t>(</a:t>
              </a:r>
              <a:r>
                <a:rPr lang="it-IT" altLang="it-IT" sz="1600" i="1" dirty="0"/>
                <a:t>Protocollo di Intesa approvato con delibera del 25/11/2020 dalla Regione Campania – UOD prevenzione e sanità pubblica </a:t>
              </a:r>
              <a:r>
                <a:rPr lang="it-IT" altLang="it-IT" sz="1600" i="1" dirty="0" err="1"/>
                <a:t>vet</a:t>
              </a:r>
              <a:r>
                <a:rPr lang="it-IT" altLang="it-IT" sz="1600" i="1" dirty="0"/>
                <a:t>.)</a:t>
              </a:r>
            </a:p>
          </p:txBody>
        </p:sp>
      </p:grpSp>
      <p:sp>
        <p:nvSpPr>
          <p:cNvPr id="3" name="Arco 2">
            <a:extLst>
              <a:ext uri="{FF2B5EF4-FFF2-40B4-BE49-F238E27FC236}">
                <a16:creationId xmlns:a16="http://schemas.microsoft.com/office/drawing/2014/main" id="{F16C393D-FE13-D6A1-6573-F26780E48375}"/>
              </a:ext>
            </a:extLst>
          </p:cNvPr>
          <p:cNvSpPr/>
          <p:nvPr/>
        </p:nvSpPr>
        <p:spPr>
          <a:xfrm rot="977167">
            <a:off x="5828712" y="1149225"/>
            <a:ext cx="2893494" cy="687091"/>
          </a:xfrm>
          <a:prstGeom prst="arc">
            <a:avLst>
              <a:gd name="adj1" fmla="val 10735490"/>
              <a:gd name="adj2" fmla="val 20954524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Arco 4">
            <a:extLst>
              <a:ext uri="{FF2B5EF4-FFF2-40B4-BE49-F238E27FC236}">
                <a16:creationId xmlns:a16="http://schemas.microsoft.com/office/drawing/2014/main" id="{9588CB51-2538-9419-1830-FF4C4F57DE9B}"/>
              </a:ext>
            </a:extLst>
          </p:cNvPr>
          <p:cNvSpPr/>
          <p:nvPr/>
        </p:nvSpPr>
        <p:spPr>
          <a:xfrm rot="5400000" flipV="1">
            <a:off x="7093029" y="2744601"/>
            <a:ext cx="2823144" cy="1177094"/>
          </a:xfrm>
          <a:prstGeom prst="arc">
            <a:avLst>
              <a:gd name="adj1" fmla="val 10735490"/>
              <a:gd name="adj2" fmla="val 2050276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4CEDC17-FB8B-4C3F-E2FC-65E5BCD09393}"/>
              </a:ext>
            </a:extLst>
          </p:cNvPr>
          <p:cNvSpPr txBox="1"/>
          <p:nvPr/>
        </p:nvSpPr>
        <p:spPr>
          <a:xfrm>
            <a:off x="3752479" y="2330200"/>
            <a:ext cx="3596626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Centro regionale per la prevenzione </a:t>
            </a:r>
          </a:p>
          <a:p>
            <a:pPr algn="ctr"/>
            <a:r>
              <a:rPr lang="it-IT" dirty="0"/>
              <a:t>e la gestione delle emergenze</a:t>
            </a:r>
          </a:p>
        </p:txBody>
      </p:sp>
      <p:sp>
        <p:nvSpPr>
          <p:cNvPr id="8" name="Freccia a sinistra 7">
            <a:extLst>
              <a:ext uri="{FF2B5EF4-FFF2-40B4-BE49-F238E27FC236}">
                <a16:creationId xmlns:a16="http://schemas.microsoft.com/office/drawing/2014/main" id="{4F6C25DD-B76B-29BE-F023-32A37ADDE2AC}"/>
              </a:ext>
            </a:extLst>
          </p:cNvPr>
          <p:cNvSpPr/>
          <p:nvPr/>
        </p:nvSpPr>
        <p:spPr>
          <a:xfrm>
            <a:off x="7443186" y="5344160"/>
            <a:ext cx="646815" cy="29694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sinistra 8">
            <a:extLst>
              <a:ext uri="{FF2B5EF4-FFF2-40B4-BE49-F238E27FC236}">
                <a16:creationId xmlns:a16="http://schemas.microsoft.com/office/drawing/2014/main" id="{350EF72F-11FC-BD44-0F11-8A966969731F}"/>
              </a:ext>
            </a:extLst>
          </p:cNvPr>
          <p:cNvSpPr/>
          <p:nvPr/>
        </p:nvSpPr>
        <p:spPr>
          <a:xfrm>
            <a:off x="3223079" y="5344160"/>
            <a:ext cx="646815" cy="29694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3" grpId="0" animBg="1"/>
      <p:bldP spid="5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5D6437AF-F734-D79F-203C-EE8BB53E6D33}"/>
              </a:ext>
            </a:extLst>
          </p:cNvPr>
          <p:cNvGrpSpPr/>
          <p:nvPr/>
        </p:nvGrpSpPr>
        <p:grpSpPr>
          <a:xfrm>
            <a:off x="5554186" y="2237304"/>
            <a:ext cx="2493196" cy="1998013"/>
            <a:chOff x="3335736" y="1464355"/>
            <a:chExt cx="966029" cy="966029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90105EB8-7D38-64CA-755E-72BB520292E3}"/>
                </a:ext>
              </a:extLst>
            </p:cNvPr>
            <p:cNvSpPr/>
            <p:nvPr/>
          </p:nvSpPr>
          <p:spPr>
            <a:xfrm>
              <a:off x="3335736" y="1464355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000" dirty="0"/>
            </a:p>
          </p:txBody>
        </p:sp>
        <p:sp>
          <p:nvSpPr>
            <p:cNvPr id="4" name="Ovale 4">
              <a:extLst>
                <a:ext uri="{FF2B5EF4-FFF2-40B4-BE49-F238E27FC236}">
                  <a16:creationId xmlns:a16="http://schemas.microsoft.com/office/drawing/2014/main" id="{7BC12362-F673-9D7F-B2A5-AA8111540BC0}"/>
                </a:ext>
              </a:extLst>
            </p:cNvPr>
            <p:cNvSpPr txBox="1"/>
            <p:nvPr/>
          </p:nvSpPr>
          <p:spPr>
            <a:xfrm>
              <a:off x="3477207" y="1605826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COMBATTERE</a:t>
              </a:r>
              <a:endParaRPr lang="it-IT" sz="1600" kern="1200" dirty="0"/>
            </a:p>
          </p:txBody>
        </p:sp>
      </p:grp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2D1AA664-1081-8906-967C-5F658AB71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010" y="2060170"/>
            <a:ext cx="3483950" cy="261296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8C4D253-E389-3D06-8AB6-4F34DF2B0422}"/>
              </a:ext>
            </a:extLst>
          </p:cNvPr>
          <p:cNvSpPr txBox="1"/>
          <p:nvPr/>
        </p:nvSpPr>
        <p:spPr>
          <a:xfrm>
            <a:off x="5629671" y="1690838"/>
            <a:ext cx="2584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Secondo obbiettivo</a:t>
            </a:r>
          </a:p>
        </p:txBody>
      </p:sp>
    </p:spTree>
    <p:extLst>
      <p:ext uri="{BB962C8B-B14F-4D97-AF65-F5344CB8AC3E}">
        <p14:creationId xmlns:p14="http://schemas.microsoft.com/office/powerpoint/2010/main" val="1020463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F79D7272-3198-1DB4-E2A9-E234EA3528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76207" y="423473"/>
            <a:ext cx="2684529" cy="201339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721FD57-3F9B-ACAD-5C66-EF7C986FA4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652" y="3885552"/>
            <a:ext cx="3302198" cy="2476649"/>
          </a:xfrm>
          <a:prstGeom prst="rect">
            <a:avLst/>
          </a:prstGeom>
        </p:spPr>
      </p:pic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9850AB2C-6D5A-5E20-E10F-54F414854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669781"/>
              </p:ext>
            </p:extLst>
          </p:nvPr>
        </p:nvGraphicFramePr>
        <p:xfrm>
          <a:off x="586083" y="609023"/>
          <a:ext cx="2008913" cy="2747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8913">
                  <a:extLst>
                    <a:ext uri="{9D8B030D-6E8A-4147-A177-3AD203B41FA5}">
                      <a16:colId xmlns:a16="http://schemas.microsoft.com/office/drawing/2014/main" val="3478301926"/>
                    </a:ext>
                  </a:extLst>
                </a:gridCol>
              </a:tblGrid>
              <a:tr h="2311899">
                <a:tc>
                  <a:txBody>
                    <a:bodyPr/>
                    <a:lstStyle/>
                    <a:p>
                      <a:pPr algn="ctr"/>
                      <a:r>
                        <a:rPr lang="it-IT" sz="2400" kern="100" dirty="0">
                          <a:effectLst/>
                        </a:rPr>
                        <a:t>15 APIARI</a:t>
                      </a:r>
                    </a:p>
                    <a:p>
                      <a:pPr algn="ctr"/>
                      <a:endParaRPr lang="it-IT" sz="2400" b="1" kern="100" dirty="0">
                        <a:effectLst/>
                      </a:endParaRPr>
                    </a:p>
                    <a:p>
                      <a:pPr algn="ctr"/>
                      <a:r>
                        <a:rPr lang="en-GB" sz="2400" b="1" dirty="0"/>
                        <a:t>7  NAPOLI</a:t>
                      </a:r>
                    </a:p>
                    <a:p>
                      <a:pPr algn="ctr"/>
                      <a:r>
                        <a:rPr lang="en-GB" sz="2400" b="1" dirty="0"/>
                        <a:t>2 CASERTA</a:t>
                      </a:r>
                    </a:p>
                    <a:p>
                      <a:pPr algn="ctr"/>
                      <a:r>
                        <a:rPr lang="en-GB" sz="2400" b="1" dirty="0"/>
                        <a:t>2 BENEVENTO</a:t>
                      </a:r>
                    </a:p>
                    <a:p>
                      <a:pPr algn="ctr"/>
                      <a:r>
                        <a:rPr lang="en-GB" sz="2400" b="1" dirty="0"/>
                        <a:t>2 AVELLINO</a:t>
                      </a:r>
                    </a:p>
                    <a:p>
                      <a:pPr algn="ctr"/>
                      <a:r>
                        <a:rPr lang="en-GB" sz="2400" b="1" dirty="0"/>
                        <a:t>2 SALERNO</a:t>
                      </a:r>
                      <a:endParaRPr lang="it-IT" sz="2400" b="1" dirty="0"/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kern="100" dirty="0">
                          <a:effectLst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8694048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9E721B9F-E27D-3C9C-7860-3B5499E01856}"/>
              </a:ext>
            </a:extLst>
          </p:cNvPr>
          <p:cNvSpPr txBox="1"/>
          <p:nvPr/>
        </p:nvSpPr>
        <p:spPr>
          <a:xfrm>
            <a:off x="2699446" y="139636"/>
            <a:ext cx="9111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ym typeface="Wingdings" pitchFamily="2" charset="2"/>
              </a:rPr>
              <a:t> 3 set da 3 </a:t>
            </a:r>
            <a:r>
              <a:rPr lang="en-GB" sz="2400" b="1" dirty="0" err="1">
                <a:sym typeface="Wingdings" pitchFamily="2" charset="2"/>
              </a:rPr>
              <a:t>trappole</a:t>
            </a:r>
            <a:r>
              <a:rPr lang="en-GB" sz="2400" b="1" dirty="0">
                <a:sym typeface="Wingdings" pitchFamily="2" charset="2"/>
              </a:rPr>
              <a:t> </a:t>
            </a:r>
            <a:r>
              <a:rPr lang="en-GB" sz="2400" b="1" dirty="0" err="1">
                <a:sym typeface="Wingdings" pitchFamily="2" charset="2"/>
              </a:rPr>
              <a:t>contenenti</a:t>
            </a:r>
            <a:r>
              <a:rPr lang="en-GB" sz="2400" b="1" dirty="0">
                <a:sym typeface="Wingdings" pitchFamily="2" charset="2"/>
              </a:rPr>
              <a:t> </a:t>
            </a:r>
            <a:r>
              <a:rPr lang="en-GB" sz="2400" b="1" dirty="0" err="1">
                <a:sym typeface="Wingdings" pitchFamily="2" charset="2"/>
              </a:rPr>
              <a:t>differenti</a:t>
            </a:r>
            <a:r>
              <a:rPr lang="en-GB" sz="2400" b="1" dirty="0">
                <a:sym typeface="Wingdings" pitchFamily="2" charset="2"/>
              </a:rPr>
              <a:t> </a:t>
            </a:r>
            <a:r>
              <a:rPr lang="en-GB" sz="2400" b="1" dirty="0" err="1">
                <a:sym typeface="Wingdings" pitchFamily="2" charset="2"/>
              </a:rPr>
              <a:t>esche</a:t>
            </a:r>
            <a:r>
              <a:rPr lang="en-GB" sz="2400" b="1" dirty="0">
                <a:sym typeface="Wingdings" pitchFamily="2" charset="2"/>
              </a:rPr>
              <a:t> </a:t>
            </a:r>
          </a:p>
          <a:p>
            <a:endParaRPr lang="en-GB" sz="2400" b="1" dirty="0"/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70F0BB26-9044-453B-5AC9-88B5BCE0C95E}"/>
              </a:ext>
            </a:extLst>
          </p:cNvPr>
          <p:cNvGrpSpPr/>
          <p:nvPr/>
        </p:nvGrpSpPr>
        <p:grpSpPr>
          <a:xfrm>
            <a:off x="8317719" y="657110"/>
            <a:ext cx="2462968" cy="1389280"/>
            <a:chOff x="3335736" y="1464355"/>
            <a:chExt cx="966029" cy="966029"/>
          </a:xfrm>
        </p:grpSpPr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402798C8-55C4-A622-24A1-F9E2E7657A45}"/>
                </a:ext>
              </a:extLst>
            </p:cNvPr>
            <p:cNvSpPr/>
            <p:nvPr/>
          </p:nvSpPr>
          <p:spPr>
            <a:xfrm>
              <a:off x="3335736" y="1464355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000" dirty="0"/>
            </a:p>
          </p:txBody>
        </p:sp>
        <p:sp>
          <p:nvSpPr>
            <p:cNvPr id="16" name="Ovale 4">
              <a:extLst>
                <a:ext uri="{FF2B5EF4-FFF2-40B4-BE49-F238E27FC236}">
                  <a16:creationId xmlns:a16="http://schemas.microsoft.com/office/drawing/2014/main" id="{F83A5159-6923-17AD-F251-CF58B114C5ED}"/>
                </a:ext>
              </a:extLst>
            </p:cNvPr>
            <p:cNvSpPr txBox="1"/>
            <p:nvPr/>
          </p:nvSpPr>
          <p:spPr>
            <a:xfrm>
              <a:off x="3477207" y="1605826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COMBATTERE</a:t>
              </a:r>
              <a:endParaRPr lang="it-IT" sz="1600" kern="1200" dirty="0"/>
            </a:p>
          </p:txBody>
        </p:sp>
      </p:grpSp>
      <p:pic>
        <p:nvPicPr>
          <p:cNvPr id="17" name="Immagine 16" descr="Immagine che contiene cibo, bevanda, aria aperta, Bottiglia di plastica&#10;&#10;Descrizione generata automaticamente">
            <a:extLst>
              <a:ext uri="{FF2B5EF4-FFF2-40B4-BE49-F238E27FC236}">
                <a16:creationId xmlns:a16="http://schemas.microsoft.com/office/drawing/2014/main" id="{2150D232-8E5D-5FA7-9D9E-48CD8F89B21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417" y="3887453"/>
            <a:ext cx="1852843" cy="2476649"/>
          </a:xfrm>
          <a:prstGeom prst="rect">
            <a:avLst/>
          </a:prstGeom>
        </p:spPr>
      </p:pic>
      <p:pic>
        <p:nvPicPr>
          <p:cNvPr id="18" name="Immagine 17" descr="Immagine che contiene aria aperta, Contenitore dei rifiuti, terreno, pianta&#10;&#10;Descrizione generata automaticamente">
            <a:extLst>
              <a:ext uri="{FF2B5EF4-FFF2-40B4-BE49-F238E27FC236}">
                <a16:creationId xmlns:a16="http://schemas.microsoft.com/office/drawing/2014/main" id="{C1951E76-2BA4-02A4-465F-2296D5F7B9E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359" y="3885552"/>
            <a:ext cx="3615989" cy="271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23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05BE8F0-38BD-B48B-6DE5-66D2BD2B5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17" y="570552"/>
            <a:ext cx="10515600" cy="4351338"/>
          </a:xfrm>
        </p:spPr>
        <p:txBody>
          <a:bodyPr/>
          <a:lstStyle/>
          <a:p>
            <a:pPr marL="285750" indent="-285750"/>
            <a:r>
              <a:rPr lang="en-GB" dirty="0">
                <a:sym typeface="Wingdings" pitchFamily="2" charset="2"/>
              </a:rPr>
              <a:t>TAP TRAP 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ym typeface="Wingdings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ym typeface="Wingdings" pitchFamily="2" charset="2"/>
              </a:rPr>
              <a:t>Birra+zucchero</a:t>
            </a:r>
            <a:r>
              <a:rPr lang="en-GB" dirty="0">
                <a:sym typeface="Wingdings" pitchFamily="2" charset="2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ym typeface="Wingdings" pitchFamily="2" charset="2"/>
              </a:rPr>
              <a:t>Frutta</a:t>
            </a:r>
            <a:r>
              <a:rPr lang="en-GB" dirty="0">
                <a:sym typeface="Wingdings" pitchFamily="2" charset="2"/>
              </a:rPr>
              <a:t> </a:t>
            </a:r>
            <a:r>
              <a:rPr lang="en-GB" dirty="0" err="1">
                <a:sym typeface="Wingdings" pitchFamily="2" charset="2"/>
              </a:rPr>
              <a:t>sciroppata</a:t>
            </a:r>
            <a:r>
              <a:rPr lang="en-GB" dirty="0">
                <a:sym typeface="Wingdings" pitchFamily="2" charset="2"/>
              </a:rPr>
              <a:t>  in </a:t>
            </a:r>
            <a:r>
              <a:rPr lang="en-GB" dirty="0" err="1">
                <a:sym typeface="Wingdings" pitchFamily="2" charset="2"/>
              </a:rPr>
              <a:t>acqua</a:t>
            </a:r>
            <a:endParaRPr lang="en-GB" dirty="0">
              <a:sym typeface="Wingdings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sym typeface="Wingdings" pitchFamily="2" charset="2"/>
              </a:rPr>
              <a:t>Cibo</a:t>
            </a:r>
            <a:r>
              <a:rPr lang="en-GB" dirty="0">
                <a:sym typeface="Wingdings" pitchFamily="2" charset="2"/>
              </a:rPr>
              <a:t> per </a:t>
            </a:r>
            <a:r>
              <a:rPr lang="en-GB" dirty="0" err="1">
                <a:sym typeface="Wingdings" pitchFamily="2" charset="2"/>
              </a:rPr>
              <a:t>gatti</a:t>
            </a:r>
            <a:r>
              <a:rPr lang="en-GB" dirty="0">
                <a:sym typeface="Wingdings" pitchFamily="2" charset="2"/>
              </a:rPr>
              <a:t> in </a:t>
            </a:r>
            <a:r>
              <a:rPr lang="en-GB" dirty="0" err="1">
                <a:sym typeface="Wingdings" pitchFamily="2" charset="2"/>
              </a:rPr>
              <a:t>acqua</a:t>
            </a:r>
            <a:endParaRPr lang="en-GB" dirty="0">
              <a:sym typeface="Wingdings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ym typeface="Wingdings" pitchFamily="2" charset="2"/>
            </a:endParaRP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D590851F-BDCE-9268-F9F6-3AEA3790F733}"/>
              </a:ext>
            </a:extLst>
          </p:cNvPr>
          <p:cNvGrpSpPr/>
          <p:nvPr/>
        </p:nvGrpSpPr>
        <p:grpSpPr>
          <a:xfrm>
            <a:off x="9698804" y="309112"/>
            <a:ext cx="2493196" cy="1998013"/>
            <a:chOff x="3335736" y="1464355"/>
            <a:chExt cx="966029" cy="966029"/>
          </a:xfrm>
        </p:grpSpPr>
        <p:sp>
          <p:nvSpPr>
            <p:cNvPr id="5" name="Ovale 4">
              <a:extLst>
                <a:ext uri="{FF2B5EF4-FFF2-40B4-BE49-F238E27FC236}">
                  <a16:creationId xmlns:a16="http://schemas.microsoft.com/office/drawing/2014/main" id="{F1B6E87A-B305-19E2-A132-C4B84E8CE46C}"/>
                </a:ext>
              </a:extLst>
            </p:cNvPr>
            <p:cNvSpPr/>
            <p:nvPr/>
          </p:nvSpPr>
          <p:spPr>
            <a:xfrm>
              <a:off x="3335736" y="1464355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000" dirty="0"/>
            </a:p>
          </p:txBody>
        </p:sp>
        <p:sp>
          <p:nvSpPr>
            <p:cNvPr id="6" name="Ovale 4">
              <a:extLst>
                <a:ext uri="{FF2B5EF4-FFF2-40B4-BE49-F238E27FC236}">
                  <a16:creationId xmlns:a16="http://schemas.microsoft.com/office/drawing/2014/main" id="{F7194F04-C584-7BCE-FC03-9F80A4A8568E}"/>
                </a:ext>
              </a:extLst>
            </p:cNvPr>
            <p:cNvSpPr txBox="1"/>
            <p:nvPr/>
          </p:nvSpPr>
          <p:spPr>
            <a:xfrm>
              <a:off x="3477207" y="1605826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400" kern="1200" dirty="0"/>
                <a:t>COMBATTERE</a:t>
              </a:r>
              <a:endParaRPr lang="it-IT" sz="1600" kern="1200" dirty="0"/>
            </a:p>
          </p:txBody>
        </p:sp>
      </p:grp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A2F637A5-AD12-BAB1-7B86-4F51670AF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4628" y="131978"/>
            <a:ext cx="3483950" cy="2612963"/>
          </a:xfrm>
          <a:prstGeom prst="rect">
            <a:avLst/>
          </a:prstGeom>
        </p:spPr>
      </p:pic>
      <p:pic>
        <p:nvPicPr>
          <p:cNvPr id="10" name="Immagine 9" descr="Immagine che contiene aria aperta, Contenitore dei rifiuti, terreno, pianta&#10;&#10;Descrizione generata automaticamente">
            <a:extLst>
              <a:ext uri="{FF2B5EF4-FFF2-40B4-BE49-F238E27FC236}">
                <a16:creationId xmlns:a16="http://schemas.microsoft.com/office/drawing/2014/main" id="{D332335F-CE1D-2DC8-63FB-A77DB67A686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00" y="3259959"/>
            <a:ext cx="4308296" cy="3231222"/>
          </a:xfrm>
          <a:prstGeom prst="rect">
            <a:avLst/>
          </a:prstGeom>
        </p:spPr>
      </p:pic>
      <p:pic>
        <p:nvPicPr>
          <p:cNvPr id="12" name="Immagine 11" descr="Immagine che contiene cibo, bevanda, aria aperta, Bottiglia di plastica&#10;&#10;Descrizione generata automaticamente">
            <a:extLst>
              <a:ext uri="{FF2B5EF4-FFF2-40B4-BE49-F238E27FC236}">
                <a16:creationId xmlns:a16="http://schemas.microsoft.com/office/drawing/2014/main" id="{B9B1C341-2AB2-D2A0-48A9-03C0FDF8CE1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044" y="2306367"/>
            <a:ext cx="3155816" cy="4218300"/>
          </a:xfrm>
          <a:prstGeom prst="rect">
            <a:avLst/>
          </a:prstGeom>
        </p:spPr>
      </p:pic>
      <p:pic>
        <p:nvPicPr>
          <p:cNvPr id="16" name="Immagine 15" descr="Immagine che contiene aria aperta, albero, Bottiglia di plastica, liquido&#10;&#10;Descrizione generata automaticamente">
            <a:extLst>
              <a:ext uri="{FF2B5EF4-FFF2-40B4-BE49-F238E27FC236}">
                <a16:creationId xmlns:a16="http://schemas.microsoft.com/office/drawing/2014/main" id="{4093272D-FDE6-BB37-C2EC-DD5F22DF3AE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01" y="3720957"/>
            <a:ext cx="3671299" cy="2753474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D077BB-0EE7-B5C5-5339-B04F0A59A797}"/>
              </a:ext>
            </a:extLst>
          </p:cNvPr>
          <p:cNvSpPr txBox="1"/>
          <p:nvPr/>
        </p:nvSpPr>
        <p:spPr>
          <a:xfrm>
            <a:off x="4096292" y="209000"/>
            <a:ext cx="4208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Tipologie di trappole adoperate</a:t>
            </a:r>
          </a:p>
        </p:txBody>
      </p:sp>
    </p:spTree>
    <p:extLst>
      <p:ext uri="{BB962C8B-B14F-4D97-AF65-F5344CB8AC3E}">
        <p14:creationId xmlns:p14="http://schemas.microsoft.com/office/powerpoint/2010/main" val="1645033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50A09F-21AC-38FD-92E9-7D17C9E22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805" y="0"/>
            <a:ext cx="10776390" cy="696990"/>
          </a:xfrm>
        </p:spPr>
        <p:txBody>
          <a:bodyPr anchor="b">
            <a:normAutofit/>
          </a:bodyPr>
          <a:lstStyle/>
          <a:p>
            <a:r>
              <a:rPr lang="it-IT" sz="4000" dirty="0"/>
              <a:t>Risultati monitoraggio con </a:t>
            </a:r>
            <a:r>
              <a:rPr lang="it-IT" sz="4000" dirty="0" err="1"/>
              <a:t>Tap</a:t>
            </a:r>
            <a:r>
              <a:rPr lang="it-IT" sz="4000" dirty="0"/>
              <a:t>-trap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33AC7B9-3620-BD62-17F7-9D6974525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202" y="2046669"/>
            <a:ext cx="13562286" cy="4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199ADB56-3303-D0E6-521C-B6CC13867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430654"/>
              </p:ext>
            </p:extLst>
          </p:nvPr>
        </p:nvGraphicFramePr>
        <p:xfrm>
          <a:off x="0" y="1771547"/>
          <a:ext cx="5612183" cy="5061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7345">
                  <a:extLst>
                    <a:ext uri="{9D8B030D-6E8A-4147-A177-3AD203B41FA5}">
                      <a16:colId xmlns:a16="http://schemas.microsoft.com/office/drawing/2014/main" val="2242213465"/>
                    </a:ext>
                  </a:extLst>
                </a:gridCol>
                <a:gridCol w="1016942">
                  <a:extLst>
                    <a:ext uri="{9D8B030D-6E8A-4147-A177-3AD203B41FA5}">
                      <a16:colId xmlns:a16="http://schemas.microsoft.com/office/drawing/2014/main" val="2035083749"/>
                    </a:ext>
                  </a:extLst>
                </a:gridCol>
                <a:gridCol w="1223675">
                  <a:extLst>
                    <a:ext uri="{9D8B030D-6E8A-4147-A177-3AD203B41FA5}">
                      <a16:colId xmlns:a16="http://schemas.microsoft.com/office/drawing/2014/main" val="3464671877"/>
                    </a:ext>
                  </a:extLst>
                </a:gridCol>
                <a:gridCol w="1223675">
                  <a:extLst>
                    <a:ext uri="{9D8B030D-6E8A-4147-A177-3AD203B41FA5}">
                      <a16:colId xmlns:a16="http://schemas.microsoft.com/office/drawing/2014/main" val="403622871"/>
                    </a:ext>
                  </a:extLst>
                </a:gridCol>
                <a:gridCol w="1100546">
                  <a:extLst>
                    <a:ext uri="{9D8B030D-6E8A-4147-A177-3AD203B41FA5}">
                      <a16:colId xmlns:a16="http://schemas.microsoft.com/office/drawing/2014/main" val="3719655713"/>
                    </a:ext>
                  </a:extLst>
                </a:gridCol>
              </a:tblGrid>
              <a:tr h="3863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kern="100" dirty="0">
                          <a:effectLst/>
                        </a:rPr>
                        <a:t>APIARI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ATTRATTIVI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2448"/>
                  </a:ext>
                </a:extLst>
              </a:tr>
              <a:tr h="628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 sito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PESCA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BIRRA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CIBO PER GATTI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675166508"/>
                  </a:ext>
                </a:extLst>
              </a:tr>
              <a:tr h="2688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AVELLINO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 1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877719236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N°2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1972306788"/>
                  </a:ext>
                </a:extLst>
              </a:tr>
              <a:tr h="2688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BENEVENTO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N°3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0/6b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559842964"/>
                  </a:ext>
                </a:extLst>
              </a:tr>
              <a:tr h="281338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N°4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4145066873"/>
                  </a:ext>
                </a:extLst>
              </a:tr>
              <a:tr h="2688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CASERTA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N°5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0/1b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2815416329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N°6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847502061"/>
                  </a:ext>
                </a:extLst>
              </a:tr>
              <a:tr h="2688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SALERNO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N°7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0/4b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4073949906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N°8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1606175402"/>
                  </a:ext>
                </a:extLst>
              </a:tr>
              <a:tr h="268895"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 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 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NAPOLI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N°9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3/9b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7/9b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520027004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N°10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2/6b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17/6b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3131921309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N°11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806072218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N°12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3787343962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N°13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3956640750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N°14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3934497238"/>
                  </a:ext>
                </a:extLst>
              </a:tr>
              <a:tr h="2688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N°15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0/9b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0/12b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38/12b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7" marR="66857" marT="0" marB="0"/>
                </a:tc>
                <a:extLst>
                  <a:ext uri="{0D108BD9-81ED-4DB2-BD59-A6C34878D82A}">
                    <a16:rowId xmlns:a16="http://schemas.microsoft.com/office/drawing/2014/main" val="1852686928"/>
                  </a:ext>
                </a:extLst>
              </a:tr>
            </a:tbl>
          </a:graphicData>
        </a:graphic>
      </p:graphicFrame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EBDF458C-39D5-0124-2AA9-5E9226131C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066915"/>
              </p:ext>
            </p:extLst>
          </p:nvPr>
        </p:nvGraphicFramePr>
        <p:xfrm>
          <a:off x="5681946" y="3128338"/>
          <a:ext cx="6287779" cy="2750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065">
                  <a:extLst>
                    <a:ext uri="{9D8B030D-6E8A-4147-A177-3AD203B41FA5}">
                      <a16:colId xmlns:a16="http://schemas.microsoft.com/office/drawing/2014/main" val="3776241665"/>
                    </a:ext>
                  </a:extLst>
                </a:gridCol>
                <a:gridCol w="1112719">
                  <a:extLst>
                    <a:ext uri="{9D8B030D-6E8A-4147-A177-3AD203B41FA5}">
                      <a16:colId xmlns:a16="http://schemas.microsoft.com/office/drawing/2014/main" val="3972161524"/>
                    </a:ext>
                  </a:extLst>
                </a:gridCol>
                <a:gridCol w="911599">
                  <a:extLst>
                    <a:ext uri="{9D8B030D-6E8A-4147-A177-3AD203B41FA5}">
                      <a16:colId xmlns:a16="http://schemas.microsoft.com/office/drawing/2014/main" val="1965769260"/>
                    </a:ext>
                  </a:extLst>
                </a:gridCol>
                <a:gridCol w="911599">
                  <a:extLst>
                    <a:ext uri="{9D8B030D-6E8A-4147-A177-3AD203B41FA5}">
                      <a16:colId xmlns:a16="http://schemas.microsoft.com/office/drawing/2014/main" val="986613490"/>
                    </a:ext>
                  </a:extLst>
                </a:gridCol>
                <a:gridCol w="911599">
                  <a:extLst>
                    <a:ext uri="{9D8B030D-6E8A-4147-A177-3AD203B41FA5}">
                      <a16:colId xmlns:a16="http://schemas.microsoft.com/office/drawing/2014/main" val="2289456318"/>
                    </a:ext>
                  </a:extLst>
                </a:gridCol>
                <a:gridCol w="911599">
                  <a:extLst>
                    <a:ext uri="{9D8B030D-6E8A-4147-A177-3AD203B41FA5}">
                      <a16:colId xmlns:a16="http://schemas.microsoft.com/office/drawing/2014/main" val="2553683145"/>
                    </a:ext>
                  </a:extLst>
                </a:gridCol>
                <a:gridCol w="911599">
                  <a:extLst>
                    <a:ext uri="{9D8B030D-6E8A-4147-A177-3AD203B41FA5}">
                      <a16:colId xmlns:a16="http://schemas.microsoft.com/office/drawing/2014/main" val="2696438011"/>
                    </a:ext>
                  </a:extLst>
                </a:gridCol>
              </a:tblGrid>
              <a:tr h="949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NUMERO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APIARI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ATTRATTIVI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178166"/>
                  </a:ext>
                </a:extLst>
              </a:tr>
              <a:tr h="539264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PESCA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BIRRA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CIBO PER GATTI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548725"/>
                  </a:ext>
                </a:extLst>
              </a:tr>
              <a:tr h="498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15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VO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VC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VC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VC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8743713"/>
                  </a:ext>
                </a:extLst>
              </a:tr>
              <a:tr h="707357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4/73b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33/73b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3/83b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179/83b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62/83b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14/83b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0131485"/>
                  </a:ext>
                </a:extLst>
              </a:tr>
            </a:tbl>
          </a:graphicData>
        </a:graphic>
      </p:graphicFrame>
      <p:sp>
        <p:nvSpPr>
          <p:cNvPr id="7" name="Ovale 6">
            <a:extLst>
              <a:ext uri="{FF2B5EF4-FFF2-40B4-BE49-F238E27FC236}">
                <a16:creationId xmlns:a16="http://schemas.microsoft.com/office/drawing/2014/main" id="{85B5C50A-B928-2B90-65BE-3AADCCB4F646}"/>
              </a:ext>
            </a:extLst>
          </p:cNvPr>
          <p:cNvSpPr/>
          <p:nvPr/>
        </p:nvSpPr>
        <p:spPr>
          <a:xfrm>
            <a:off x="6435272" y="4503555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6AA6BF22-0BA6-E327-AF68-3C0A7E0A82D4}"/>
              </a:ext>
            </a:extLst>
          </p:cNvPr>
          <p:cNvSpPr/>
          <p:nvPr/>
        </p:nvSpPr>
        <p:spPr>
          <a:xfrm>
            <a:off x="8428794" y="4503554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2900D014-AA80-E2CA-18CD-5738A7692D47}"/>
              </a:ext>
            </a:extLst>
          </p:cNvPr>
          <p:cNvSpPr/>
          <p:nvPr/>
        </p:nvSpPr>
        <p:spPr>
          <a:xfrm>
            <a:off x="10219639" y="4503553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DC0D603D-57BE-C5B1-AE09-8C7F693BF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24442" y="-475877"/>
            <a:ext cx="2996565" cy="2247424"/>
          </a:xfrm>
          <a:prstGeom prst="rect">
            <a:avLst/>
          </a:prstGeom>
        </p:spPr>
      </p:pic>
      <p:sp>
        <p:nvSpPr>
          <p:cNvPr id="13" name="Sottotitolo 2">
            <a:extLst>
              <a:ext uri="{FF2B5EF4-FFF2-40B4-BE49-F238E27FC236}">
                <a16:creationId xmlns:a16="http://schemas.microsoft.com/office/drawing/2014/main" id="{2880F6B6-FC3B-CD8E-17F1-08E8DB8E4481}"/>
              </a:ext>
            </a:extLst>
          </p:cNvPr>
          <p:cNvSpPr txBox="1">
            <a:spLocks/>
          </p:cNvSpPr>
          <p:nvPr/>
        </p:nvSpPr>
        <p:spPr bwMode="auto">
          <a:xfrm>
            <a:off x="3472817" y="787385"/>
            <a:ext cx="5941347" cy="69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i="1" dirty="0"/>
              <a:t>V. orientalis - </a:t>
            </a:r>
            <a:r>
              <a:rPr lang="it-IT" sz="3600" b="1" i="1" dirty="0"/>
              <a:t>SITI extra Urbani </a:t>
            </a:r>
            <a:endParaRPr lang="it-IT" b="1" i="1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5A85A3-3FFF-34AB-9FA4-68633B4777E4}"/>
              </a:ext>
            </a:extLst>
          </p:cNvPr>
          <p:cNvSpPr txBox="1"/>
          <p:nvPr/>
        </p:nvSpPr>
        <p:spPr>
          <a:xfrm>
            <a:off x="7229356" y="2197261"/>
            <a:ext cx="3499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Trappole con esca: Cibo per gatti</a:t>
            </a:r>
          </a:p>
          <a:p>
            <a:r>
              <a:rPr lang="it-IT" dirty="0"/>
              <a:t>62 Vespe catturate con 83 bottiglie </a:t>
            </a:r>
          </a:p>
        </p:txBody>
      </p:sp>
    </p:spTree>
    <p:extLst>
      <p:ext uri="{BB962C8B-B14F-4D97-AF65-F5344CB8AC3E}">
        <p14:creationId xmlns:p14="http://schemas.microsoft.com/office/powerpoint/2010/main" val="4291737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50A09F-21AC-38FD-92E9-7D17C9E22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805" y="0"/>
            <a:ext cx="10776390" cy="696990"/>
          </a:xfrm>
        </p:spPr>
        <p:txBody>
          <a:bodyPr anchor="b">
            <a:normAutofit/>
          </a:bodyPr>
          <a:lstStyle/>
          <a:p>
            <a:r>
              <a:rPr lang="it-IT" sz="3200" b="1" dirty="0"/>
              <a:t>Risultati monitoraggio con </a:t>
            </a:r>
            <a:r>
              <a:rPr lang="it-IT" sz="3200" b="1" dirty="0" err="1"/>
              <a:t>Tap</a:t>
            </a:r>
            <a:r>
              <a:rPr lang="it-IT" sz="3200" b="1" dirty="0"/>
              <a:t>-trap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3563041-E079-4C27-C5D1-B616EDAD0E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0587" y="887516"/>
            <a:ext cx="4754422" cy="696990"/>
          </a:xfrm>
        </p:spPr>
        <p:txBody>
          <a:bodyPr>
            <a:normAutofit/>
          </a:bodyPr>
          <a:lstStyle/>
          <a:p>
            <a:r>
              <a:rPr lang="it-IT" i="1" dirty="0"/>
              <a:t>V. </a:t>
            </a:r>
            <a:r>
              <a:rPr lang="it-IT" i="1" dirty="0" err="1"/>
              <a:t>orientalis</a:t>
            </a:r>
            <a:r>
              <a:rPr lang="it-IT" i="1" dirty="0"/>
              <a:t> - </a:t>
            </a:r>
            <a:r>
              <a:rPr lang="it-IT" sz="3800" b="1" i="1" dirty="0"/>
              <a:t>SITI URBANI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FF2A0764-3730-A176-5192-79F0839D3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38777"/>
              </p:ext>
            </p:extLst>
          </p:nvPr>
        </p:nvGraphicFramePr>
        <p:xfrm>
          <a:off x="173324" y="1713365"/>
          <a:ext cx="5545006" cy="47959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1650">
                  <a:extLst>
                    <a:ext uri="{9D8B030D-6E8A-4147-A177-3AD203B41FA5}">
                      <a16:colId xmlns:a16="http://schemas.microsoft.com/office/drawing/2014/main" val="2336549423"/>
                    </a:ext>
                  </a:extLst>
                </a:gridCol>
                <a:gridCol w="1177059">
                  <a:extLst>
                    <a:ext uri="{9D8B030D-6E8A-4147-A177-3AD203B41FA5}">
                      <a16:colId xmlns:a16="http://schemas.microsoft.com/office/drawing/2014/main" val="1652140413"/>
                    </a:ext>
                  </a:extLst>
                </a:gridCol>
                <a:gridCol w="1177059">
                  <a:extLst>
                    <a:ext uri="{9D8B030D-6E8A-4147-A177-3AD203B41FA5}">
                      <a16:colId xmlns:a16="http://schemas.microsoft.com/office/drawing/2014/main" val="2911119158"/>
                    </a:ext>
                  </a:extLst>
                </a:gridCol>
                <a:gridCol w="1059619">
                  <a:extLst>
                    <a:ext uri="{9D8B030D-6E8A-4147-A177-3AD203B41FA5}">
                      <a16:colId xmlns:a16="http://schemas.microsoft.com/office/drawing/2014/main" val="1819186823"/>
                    </a:ext>
                  </a:extLst>
                </a:gridCol>
                <a:gridCol w="1059619">
                  <a:extLst>
                    <a:ext uri="{9D8B030D-6E8A-4147-A177-3AD203B41FA5}">
                      <a16:colId xmlns:a16="http://schemas.microsoft.com/office/drawing/2014/main" val="2030046096"/>
                    </a:ext>
                  </a:extLst>
                </a:gridCol>
              </a:tblGrid>
              <a:tr h="47988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Numero 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sito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ATTRATTIVI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  VO/Bottiglie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093393"/>
                  </a:ext>
                </a:extLst>
              </a:tr>
              <a:tr h="87522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PESCA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BIRRA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CIBO PER GATTI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21621376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Orto botanico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0/3b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0/9b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15/9b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15/21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7302298"/>
                  </a:ext>
                </a:extLst>
              </a:tr>
              <a:tr h="347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MONTE SANT ANGELO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 1/9b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1/15b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33/15b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35/39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4805662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DMVPA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1/12b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6/12b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7/30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1530930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DIP AGRARIA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2/9b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18/9b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20/27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1642200"/>
                  </a:ext>
                </a:extLst>
              </a:tr>
              <a:tr h="347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VILLA MASCOLO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0/10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966719"/>
                  </a:ext>
                </a:extLst>
              </a:tr>
              <a:tr h="5258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VILLA COMUNALE PORTICI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0/2b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0/10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043425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CESTEV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0/3b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0/9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6317708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BOSCOREALE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0/16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0726403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BOSCOTRECASE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0/16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320518"/>
                  </a:ext>
                </a:extLst>
              </a:tr>
              <a:tr h="31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IZSM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>
                          <a:effectLst/>
                        </a:rPr>
                        <a:t>0/6b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5/6b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5/16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0170975"/>
                  </a:ext>
                </a:extLst>
              </a:tr>
            </a:tbl>
          </a:graphicData>
        </a:graphic>
      </p:graphicFrame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3345FE1C-0F03-F9B2-FD1D-5B48D608A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539743"/>
              </p:ext>
            </p:extLst>
          </p:nvPr>
        </p:nvGraphicFramePr>
        <p:xfrm>
          <a:off x="6233917" y="3287035"/>
          <a:ext cx="5545006" cy="16856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1727">
                  <a:extLst>
                    <a:ext uri="{9D8B030D-6E8A-4147-A177-3AD203B41FA5}">
                      <a16:colId xmlns:a16="http://schemas.microsoft.com/office/drawing/2014/main" val="2978332338"/>
                    </a:ext>
                  </a:extLst>
                </a:gridCol>
                <a:gridCol w="651998">
                  <a:extLst>
                    <a:ext uri="{9D8B030D-6E8A-4147-A177-3AD203B41FA5}">
                      <a16:colId xmlns:a16="http://schemas.microsoft.com/office/drawing/2014/main" val="1615740614"/>
                    </a:ext>
                  </a:extLst>
                </a:gridCol>
                <a:gridCol w="697054">
                  <a:extLst>
                    <a:ext uri="{9D8B030D-6E8A-4147-A177-3AD203B41FA5}">
                      <a16:colId xmlns:a16="http://schemas.microsoft.com/office/drawing/2014/main" val="571800803"/>
                    </a:ext>
                  </a:extLst>
                </a:gridCol>
                <a:gridCol w="768315">
                  <a:extLst>
                    <a:ext uri="{9D8B030D-6E8A-4147-A177-3AD203B41FA5}">
                      <a16:colId xmlns:a16="http://schemas.microsoft.com/office/drawing/2014/main" val="693256201"/>
                    </a:ext>
                  </a:extLst>
                </a:gridCol>
                <a:gridCol w="768315">
                  <a:extLst>
                    <a:ext uri="{9D8B030D-6E8A-4147-A177-3AD203B41FA5}">
                      <a16:colId xmlns:a16="http://schemas.microsoft.com/office/drawing/2014/main" val="3734952103"/>
                    </a:ext>
                  </a:extLst>
                </a:gridCol>
                <a:gridCol w="697054">
                  <a:extLst>
                    <a:ext uri="{9D8B030D-6E8A-4147-A177-3AD203B41FA5}">
                      <a16:colId xmlns:a16="http://schemas.microsoft.com/office/drawing/2014/main" val="1651396883"/>
                    </a:ext>
                  </a:extLst>
                </a:gridCol>
                <a:gridCol w="625795">
                  <a:extLst>
                    <a:ext uri="{9D8B030D-6E8A-4147-A177-3AD203B41FA5}">
                      <a16:colId xmlns:a16="http://schemas.microsoft.com/office/drawing/2014/main" val="1024722013"/>
                    </a:ext>
                  </a:extLst>
                </a:gridCol>
                <a:gridCol w="202374">
                  <a:extLst>
                    <a:ext uri="{9D8B030D-6E8A-4147-A177-3AD203B41FA5}">
                      <a16:colId xmlns:a16="http://schemas.microsoft.com/office/drawing/2014/main" val="385469557"/>
                    </a:ext>
                  </a:extLst>
                </a:gridCol>
                <a:gridCol w="202374">
                  <a:extLst>
                    <a:ext uri="{9D8B030D-6E8A-4147-A177-3AD203B41FA5}">
                      <a16:colId xmlns:a16="http://schemas.microsoft.com/office/drawing/2014/main" val="98106161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NUMERO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Siti</a:t>
                      </a:r>
                      <a:endParaRPr lang="it-IT" sz="11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ATTRATTIVI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8932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PESCA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BIRRA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CIBO PER GATTI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639134"/>
                  </a:ext>
                </a:extLst>
              </a:tr>
              <a:tr h="22225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10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VC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VC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VC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6602104"/>
                  </a:ext>
                </a:extLst>
              </a:tr>
              <a:tr h="58547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3/46b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5/46b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2/74b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26/74b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77/74b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11/74b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366439"/>
                  </a:ext>
                </a:extLst>
              </a:tr>
            </a:tbl>
          </a:graphicData>
        </a:graphic>
      </p:graphicFrame>
      <p:sp>
        <p:nvSpPr>
          <p:cNvPr id="7" name="Ovale 6">
            <a:extLst>
              <a:ext uri="{FF2B5EF4-FFF2-40B4-BE49-F238E27FC236}">
                <a16:creationId xmlns:a16="http://schemas.microsoft.com/office/drawing/2014/main" id="{47853993-1FB2-7BFA-FFB6-554D9A32F4FB}"/>
              </a:ext>
            </a:extLst>
          </p:cNvPr>
          <p:cNvSpPr/>
          <p:nvPr/>
        </p:nvSpPr>
        <p:spPr>
          <a:xfrm>
            <a:off x="7122125" y="4503729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D1C2A6F8-3B26-2531-7617-E42B0C2424D0}"/>
              </a:ext>
            </a:extLst>
          </p:cNvPr>
          <p:cNvSpPr/>
          <p:nvPr/>
        </p:nvSpPr>
        <p:spPr>
          <a:xfrm>
            <a:off x="8452089" y="4457366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F9F2ACCD-7D14-EEFF-B0E5-75C91CD941B8}"/>
              </a:ext>
            </a:extLst>
          </p:cNvPr>
          <p:cNvSpPr/>
          <p:nvPr/>
        </p:nvSpPr>
        <p:spPr>
          <a:xfrm>
            <a:off x="9993108" y="4457365"/>
            <a:ext cx="794084" cy="449099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07DD0A76-15E8-4E24-A26F-3393AA5DA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4442" y="-475877"/>
            <a:ext cx="2996565" cy="2247424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E4E3E3AF-C758-ED62-1613-2FFEFF883D21}"/>
              </a:ext>
            </a:extLst>
          </p:cNvPr>
          <p:cNvSpPr txBox="1"/>
          <p:nvPr/>
        </p:nvSpPr>
        <p:spPr>
          <a:xfrm>
            <a:off x="7519167" y="2341910"/>
            <a:ext cx="3499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Trappole con esca: Cibo per gatti</a:t>
            </a:r>
          </a:p>
          <a:p>
            <a:r>
              <a:rPr lang="it-IT" dirty="0"/>
              <a:t>77 Vespe catturate con 74 bottiglie </a:t>
            </a:r>
          </a:p>
        </p:txBody>
      </p:sp>
    </p:spTree>
    <p:extLst>
      <p:ext uri="{BB962C8B-B14F-4D97-AF65-F5344CB8AC3E}">
        <p14:creationId xmlns:p14="http://schemas.microsoft.com/office/powerpoint/2010/main" val="1017242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50A09F-21AC-38FD-92E9-7D17C9E22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5804" y="299340"/>
            <a:ext cx="10776390" cy="696990"/>
          </a:xfrm>
        </p:spPr>
        <p:txBody>
          <a:bodyPr anchor="b">
            <a:normAutofit/>
          </a:bodyPr>
          <a:lstStyle/>
          <a:p>
            <a:r>
              <a:rPr lang="it-IT" sz="1800" dirty="0">
                <a:solidFill>
                  <a:srgbClr val="FF0000"/>
                </a:solidFill>
              </a:rPr>
              <a:t>Risultati monitoraggio con </a:t>
            </a:r>
            <a:r>
              <a:rPr lang="it-IT" sz="1800" dirty="0" err="1">
                <a:solidFill>
                  <a:srgbClr val="FF0000"/>
                </a:solidFill>
              </a:rPr>
              <a:t>Tap</a:t>
            </a:r>
            <a:r>
              <a:rPr lang="it-IT" sz="1800" dirty="0">
                <a:solidFill>
                  <a:srgbClr val="FF0000"/>
                </a:solidFill>
              </a:rPr>
              <a:t>-trap, </a:t>
            </a:r>
            <a:r>
              <a:rPr lang="it-IT" sz="3200" b="1" dirty="0">
                <a:solidFill>
                  <a:srgbClr val="FF0000"/>
                </a:solidFill>
              </a:rPr>
              <a:t>in tutto sono state catturate: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BC84262D-16AD-6BB9-920B-7AA3A8005903}"/>
              </a:ext>
            </a:extLst>
          </p:cNvPr>
          <p:cNvGrpSpPr/>
          <p:nvPr/>
        </p:nvGrpSpPr>
        <p:grpSpPr>
          <a:xfrm>
            <a:off x="707805" y="4191630"/>
            <a:ext cx="6192116" cy="1752241"/>
            <a:chOff x="426398" y="4657020"/>
            <a:chExt cx="6192116" cy="1752241"/>
          </a:xfrm>
        </p:grpSpPr>
        <p:sp>
          <p:nvSpPr>
            <p:cNvPr id="16" name="Ovale 15">
              <a:extLst>
                <a:ext uri="{FF2B5EF4-FFF2-40B4-BE49-F238E27FC236}">
                  <a16:creationId xmlns:a16="http://schemas.microsoft.com/office/drawing/2014/main" id="{6AE96172-1809-10A8-74EB-63F018318611}"/>
                </a:ext>
              </a:extLst>
            </p:cNvPr>
            <p:cNvSpPr/>
            <p:nvPr/>
          </p:nvSpPr>
          <p:spPr>
            <a:xfrm>
              <a:off x="426398" y="4683105"/>
              <a:ext cx="2141622" cy="1327368"/>
            </a:xfrm>
            <a:prstGeom prst="ellipse">
              <a:avLst/>
            </a:prstGeom>
            <a:noFill/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13A4FF92-95A0-8E1C-BCAD-CF2DAD987703}"/>
                </a:ext>
              </a:extLst>
            </p:cNvPr>
            <p:cNvSpPr txBox="1"/>
            <p:nvPr/>
          </p:nvSpPr>
          <p:spPr>
            <a:xfrm>
              <a:off x="426399" y="4853486"/>
              <a:ext cx="21416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accent5">
                      <a:lumMod val="50000"/>
                    </a:schemeClr>
                  </a:solidFill>
                </a:rPr>
                <a:t>419 </a:t>
              </a:r>
            </a:p>
            <a:p>
              <a:pPr algn="ctr"/>
              <a:r>
                <a:rPr lang="it-IT" b="1" dirty="0">
                  <a:solidFill>
                    <a:schemeClr val="accent5">
                      <a:lumMod val="50000"/>
                    </a:schemeClr>
                  </a:solidFill>
                </a:rPr>
                <a:t>ESEMPLARI </a:t>
              </a:r>
            </a:p>
            <a:p>
              <a:pPr algn="ctr"/>
              <a:r>
                <a:rPr lang="it-IT" b="1" dirty="0">
                  <a:solidFill>
                    <a:schemeClr val="accent5">
                      <a:lumMod val="50000"/>
                    </a:schemeClr>
                  </a:solidFill>
                </a:rPr>
                <a:t>CATTURATI </a:t>
              </a:r>
            </a:p>
          </p:txBody>
        </p:sp>
        <p:cxnSp>
          <p:nvCxnSpPr>
            <p:cNvPr id="18" name="Connettore 2 17">
              <a:extLst>
                <a:ext uri="{FF2B5EF4-FFF2-40B4-BE49-F238E27FC236}">
                  <a16:creationId xmlns:a16="http://schemas.microsoft.com/office/drawing/2014/main" id="{A138A2FF-F2C2-9C29-535E-29D1A66670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80028" y="5053263"/>
              <a:ext cx="1078410" cy="12346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2 18">
              <a:extLst>
                <a:ext uri="{FF2B5EF4-FFF2-40B4-BE49-F238E27FC236}">
                  <a16:creationId xmlns:a16="http://schemas.microsoft.com/office/drawing/2014/main" id="{51D03E38-FA7B-F75A-2E56-E5A2D8605240}"/>
                </a:ext>
              </a:extLst>
            </p:cNvPr>
            <p:cNvCxnSpPr>
              <a:cxnSpLocks/>
            </p:cNvCxnSpPr>
            <p:nvPr/>
          </p:nvCxnSpPr>
          <p:spPr>
            <a:xfrm>
              <a:off x="2680028" y="5753316"/>
              <a:ext cx="1078410" cy="149739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9430BEDD-B128-757D-1345-6E4A522A2952}"/>
                </a:ext>
              </a:extLst>
            </p:cNvPr>
            <p:cNvSpPr txBox="1"/>
            <p:nvPr/>
          </p:nvSpPr>
          <p:spPr>
            <a:xfrm>
              <a:off x="3910293" y="4715509"/>
              <a:ext cx="26551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>
                  <a:solidFill>
                    <a:schemeClr val="accent5">
                      <a:lumMod val="75000"/>
                    </a:schemeClr>
                  </a:solidFill>
                </a:rPr>
                <a:t>VO             151/419 </a:t>
              </a:r>
            </a:p>
            <a:p>
              <a:r>
                <a:rPr lang="it-IT" sz="2000" b="1" dirty="0">
                  <a:solidFill>
                    <a:schemeClr val="accent5">
                      <a:lumMod val="75000"/>
                    </a:schemeClr>
                  </a:solidFill>
                </a:rPr>
                <a:t>                       36%</a:t>
              </a:r>
              <a:r>
                <a:rPr lang="it-IT" sz="2400" b="1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8611A093-C61C-13EB-2664-4D42F5EFED87}"/>
                </a:ext>
              </a:extLst>
            </p:cNvPr>
            <p:cNvSpPr txBox="1"/>
            <p:nvPr/>
          </p:nvSpPr>
          <p:spPr>
            <a:xfrm>
              <a:off x="3941954" y="5697097"/>
              <a:ext cx="26551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>
                  <a:solidFill>
                    <a:schemeClr val="accent5">
                      <a:lumMod val="75000"/>
                    </a:schemeClr>
                  </a:solidFill>
                </a:rPr>
                <a:t>VC            268/419</a:t>
              </a:r>
            </a:p>
            <a:p>
              <a:r>
                <a:rPr lang="it-IT" sz="2000" b="1" dirty="0">
                  <a:solidFill>
                    <a:schemeClr val="accent5">
                      <a:lumMod val="75000"/>
                    </a:schemeClr>
                  </a:solidFill>
                </a:rPr>
                <a:t>                       64%          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76015655-9227-1CC1-D880-0D4EED6D4A6A}"/>
                </a:ext>
              </a:extLst>
            </p:cNvPr>
            <p:cNvSpPr/>
            <p:nvPr/>
          </p:nvSpPr>
          <p:spPr>
            <a:xfrm>
              <a:off x="3870446" y="4657020"/>
              <a:ext cx="2748068" cy="763307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8DF4FFFF-084D-DEBA-C40C-C8DC1C6CF1F0}"/>
                </a:ext>
              </a:extLst>
            </p:cNvPr>
            <p:cNvSpPr/>
            <p:nvPr/>
          </p:nvSpPr>
          <p:spPr>
            <a:xfrm>
              <a:off x="3897462" y="5645954"/>
              <a:ext cx="2721051" cy="763307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BD8A8298-8E06-6660-D2A9-7F82E82DE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98767"/>
              </p:ext>
            </p:extLst>
          </p:nvPr>
        </p:nvGraphicFramePr>
        <p:xfrm>
          <a:off x="3312917" y="1489180"/>
          <a:ext cx="5134892" cy="1939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9688">
                  <a:extLst>
                    <a:ext uri="{9D8B030D-6E8A-4147-A177-3AD203B41FA5}">
                      <a16:colId xmlns:a16="http://schemas.microsoft.com/office/drawing/2014/main" val="1796428868"/>
                    </a:ext>
                  </a:extLst>
                </a:gridCol>
                <a:gridCol w="4035204">
                  <a:extLst>
                    <a:ext uri="{9D8B030D-6E8A-4147-A177-3AD203B41FA5}">
                      <a16:colId xmlns:a16="http://schemas.microsoft.com/office/drawing/2014/main" val="1313577349"/>
                    </a:ext>
                  </a:extLst>
                </a:gridCol>
              </a:tblGrid>
              <a:tr h="9811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 tot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ESEMPLARI /BOTTIGLIE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6483396"/>
                  </a:ext>
                </a:extLst>
              </a:tr>
              <a:tr h="4793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</a:rPr>
                        <a:t>VO</a:t>
                      </a:r>
                      <a:endParaRPr lang="it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151/433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265144"/>
                  </a:ext>
                </a:extLst>
              </a:tr>
              <a:tr h="4793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VC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</a:rPr>
                        <a:t>268/433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7045756"/>
                  </a:ext>
                </a:extLst>
              </a:tr>
            </a:tbl>
          </a:graphicData>
        </a:graphic>
      </p:graphicFrame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F0082DAB-85FF-D62F-EE0B-4EB517F4A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4442" y="-475877"/>
            <a:ext cx="2996565" cy="224742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C3D700F-C9BC-6794-19CB-41F4635DA2B4}"/>
              </a:ext>
            </a:extLst>
          </p:cNvPr>
          <p:cNvSpPr txBox="1"/>
          <p:nvPr/>
        </p:nvSpPr>
        <p:spPr>
          <a:xfrm>
            <a:off x="1411496" y="3848383"/>
            <a:ext cx="734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totale</a:t>
            </a:r>
          </a:p>
        </p:txBody>
      </p:sp>
    </p:spTree>
    <p:extLst>
      <p:ext uri="{BB962C8B-B14F-4D97-AF65-F5344CB8AC3E}">
        <p14:creationId xmlns:p14="http://schemas.microsoft.com/office/powerpoint/2010/main" val="16720716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50A09F-21AC-38FD-92E9-7D17C9E22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805" y="168457"/>
            <a:ext cx="10776390" cy="696990"/>
          </a:xfrm>
        </p:spPr>
        <p:txBody>
          <a:bodyPr anchor="b">
            <a:normAutofit/>
          </a:bodyPr>
          <a:lstStyle/>
          <a:p>
            <a:r>
              <a:rPr lang="it-IT" sz="3600" dirty="0"/>
              <a:t>Risultati monitoraggio con </a:t>
            </a:r>
            <a:r>
              <a:rPr lang="it-IT" sz="3600" dirty="0" err="1"/>
              <a:t>Tap</a:t>
            </a:r>
            <a:r>
              <a:rPr lang="it-IT" sz="3600" dirty="0"/>
              <a:t>-trap</a:t>
            </a:r>
          </a:p>
        </p:txBody>
      </p:sp>
      <p:graphicFrame>
        <p:nvGraphicFramePr>
          <p:cNvPr id="14" name="Grafico 13">
            <a:extLst>
              <a:ext uri="{FF2B5EF4-FFF2-40B4-BE49-F238E27FC236}">
                <a16:creationId xmlns:a16="http://schemas.microsoft.com/office/drawing/2014/main" id="{FE668FE8-9510-C363-28A8-D04B26B06F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9917988"/>
              </p:ext>
            </p:extLst>
          </p:nvPr>
        </p:nvGraphicFramePr>
        <p:xfrm>
          <a:off x="2068945" y="1439333"/>
          <a:ext cx="8303803" cy="506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5935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877C8-0F71-FF54-5822-275022BC2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C69580F3-F22C-4001-E8B0-BEE119B3CB88}"/>
              </a:ext>
            </a:extLst>
          </p:cNvPr>
          <p:cNvGrpSpPr/>
          <p:nvPr/>
        </p:nvGrpSpPr>
        <p:grpSpPr>
          <a:xfrm>
            <a:off x="5134691" y="1886570"/>
            <a:ext cx="3326609" cy="3717986"/>
            <a:chOff x="1872258" y="876"/>
            <a:chExt cx="966029" cy="966029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2C78F689-E048-3017-D619-64272D2DFC26}"/>
                </a:ext>
              </a:extLst>
            </p:cNvPr>
            <p:cNvSpPr/>
            <p:nvPr/>
          </p:nvSpPr>
          <p:spPr>
            <a:xfrm>
              <a:off x="1872258" y="876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4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Ovale 4">
              <a:extLst>
                <a:ext uri="{FF2B5EF4-FFF2-40B4-BE49-F238E27FC236}">
                  <a16:creationId xmlns:a16="http://schemas.microsoft.com/office/drawing/2014/main" id="{623965F7-C549-3A5E-D5DB-54B03503EBFD}"/>
                </a:ext>
              </a:extLst>
            </p:cNvPr>
            <p:cNvSpPr txBox="1"/>
            <p:nvPr/>
          </p:nvSpPr>
          <p:spPr>
            <a:xfrm>
              <a:off x="2013730" y="142348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kern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MONITORARE</a:t>
              </a:r>
            </a:p>
          </p:txBody>
        </p:sp>
      </p:grp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FC941894-2526-0D5B-C2BE-2676E9F99297}"/>
              </a:ext>
            </a:extLst>
          </p:cNvPr>
          <p:cNvSpPr/>
          <p:nvPr/>
        </p:nvSpPr>
        <p:spPr>
          <a:xfrm>
            <a:off x="131422" y="1515605"/>
            <a:ext cx="3287210" cy="42423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AD4DCBD0-83CB-A9A3-B3B8-450096E5B949}"/>
              </a:ext>
            </a:extLst>
          </p:cNvPr>
          <p:cNvSpPr txBox="1">
            <a:spLocks/>
          </p:cNvSpPr>
          <p:nvPr/>
        </p:nvSpPr>
        <p:spPr bwMode="auto">
          <a:xfrm>
            <a:off x="154572" y="2061012"/>
            <a:ext cx="316118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it-IT" b="1" dirty="0">
                <a:solidFill>
                  <a:srgbClr val="FF0000"/>
                </a:solidFill>
              </a:rPr>
              <a:t>Progetto EVOC</a:t>
            </a:r>
            <a:br>
              <a:rPr lang="it-IT" b="1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Emergenza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Vespa Orientalis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in Campania</a:t>
            </a:r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2950E845-95D4-923A-9A94-7D0977448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58394" y="2723794"/>
            <a:ext cx="4902864" cy="354380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6C99572-2228-006C-E305-1BAE9A0F28A0}"/>
              </a:ext>
            </a:extLst>
          </p:cNvPr>
          <p:cNvSpPr txBox="1"/>
          <p:nvPr/>
        </p:nvSpPr>
        <p:spPr>
          <a:xfrm>
            <a:off x="5793587" y="1157417"/>
            <a:ext cx="247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Seconda fase 2a</a:t>
            </a:r>
          </a:p>
        </p:txBody>
      </p:sp>
    </p:spTree>
    <p:extLst>
      <p:ext uri="{BB962C8B-B14F-4D97-AF65-F5344CB8AC3E}">
        <p14:creationId xmlns:p14="http://schemas.microsoft.com/office/powerpoint/2010/main" val="1911881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A9BEC7-B3C1-A49D-6339-70626505F288}"/>
              </a:ext>
            </a:extLst>
          </p:cNvPr>
          <p:cNvSpPr txBox="1"/>
          <p:nvPr/>
        </p:nvSpPr>
        <p:spPr>
          <a:xfrm>
            <a:off x="322156" y="305492"/>
            <a:ext cx="1154768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Preparazione questionario ad hoc 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per i comuni cittadini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Somministrazione del questionario 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ai comuni cittadini per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      -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valutare 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il livello di conoscenza di </a:t>
            </a:r>
            <a:r>
              <a:rPr lang="it-IT" sz="24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V.orientalis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e la capacità di distinguerla  </a:t>
            </a:r>
          </a:p>
          <a:p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         da altri   imenotteri; </a:t>
            </a:r>
          </a:p>
          <a:p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      -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raccogliere dati  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(luogo, periodo e specie) di eventuali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avvistamenti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 di vespa</a:t>
            </a:r>
          </a:p>
          <a:p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e dei loro  nidi</a:t>
            </a:r>
          </a:p>
          <a:p>
            <a:r>
              <a:rPr lang="it-IT" sz="2000" dirty="0">
                <a:latin typeface="Helvetica" panose="020B0604020202020204" pitchFamily="34" charset="0"/>
                <a:cs typeface="Helvetica" panose="020B0604020202020204" pitchFamily="34" charset="0"/>
              </a:rPr>
              <a:t>           </a:t>
            </a:r>
            <a:endParaRPr lang="it-IT" sz="2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7B952CE-9F7F-7DC8-5B49-8F5D81874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64400">
            <a:off x="6766603" y="4004651"/>
            <a:ext cx="2762226" cy="294248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41B2048-DCCB-A31B-449E-ED208D28B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445" y="3912819"/>
            <a:ext cx="3025045" cy="305050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A49E4C1-1C95-803F-064C-DC772CFF1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05010">
            <a:off x="2432301" y="4277420"/>
            <a:ext cx="2129211" cy="254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5411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6B5A1138-0E62-3293-01B6-2042F4D32D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932150" y="2447150"/>
            <a:ext cx="2314691" cy="87261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  <a:t>Questionario</a:t>
            </a:r>
            <a:b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</a:br>
            <a: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  <a:t>a</a:t>
            </a:r>
            <a:endParaRPr lang="it-IT" sz="2800" b="1" i="1" dirty="0">
              <a:solidFill>
                <a:srgbClr val="FFC000"/>
              </a:solidFill>
              <a:latin typeface="Bell MT" panose="02020503060305020303" pitchFamily="18" charset="0"/>
            </a:endParaRPr>
          </a:p>
        </p:txBody>
      </p:sp>
      <p:pic>
        <p:nvPicPr>
          <p:cNvPr id="11" name="Segnaposto contenuto 10">
            <a:extLst>
              <a:ext uri="{FF2B5EF4-FFF2-40B4-BE49-F238E27FC236}">
                <a16:creationId xmlns:a16="http://schemas.microsoft.com/office/drawing/2014/main" id="{FAA79FC6-0370-C77B-5CD4-0E987AF86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48"/>
            <a:ext cx="9932150" cy="6781504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6433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olo 1">
            <a:extLst>
              <a:ext uri="{FF2B5EF4-FFF2-40B4-BE49-F238E27FC236}">
                <a16:creationId xmlns:a16="http://schemas.microsoft.com/office/drawing/2014/main" id="{41679A44-AD07-DE7A-0ACB-EA2B84B411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0463" y="-14421"/>
            <a:ext cx="10515600" cy="1166812"/>
          </a:xfrm>
          <a:ln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t-IT" altLang="it-IT" dirty="0"/>
              <a:t>Area emergenza api e insetti impollinatori</a:t>
            </a:r>
          </a:p>
        </p:txBody>
      </p:sp>
      <p:sp>
        <p:nvSpPr>
          <p:cNvPr id="9219" name="Segnaposto contenuto 2">
            <a:extLst>
              <a:ext uri="{FF2B5EF4-FFF2-40B4-BE49-F238E27FC236}">
                <a16:creationId xmlns:a16="http://schemas.microsoft.com/office/drawing/2014/main" id="{AD714E4D-DB31-0EA2-6AB4-AD0696047B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2560" y="1478987"/>
            <a:ext cx="5557000" cy="5240900"/>
          </a:xfrm>
          <a:ln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it-IT" altLang="it-IT" sz="2400" dirty="0"/>
              <a:t>Nasce dalla consapevolezza dell'importanza </a:t>
            </a:r>
            <a:r>
              <a:rPr lang="it-IT" altLang="it-IT" sz="2400" b="1" dirty="0"/>
              <a:t>ecologica ed economica </a:t>
            </a:r>
            <a:r>
              <a:rPr lang="it-IT" altLang="it-IT" sz="2400" dirty="0"/>
              <a:t>degli insetti impollinatori per gli ecosistemi.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endParaRPr lang="it-IT" altLang="it-IT" sz="2400" dirty="0"/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it-IT" altLang="it-IT" sz="2400" dirty="0"/>
              <a:t>Gli insetti impollinatori, garantiscono la </a:t>
            </a:r>
            <a:r>
              <a:rPr lang="it-IT" altLang="it-IT" sz="2400" b="1" dirty="0"/>
              <a:t>biodiversità animale e vegetale 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it-IT" altLang="it-IT" sz="2400" dirty="0"/>
              <a:t>che è fondamentale per il mantenimento degli </a:t>
            </a:r>
            <a:r>
              <a:rPr lang="it-IT" altLang="it-IT" sz="2400" b="1" dirty="0"/>
              <a:t>equilibri ecosistemici</a:t>
            </a:r>
            <a:r>
              <a:rPr lang="it-IT" altLang="it-IT" sz="2400" dirty="0"/>
              <a:t>, 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it-IT" altLang="it-IT" sz="2400" dirty="0"/>
              <a:t>necessari per la sopravvivenza delle specie viventi e 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</a:pPr>
            <a:r>
              <a:rPr lang="it-IT" altLang="it-IT" sz="2400" dirty="0"/>
              <a:t>per garantire la salute e il benessere della specie umana.  </a:t>
            </a:r>
          </a:p>
        </p:txBody>
      </p:sp>
      <p:pic>
        <p:nvPicPr>
          <p:cNvPr id="9220" name="Immagine 2">
            <a:extLst>
              <a:ext uri="{FF2B5EF4-FFF2-40B4-BE49-F238E27FC236}">
                <a16:creationId xmlns:a16="http://schemas.microsoft.com/office/drawing/2014/main" id="{AF6ED34E-07A9-2521-6D66-237E146B8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440" y="1060951"/>
            <a:ext cx="6096000" cy="5678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Immagine 5">
            <a:extLst>
              <a:ext uri="{FF2B5EF4-FFF2-40B4-BE49-F238E27FC236}">
                <a16:creationId xmlns:a16="http://schemas.microsoft.com/office/drawing/2014/main" id="{E1D89E4C-F25C-6BA1-D604-C2E85F74A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138113"/>
            <a:ext cx="11112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73666-1588-F880-C09A-0C0C47055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C86A9BEE-139C-473F-B035-E8BBAA36E6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77309" y="2487790"/>
            <a:ext cx="2314691" cy="87261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  <a:t>Questionario</a:t>
            </a:r>
            <a:b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</a:br>
            <a:r>
              <a:rPr lang="it-IT" sz="2800" b="1" i="1" dirty="0">
                <a:solidFill>
                  <a:srgbClr val="FFC000"/>
                </a:solidFill>
                <a:latin typeface="Baguet Script" panose="00000500000000000000" pitchFamily="2" charset="0"/>
              </a:rPr>
              <a:t>b</a:t>
            </a:r>
            <a:endParaRPr lang="it-IT" sz="2800" b="1" i="1" dirty="0">
              <a:solidFill>
                <a:srgbClr val="FFC000"/>
              </a:solidFill>
              <a:latin typeface="Bell MT" panose="02020503060305020303" pitchFamily="18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58437A9-1570-C8FD-5F1F-323ED5C96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89159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3017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Analisi dei questionari</a:t>
            </a:r>
            <a:br>
              <a:rPr lang="it-IT" dirty="0"/>
            </a:br>
            <a:r>
              <a:rPr lang="it-IT" dirty="0"/>
              <a:t>SEZIONE 1: </a:t>
            </a:r>
            <a:r>
              <a:rPr lang="it-IT" b="1" dirty="0"/>
              <a:t>«Il mondo delle api»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40689" y="2410266"/>
            <a:ext cx="493189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/>
              <a:t>Totale dei questionari analizzati: 192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r>
              <a:rPr lang="it-IT" u="sng" dirty="0"/>
              <a:t>Criterio utilizzato</a:t>
            </a:r>
            <a:r>
              <a:rPr lang="it-IT" dirty="0"/>
              <a:t>: </a:t>
            </a:r>
          </a:p>
          <a:p>
            <a:r>
              <a:rPr lang="it-IT" i="1" dirty="0"/>
              <a:t>Risposta corretta ad almeno 4 domande su 6 della Sezione 1 del questionario 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200" b="1" dirty="0"/>
              <a:t>Almeno 4 risposte corrette: 154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200" b="1" dirty="0"/>
              <a:t>Risposte insufficienti: 38 </a:t>
            </a:r>
          </a:p>
        </p:txBody>
      </p:sp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7340669"/>
              </p:ext>
            </p:extLst>
          </p:nvPr>
        </p:nvGraphicFramePr>
        <p:xfrm>
          <a:off x="5810518" y="2052458"/>
          <a:ext cx="6078160" cy="378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54210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965852" y="2818707"/>
            <a:ext cx="48088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Totale dei questionari analizzati: 192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r>
              <a:rPr lang="it-IT" u="sng" dirty="0"/>
              <a:t>Criterio utilizzato</a:t>
            </a:r>
            <a:r>
              <a:rPr lang="it-IT" dirty="0"/>
              <a:t>: </a:t>
            </a:r>
          </a:p>
          <a:p>
            <a:r>
              <a:rPr lang="it-IT" i="1" dirty="0"/>
              <a:t>Riconoscimento corretto della Specie Vespa </a:t>
            </a:r>
            <a:r>
              <a:rPr lang="it-IT" i="1" dirty="0" err="1"/>
              <a:t>spp</a:t>
            </a:r>
            <a:r>
              <a:rPr lang="it-IT" i="1" dirty="0"/>
              <a:t>., in riferimento al quesito 7 del questionario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b="1" dirty="0"/>
              <a:t>Riconoscimento corretto: 120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Riconoscimento errato: 66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Nessuna risposta: 6</a:t>
            </a: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dirty="0"/>
              <a:t>Analisi dei questionari</a:t>
            </a:r>
            <a:br>
              <a:rPr lang="it-IT" dirty="0"/>
            </a:br>
            <a:r>
              <a:rPr lang="it-IT" dirty="0"/>
              <a:t>SEZIONE 2: </a:t>
            </a:r>
            <a:r>
              <a:rPr lang="it-IT" b="1" dirty="0"/>
              <a:t>«Il mondo dei calabroni»</a:t>
            </a:r>
          </a:p>
        </p:txBody>
      </p:sp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4683704"/>
              </p:ext>
            </p:extLst>
          </p:nvPr>
        </p:nvGraphicFramePr>
        <p:xfrm>
          <a:off x="838200" y="2440917"/>
          <a:ext cx="5632938" cy="3340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39926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800100" y="64506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it-IT" b="1" dirty="0"/>
              <a:t>Conclusioni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838199" y="727287"/>
            <a:ext cx="104394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Così come ideato e configurato, il questionario ha permesso un'analisi descrittiva del livello di conoscenza sul mondo delle api e il riconoscimento della specie Vespa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</a:rPr>
              <a:t>spp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ctr"/>
            <a:endParaRPr lang="it-IT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/>
              <a:t>L’ 80% dei cittadini coinvolti </a:t>
            </a:r>
            <a:r>
              <a:rPr lang="it-IT" sz="2000" b="1" dirty="0"/>
              <a:t>ha una conoscenza generale </a:t>
            </a:r>
            <a:r>
              <a:rPr lang="it-IT" sz="2000" dirty="0"/>
              <a:t>sulle principali caratteristiche delle api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/>
              <a:t>Il 63% dei cittadini </a:t>
            </a:r>
            <a:r>
              <a:rPr lang="it-IT" sz="2000" b="1" dirty="0"/>
              <a:t>ha saputo distinguere </a:t>
            </a:r>
            <a:r>
              <a:rPr lang="it-IT" sz="2000" dirty="0"/>
              <a:t>l’insetto appartenente alla Specie </a:t>
            </a:r>
            <a:r>
              <a:rPr lang="it-IT" sz="2000" i="1" dirty="0"/>
              <a:t>Vespa spp</a:t>
            </a:r>
            <a:r>
              <a:rPr lang="it-IT" sz="2000" dirty="0"/>
              <a:t>, tra </a:t>
            </a:r>
            <a:r>
              <a:rPr lang="it-IT" sz="2000" i="1" dirty="0" err="1"/>
              <a:t>Xylocopa</a:t>
            </a:r>
            <a:r>
              <a:rPr lang="it-IT" sz="2000" i="1" dirty="0"/>
              <a:t> violacea </a:t>
            </a:r>
            <a:r>
              <a:rPr lang="it-IT" sz="2000" dirty="0"/>
              <a:t>e </a:t>
            </a:r>
            <a:r>
              <a:rPr lang="it-IT" sz="2000" i="1" dirty="0"/>
              <a:t>Apis Mellifera</a:t>
            </a:r>
            <a:r>
              <a:rPr lang="it-IT" sz="2000" dirty="0"/>
              <a:t>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/>
              <a:t>Il 34% dei cittadini che hanno fornito una </a:t>
            </a:r>
            <a:r>
              <a:rPr lang="it-IT" sz="2000" b="1" dirty="0"/>
              <a:t>risposta errata</a:t>
            </a:r>
            <a:r>
              <a:rPr lang="it-IT" sz="2000" dirty="0"/>
              <a:t>, confondevano con il termine Calabrone, l’insetto </a:t>
            </a:r>
            <a:r>
              <a:rPr lang="it-IT" sz="2000" i="1" dirty="0" err="1"/>
              <a:t>Xylocopa</a:t>
            </a:r>
            <a:r>
              <a:rPr lang="it-IT" sz="2000" i="1" dirty="0"/>
              <a:t> violacea</a:t>
            </a:r>
            <a:r>
              <a:rPr lang="it-IT" sz="2000" dirty="0"/>
              <a:t>, usato in maniera errata nel linguaggio comune, associando il «Calabrone» ad un insetto con una colorazione scura.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567" y="4345294"/>
            <a:ext cx="1774261" cy="234998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829" y="4789083"/>
            <a:ext cx="2947129" cy="146240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CasellaDiTesto 6"/>
          <p:cNvSpPr txBox="1"/>
          <p:nvPr/>
        </p:nvSpPr>
        <p:spPr>
          <a:xfrm>
            <a:off x="5430129" y="5289452"/>
            <a:ext cx="548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/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3176610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24690-44A8-2153-1307-E48258A7A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0B58CC27-65B1-A6D2-47BE-4A59423AEE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32018" y="2165958"/>
            <a:ext cx="7212942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29D51"/>
              </a:buClr>
            </a:pPr>
            <a:br>
              <a:rPr lang="it-IT" sz="2400" b="1" i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br>
              <a:rPr lang="it-IT" sz="2400" b="1" i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br>
              <a:rPr lang="it-IT" sz="2400" b="1" i="1" dirty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it-IT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Creazione di rete finalizzata al monitoraggio e al controllo della Vespa orientalis nella regione Campania</a:t>
            </a:r>
            <a:br>
              <a:rPr lang="it-IT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br>
              <a:rPr lang="it-IT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br>
              <a:rPr lang="it-IT" sz="2800" b="1" i="1" dirty="0">
                <a:solidFill>
                  <a:srgbClr val="0070C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it-IT" sz="2800" b="1" i="1" dirty="0">
              <a:solidFill>
                <a:srgbClr val="0070C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673868E8-A07C-14A8-8E24-4D061C3D59CC}"/>
              </a:ext>
            </a:extLst>
          </p:cNvPr>
          <p:cNvGrpSpPr/>
          <p:nvPr/>
        </p:nvGrpSpPr>
        <p:grpSpPr>
          <a:xfrm>
            <a:off x="4532018" y="375919"/>
            <a:ext cx="2273291" cy="1361441"/>
            <a:chOff x="1872258" y="876"/>
            <a:chExt cx="966029" cy="966029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8F53B51D-5EAF-B31C-CE7B-D2ACE66F711F}"/>
                </a:ext>
              </a:extLst>
            </p:cNvPr>
            <p:cNvSpPr/>
            <p:nvPr/>
          </p:nvSpPr>
          <p:spPr>
            <a:xfrm>
              <a:off x="1872258" y="876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4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Ovale 4">
              <a:extLst>
                <a:ext uri="{FF2B5EF4-FFF2-40B4-BE49-F238E27FC236}">
                  <a16:creationId xmlns:a16="http://schemas.microsoft.com/office/drawing/2014/main" id="{12AFB96B-76AB-487C-69C9-D9787E7A9E36}"/>
                </a:ext>
              </a:extLst>
            </p:cNvPr>
            <p:cNvSpPr txBox="1"/>
            <p:nvPr/>
          </p:nvSpPr>
          <p:spPr>
            <a:xfrm>
              <a:off x="2013730" y="142348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kern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MONITORARE</a:t>
              </a:r>
            </a:p>
          </p:txBody>
        </p:sp>
      </p:grp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BA8E42D5-6C14-1932-BF0B-BFA81E522685}"/>
              </a:ext>
            </a:extLst>
          </p:cNvPr>
          <p:cNvSpPr/>
          <p:nvPr/>
        </p:nvSpPr>
        <p:spPr>
          <a:xfrm>
            <a:off x="131422" y="2032440"/>
            <a:ext cx="3287210" cy="42423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7C14400C-4ECE-50AB-C79C-B4580A49E2BD}"/>
              </a:ext>
            </a:extLst>
          </p:cNvPr>
          <p:cNvSpPr txBox="1">
            <a:spLocks/>
          </p:cNvSpPr>
          <p:nvPr/>
        </p:nvSpPr>
        <p:spPr bwMode="auto">
          <a:xfrm>
            <a:off x="154572" y="2577847"/>
            <a:ext cx="316118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it-IT" b="1" dirty="0">
                <a:solidFill>
                  <a:srgbClr val="FF0000"/>
                </a:solidFill>
              </a:rPr>
              <a:t>Progetto EVOC</a:t>
            </a:r>
            <a:br>
              <a:rPr lang="it-IT" b="1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Emergenza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Vespa Orientalis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in Campania</a:t>
            </a:r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94B7A890-1A10-50F8-0CA4-2C93EDAB0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58394" y="3240629"/>
            <a:ext cx="4902864" cy="354380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14341C-4FE8-60F9-D8A8-2FE32D79238A}"/>
              </a:ext>
            </a:extLst>
          </p:cNvPr>
          <p:cNvSpPr txBox="1"/>
          <p:nvPr/>
        </p:nvSpPr>
        <p:spPr>
          <a:xfrm>
            <a:off x="6759941" y="882530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Seconda fase  2b</a:t>
            </a:r>
          </a:p>
        </p:txBody>
      </p:sp>
    </p:spTree>
    <p:extLst>
      <p:ext uri="{BB962C8B-B14F-4D97-AF65-F5344CB8AC3E}">
        <p14:creationId xmlns:p14="http://schemas.microsoft.com/office/powerpoint/2010/main" val="32274460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84CE1D88-C1A8-397B-7A0A-D68ADA187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85426" y="-4387"/>
            <a:ext cx="2996565" cy="2247424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80ADCA95-09BC-127C-EDF1-631B7129FC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206" y="310209"/>
            <a:ext cx="964373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i="1" dirty="0">
                <a:solidFill>
                  <a:srgbClr val="0070C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Come coinvolgere la popolazione nel  riconoscimento e tracciamento della Vespa orientalis?</a:t>
            </a:r>
            <a:endParaRPr lang="it-IT" sz="2800" b="1" i="1" dirty="0">
              <a:solidFill>
                <a:srgbClr val="FFC00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A9BEC7-B3C1-A49D-6339-70626505F288}"/>
              </a:ext>
            </a:extLst>
          </p:cNvPr>
          <p:cNvSpPr txBox="1"/>
          <p:nvPr/>
        </p:nvSpPr>
        <p:spPr>
          <a:xfrm>
            <a:off x="680967" y="1838810"/>
            <a:ext cx="777172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Creazione e diffusione di un’ APP, accessibile a tutti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In cui sono presenti tutte le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informazioni sul progetto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, per sensibilizzare il pubblico sull'importanza del monitoraggio ed incoraggiare la partecipazione al progetto.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Disponibilità di una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guida a supporto nell’identificazione 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della </a:t>
            </a:r>
            <a:r>
              <a:rPr lang="it-IT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V.orientalis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 anche attraverso immagini e video informativi.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FC2D8F53-F3E2-147A-1B9C-841A79EAF4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7088" y="2342034"/>
            <a:ext cx="3214926" cy="3109385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D3CC6025-8F8D-E664-C824-42E4FE8CBAF2}"/>
              </a:ext>
            </a:extLst>
          </p:cNvPr>
          <p:cNvGrpSpPr/>
          <p:nvPr/>
        </p:nvGrpSpPr>
        <p:grpSpPr>
          <a:xfrm>
            <a:off x="9985945" y="149398"/>
            <a:ext cx="2000694" cy="1710122"/>
            <a:chOff x="1842971" y="80548"/>
            <a:chExt cx="966029" cy="966029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955B6E8F-0C77-D762-1095-54027D343143}"/>
                </a:ext>
              </a:extLst>
            </p:cNvPr>
            <p:cNvSpPr/>
            <p:nvPr/>
          </p:nvSpPr>
          <p:spPr>
            <a:xfrm>
              <a:off x="1842971" y="80548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4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Ovale 4">
              <a:extLst>
                <a:ext uri="{FF2B5EF4-FFF2-40B4-BE49-F238E27FC236}">
                  <a16:creationId xmlns:a16="http://schemas.microsoft.com/office/drawing/2014/main" id="{15716D48-1007-3A47-DF25-8605B40BFD86}"/>
                </a:ext>
              </a:extLst>
            </p:cNvPr>
            <p:cNvSpPr txBox="1"/>
            <p:nvPr/>
          </p:nvSpPr>
          <p:spPr>
            <a:xfrm>
              <a:off x="1893357" y="222020"/>
              <a:ext cx="8164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kern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MONITORARE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1342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8AA9B0-FC2E-770F-115E-D51F31D35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916" y="1489894"/>
            <a:ext cx="9754090" cy="5156779"/>
          </a:xfrm>
        </p:spPr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Consente, scattando una semplice foto, ai singoli cittadini di segnalare la presenza della Vespa orientalis e dei suoi nidi su  tutto il territorio.</a:t>
            </a:r>
          </a:p>
          <a:p>
            <a:pPr algn="just">
              <a:buFontTx/>
              <a:buChar char="-"/>
            </a:pPr>
            <a:endParaRPr lang="it-IT" sz="2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it-IT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l’identificazione dei nidi permetterà la distruzione “controllata</a:t>
            </a:r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” ed eseguita da personale appositamente formato al fine di eliminare l’intera  colonia.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EE96F721-4364-FB5F-9BA3-66792CDC92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4770" y="391677"/>
            <a:ext cx="8109710" cy="6324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800" b="1" i="1" dirty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NASCE APP «EVOC» </a:t>
            </a:r>
            <a:br>
              <a:rPr lang="it-IT" sz="2800" b="1" i="1" dirty="0">
                <a:solidFill>
                  <a:srgbClr val="FFC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it-IT" sz="1100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ideata dal DMVPA e  creata  dal Centro interdipartimentale URBAN/ECO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1F367B06-34A9-0AF5-8D4E-076E39832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94" y="4673637"/>
            <a:ext cx="2630715" cy="19730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E154A46-268A-6082-FE1F-39A8DDDDBA94}"/>
              </a:ext>
            </a:extLst>
          </p:cNvPr>
          <p:cNvSpPr txBox="1"/>
          <p:nvPr/>
        </p:nvSpPr>
        <p:spPr>
          <a:xfrm>
            <a:off x="1586673" y="0"/>
            <a:ext cx="1336193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it-IT" sz="2400" b="1" i="1" dirty="0">
                <a:solidFill>
                  <a:srgbClr val="FFC000"/>
                </a:solidFill>
                <a:latin typeface="Baguet Script" panose="00000500000000000000" pitchFamily="2" charset="0"/>
              </a:rPr>
              <a:t>Risultati</a:t>
            </a:r>
            <a:endParaRPr lang="it-IT" sz="240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4DC06D3-686A-44B8-5BE4-7C40D9F7B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245" y="-25945"/>
            <a:ext cx="1586982" cy="305955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F0A3E5-60ED-5BA4-7DEE-E8E079B02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1582" y="4068283"/>
            <a:ext cx="5460386" cy="2627239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7393A5A8-6258-95BD-8CA1-88EBC86D7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46871" y="-415794"/>
            <a:ext cx="2996565" cy="224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789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0BC4BB0-85DB-17E0-F30F-A1B44EEBE763}"/>
              </a:ext>
            </a:extLst>
          </p:cNvPr>
          <p:cNvSpPr txBox="1"/>
          <p:nvPr/>
        </p:nvSpPr>
        <p:spPr>
          <a:xfrm>
            <a:off x="359491" y="719757"/>
            <a:ext cx="422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CONCLUSIONI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2A49ECF-E617-4A78-3388-631DB83EF984}"/>
              </a:ext>
            </a:extLst>
          </p:cNvPr>
          <p:cNvSpPr txBox="1"/>
          <p:nvPr/>
        </p:nvSpPr>
        <p:spPr>
          <a:xfrm>
            <a:off x="459335" y="1829371"/>
            <a:ext cx="110559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i="1" dirty="0"/>
              <a:t>V</a:t>
            </a:r>
            <a:r>
              <a:rPr lang="it-IT" sz="2000" i="1" dirty="0"/>
              <a:t>. </a:t>
            </a:r>
            <a:r>
              <a:rPr lang="it-IT" sz="2000" i="1" dirty="0" err="1"/>
              <a:t>orientalis</a:t>
            </a:r>
            <a:r>
              <a:rPr lang="it-IT" sz="2000" i="1" dirty="0"/>
              <a:t> </a:t>
            </a:r>
            <a:r>
              <a:rPr lang="it-IT" sz="2000" dirty="0"/>
              <a:t>rappresenta una grande </a:t>
            </a:r>
            <a:r>
              <a:rPr lang="it-IT" sz="2000" b="1" dirty="0"/>
              <a:t>minaccia per le colonie di api </a:t>
            </a:r>
            <a:r>
              <a:rPr lang="it-IT" sz="2000" dirty="0"/>
              <a:t>mellifere e per l'economia connessa 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/>
              <a:t>Necessità di ulteriori studi sulla specie (e sui suoi adattamenti!)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/>
              <a:t>È importante trovare un modo per </a:t>
            </a:r>
            <a:r>
              <a:rPr lang="it-IT" sz="2000" b="1" dirty="0"/>
              <a:t>coinvolgere gli apicoltori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/>
              <a:t>La popolazione è molto interessata a partecipare e può diventare una grande fonte di informazioni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/>
              <a:t>Le risorse economiche devono essere destinate all'argomento</a:t>
            </a:r>
            <a:endParaRPr lang="en-GB" sz="2000" b="1" dirty="0"/>
          </a:p>
          <a:p>
            <a:r>
              <a:rPr lang="en-GB" sz="2000" dirty="0"/>
              <a:t> 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146DC7FE-1590-8D04-8477-96DC93A80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9963" y="-339573"/>
            <a:ext cx="2434673" cy="182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285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F9DC938-AFAB-4264-46E0-2C14131EEEEA}"/>
              </a:ext>
            </a:extLst>
          </p:cNvPr>
          <p:cNvSpPr txBox="1"/>
          <p:nvPr/>
        </p:nvSpPr>
        <p:spPr>
          <a:xfrm>
            <a:off x="332509" y="858302"/>
            <a:ext cx="1093585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it-IT" sz="3600" dirty="0">
                <a:latin typeface="Helvetica" panose="020B0604020202020204" pitchFamily="34" charset="0"/>
                <a:cs typeface="Helvetica" panose="020B0604020202020204" pitchFamily="34" charset="0"/>
              </a:rPr>
              <a:t>EVOC</a:t>
            </a:r>
            <a:br>
              <a:rPr lang="it-IT" altLang="it-IT" sz="3600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it-IT" altLang="it-IT" sz="3600" dirty="0">
                <a:latin typeface="Helvetica" panose="020B0604020202020204" pitchFamily="34" charset="0"/>
                <a:cs typeface="Helvetica" panose="020B0604020202020204" pitchFamily="34" charset="0"/>
              </a:rPr>
              <a:t>PROSPETTIVE FUTURE </a:t>
            </a:r>
            <a:endParaRPr lang="it-IT" altLang="it-IT" sz="3600" dirty="0">
              <a:solidFill>
                <a:srgbClr val="FFC00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endParaRPr lang="it-IT" altLang="it-IT" sz="3600" dirty="0">
              <a:solidFill>
                <a:srgbClr val="FFC000"/>
              </a:solidFill>
              <a:latin typeface="Baguet Script" panose="00000500000000000000" pitchFamily="2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Rallentare la diffusione e l’espansione di Vespa orientalis sul territorio campano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 (intelligenza artificiale, </a:t>
            </a: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feromoni della regina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)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Segnalare agli enti responsabili </a:t>
            </a:r>
            <a:r>
              <a:rPr lang="it-IT" sz="2400" dirty="0">
                <a:latin typeface="Helvetica" panose="020B0604020202020204" pitchFamily="34" charset="0"/>
                <a:cs typeface="Helvetica" panose="020B0604020202020204" pitchFamily="34" charset="0"/>
              </a:rPr>
              <a:t>l’aumento del rischio sanitario per l’uomo, per gli animali e per la sicurezza alimentare.</a:t>
            </a:r>
            <a:endParaRPr lang="it-IT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endParaRPr lang="it-IT" dirty="0">
              <a:latin typeface="Baguet Script" panose="00000500000000000000" pitchFamily="2" charset="0"/>
            </a:endParaRPr>
          </a:p>
        </p:txBody>
      </p:sp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E1526388-2A45-8D4C-9D74-F52995A16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7831" y="-156693"/>
            <a:ext cx="2996565" cy="224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56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EEA54C0-DC14-1741-F768-DA394EEF159F}"/>
              </a:ext>
            </a:extLst>
          </p:cNvPr>
          <p:cNvSpPr txBox="1"/>
          <p:nvPr/>
        </p:nvSpPr>
        <p:spPr>
          <a:xfrm>
            <a:off x="1079120" y="708718"/>
            <a:ext cx="41786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/>
              <a:t>LE API CI INSEGNANO L’IMPORTANZA DEL </a:t>
            </a:r>
            <a:r>
              <a:rPr lang="it-IT" sz="2800" b="1" dirty="0"/>
              <a:t>LAVORO DI SQUADRA </a:t>
            </a:r>
            <a:r>
              <a:rPr lang="it-IT" sz="2800" dirty="0"/>
              <a:t>CHE HA COME OBIETTIVO PRINCIPALE IL BENESSERE E LA SOPRAVVIVENZA DELL’ALVEARE</a:t>
            </a:r>
            <a:endParaRPr lang="en-GB" sz="28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94C6C16-B996-3CDA-0A2E-18D3E4A720C2}"/>
              </a:ext>
            </a:extLst>
          </p:cNvPr>
          <p:cNvSpPr txBox="1"/>
          <p:nvPr/>
        </p:nvSpPr>
        <p:spPr>
          <a:xfrm>
            <a:off x="1148694" y="4608779"/>
            <a:ext cx="974589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dirty="0"/>
              <a:t>La collaborazione tra </a:t>
            </a:r>
            <a:r>
              <a:rPr lang="it-IT" sz="2800" b="1" dirty="0"/>
              <a:t>apicoltori, istituzioni, ricercatori e cittadini </a:t>
            </a:r>
            <a:r>
              <a:rPr lang="it-IT" sz="2800" dirty="0"/>
              <a:t>riveste un ruolo fondamentale per l’attuazione di strategie atte a  garantire la sopravvivenza delle api e preservare la biodiversità </a:t>
            </a:r>
          </a:p>
        </p:txBody>
      </p:sp>
      <p:pic>
        <p:nvPicPr>
          <p:cNvPr id="3" name="Picture 2" descr="Catene di api &quot;ozianti&quot; su telaino Campero | Dopo la fine de… | Flickr">
            <a:extLst>
              <a:ext uri="{FF2B5EF4-FFF2-40B4-BE49-F238E27FC236}">
                <a16:creationId xmlns:a16="http://schemas.microsoft.com/office/drawing/2014/main" id="{6A8DF5F9-FA44-29E2-1487-7147C4234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412" y="231639"/>
            <a:ext cx="5017214" cy="383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001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sellaDiTesto 5">
            <a:extLst>
              <a:ext uri="{FF2B5EF4-FFF2-40B4-BE49-F238E27FC236}">
                <a16:creationId xmlns:a16="http://schemas.microsoft.com/office/drawing/2014/main" id="{DAF518A9-AA4A-5679-FF46-CE1CC4AFE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140" y="1787508"/>
            <a:ext cx="5521456" cy="35394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3200" dirty="0"/>
              <a:t>Il </a:t>
            </a:r>
            <a:r>
              <a:rPr lang="it-IT" altLang="it-IT" sz="3200" b="1" dirty="0">
                <a:solidFill>
                  <a:srgbClr val="FF0000"/>
                </a:solidFill>
              </a:rPr>
              <a:t>declino</a:t>
            </a:r>
            <a:r>
              <a:rPr lang="it-IT" altLang="it-IT" sz="3200" dirty="0"/>
              <a:t> riguarda la </a:t>
            </a:r>
            <a:r>
              <a:rPr lang="it-IT" altLang="it-IT" sz="3200" b="1" dirty="0"/>
              <a:t>quantità, ma anche la diversità e lo stato di salute </a:t>
            </a:r>
            <a:r>
              <a:rPr lang="it-IT" altLang="it-IT" sz="3200" dirty="0"/>
              <a:t>degli impollinatori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t-IT" altLang="it-IT" sz="3200" dirty="0"/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t-IT" altLang="it-IT" sz="3200" dirty="0"/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3200" dirty="0"/>
              <a:t>Molti di questi sono a rischio di estinzione. </a:t>
            </a:r>
          </a:p>
        </p:txBody>
      </p:sp>
      <p:pic>
        <p:nvPicPr>
          <p:cNvPr id="10244" name="Immagine 2">
            <a:extLst>
              <a:ext uri="{FF2B5EF4-FFF2-40B4-BE49-F238E27FC236}">
                <a16:creationId xmlns:a16="http://schemas.microsoft.com/office/drawing/2014/main" id="{A68A2563-4386-18B3-1E58-5ADB1C0426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/>
          <a:stretch/>
        </p:blipFill>
        <p:spPr bwMode="auto">
          <a:xfrm>
            <a:off x="0" y="867706"/>
            <a:ext cx="5423370" cy="599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04E08A36-8A87-033D-BDA5-23DD830D6A58}"/>
              </a:ext>
            </a:extLst>
          </p:cNvPr>
          <p:cNvSpPr txBox="1"/>
          <p:nvPr/>
        </p:nvSpPr>
        <p:spPr>
          <a:xfrm>
            <a:off x="806173" y="0"/>
            <a:ext cx="12242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it-IT" alt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Area emergenza api e insetti impollinatori: </a:t>
            </a:r>
            <a:r>
              <a:rPr kumimoji="0" lang="it-IT" altLang="it-IT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chi sono gli impollinatori?</a:t>
            </a:r>
            <a:endParaRPr lang="it-IT" sz="4000" b="1" dirty="0"/>
          </a:p>
        </p:txBody>
      </p:sp>
      <p:sp>
        <p:nvSpPr>
          <p:cNvPr id="2" name="Ovale 1">
            <a:extLst>
              <a:ext uri="{FF2B5EF4-FFF2-40B4-BE49-F238E27FC236}">
                <a16:creationId xmlns:a16="http://schemas.microsoft.com/office/drawing/2014/main" id="{73176F03-8634-D2BE-112E-7F851C77F52E}"/>
              </a:ext>
            </a:extLst>
          </p:cNvPr>
          <p:cNvSpPr/>
          <p:nvPr/>
        </p:nvSpPr>
        <p:spPr>
          <a:xfrm>
            <a:off x="1641764" y="3657600"/>
            <a:ext cx="2130136" cy="47798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C443371-C8A2-89C8-D175-77DE36E852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5" r="24266" b="3977"/>
          <a:stretch/>
        </p:blipFill>
        <p:spPr bwMode="auto">
          <a:xfrm>
            <a:off x="2994988" y="871591"/>
            <a:ext cx="6202023" cy="3197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1B8861-735B-1FA1-C744-5685CCA79E5F}"/>
              </a:ext>
            </a:extLst>
          </p:cNvPr>
          <p:cNvSpPr txBox="1"/>
          <p:nvPr/>
        </p:nvSpPr>
        <p:spPr>
          <a:xfrm>
            <a:off x="1819564" y="205870"/>
            <a:ext cx="94513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it-IT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Stagione apistica 2021/22: 50 apicoltori intervistati</a:t>
            </a:r>
            <a:endParaRPr lang="it-IT" sz="3200" b="0" dirty="0">
              <a:effectLst/>
            </a:endParaRPr>
          </a:p>
          <a:p>
            <a:br>
              <a:rPr lang="it-IT" sz="3200" dirty="0"/>
            </a:br>
            <a:endParaRPr lang="it-IT" sz="3200" dirty="0"/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98E69EB8-36E0-3B33-C3D2-2E068BCFF951}"/>
              </a:ext>
            </a:extLst>
          </p:cNvPr>
          <p:cNvSpPr/>
          <p:nvPr/>
        </p:nvSpPr>
        <p:spPr>
          <a:xfrm>
            <a:off x="7174544" y="2377060"/>
            <a:ext cx="692727" cy="5264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DAFAA36-E864-0488-E37A-23D49040DBE1}"/>
              </a:ext>
            </a:extLst>
          </p:cNvPr>
          <p:cNvSpPr txBox="1"/>
          <p:nvPr/>
        </p:nvSpPr>
        <p:spPr>
          <a:xfrm>
            <a:off x="407011" y="4624645"/>
            <a:ext cx="4652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Visitate lo stand </a:t>
            </a:r>
          </a:p>
          <a:p>
            <a:r>
              <a:rPr lang="it-IT" sz="2400" b="1" dirty="0"/>
              <a:t>per maggiori informazioni !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F3B906F-B490-136E-196C-1107C16DE7B9}"/>
              </a:ext>
            </a:extLst>
          </p:cNvPr>
          <p:cNvSpPr txBox="1"/>
          <p:nvPr/>
        </p:nvSpPr>
        <p:spPr>
          <a:xfrm>
            <a:off x="5406195" y="4416749"/>
            <a:ext cx="64682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Compilate il questionario per la raccolta dei dati !</a:t>
            </a:r>
          </a:p>
          <a:p>
            <a:endParaRPr lang="it-IT" sz="2400" b="1" dirty="0"/>
          </a:p>
          <a:p>
            <a:pPr algn="ctr"/>
            <a:r>
              <a:rPr lang="it-IT" sz="2400" b="1" dirty="0"/>
              <a:t>È fondamentale per </a:t>
            </a:r>
          </a:p>
          <a:p>
            <a:pPr algn="ctr"/>
            <a:r>
              <a:rPr lang="it-IT" sz="2400" b="1" dirty="0"/>
              <a:t>avere dati statisticamente accettabili</a:t>
            </a:r>
          </a:p>
        </p:txBody>
      </p:sp>
    </p:spTree>
    <p:extLst>
      <p:ext uri="{BB962C8B-B14F-4D97-AF65-F5344CB8AC3E}">
        <p14:creationId xmlns:p14="http://schemas.microsoft.com/office/powerpoint/2010/main" val="15479038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Immagine 3">
            <a:extLst>
              <a:ext uri="{FF2B5EF4-FFF2-40B4-BE49-F238E27FC236}">
                <a16:creationId xmlns:a16="http://schemas.microsoft.com/office/drawing/2014/main" id="{0DC07479-41A5-3127-78A8-3C6F393421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3" r="56049" b="-34183"/>
          <a:stretch/>
        </p:blipFill>
        <p:spPr bwMode="auto">
          <a:xfrm>
            <a:off x="4237832" y="361936"/>
            <a:ext cx="2466975" cy="414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Immagine 5">
            <a:extLst>
              <a:ext uri="{FF2B5EF4-FFF2-40B4-BE49-F238E27FC236}">
                <a16:creationId xmlns:a16="http://schemas.microsoft.com/office/drawing/2014/main" id="{887C94A4-FD13-98A0-4997-3FB6957FC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" b="-3481"/>
          <a:stretch>
            <a:fillRect/>
          </a:stretch>
        </p:blipFill>
        <p:spPr bwMode="auto">
          <a:xfrm>
            <a:off x="152401" y="361936"/>
            <a:ext cx="3698240" cy="279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Immagine 6">
            <a:extLst>
              <a:ext uri="{FF2B5EF4-FFF2-40B4-BE49-F238E27FC236}">
                <a16:creationId xmlns:a16="http://schemas.microsoft.com/office/drawing/2014/main" id="{B3E0B7AB-877C-6A54-15CE-2C7D039F5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998" y="365760"/>
            <a:ext cx="4996094" cy="270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CasellaDiTesto 7">
            <a:extLst>
              <a:ext uri="{FF2B5EF4-FFF2-40B4-BE49-F238E27FC236}">
                <a16:creationId xmlns:a16="http://schemas.microsoft.com/office/drawing/2014/main" id="{255F7E7B-CB19-9FA3-FDE3-11D8A5DE0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0641" y="4396761"/>
            <a:ext cx="5171535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3200" dirty="0"/>
              <a:t>Grazie a tutti per l’ascolto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08BF31A-DC21-4836-C07D-ACE63FFAFFC5}"/>
              </a:ext>
            </a:extLst>
          </p:cNvPr>
          <p:cNvSpPr txBox="1"/>
          <p:nvPr/>
        </p:nvSpPr>
        <p:spPr>
          <a:xfrm>
            <a:off x="152401" y="3161766"/>
            <a:ext cx="1518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Professoressa </a:t>
            </a:r>
          </a:p>
          <a:p>
            <a:r>
              <a:rPr lang="it-IT" dirty="0"/>
              <a:t>Paola </a:t>
            </a:r>
            <a:r>
              <a:rPr lang="it-IT" dirty="0" err="1"/>
              <a:t>Mailino</a:t>
            </a: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D432C2-F9A1-4662-8E03-6054D9D0EE9D}"/>
              </a:ext>
            </a:extLst>
          </p:cNvPr>
          <p:cNvSpPr txBox="1"/>
          <p:nvPr/>
        </p:nvSpPr>
        <p:spPr>
          <a:xfrm>
            <a:off x="4954716" y="3143452"/>
            <a:ext cx="1884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dirty="0"/>
              <a:t>Professoressa </a:t>
            </a:r>
          </a:p>
          <a:p>
            <a:pPr algn="r"/>
            <a:r>
              <a:rPr lang="it-IT" dirty="0"/>
              <a:t>Manuela Martano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7B611B4-E8FB-8EEC-5F66-0C12DCC70B3E}"/>
              </a:ext>
            </a:extLst>
          </p:cNvPr>
          <p:cNvSpPr txBox="1"/>
          <p:nvPr/>
        </p:nvSpPr>
        <p:spPr>
          <a:xfrm>
            <a:off x="7421691" y="3161766"/>
            <a:ext cx="1379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Dottoressa </a:t>
            </a:r>
          </a:p>
          <a:p>
            <a:r>
              <a:rPr lang="it-IT" dirty="0"/>
              <a:t>Caren Power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2DFF696-4CBD-6475-A93E-F619091D93D0}"/>
              </a:ext>
            </a:extLst>
          </p:cNvPr>
          <p:cNvSpPr txBox="1"/>
          <p:nvPr/>
        </p:nvSpPr>
        <p:spPr>
          <a:xfrm>
            <a:off x="5258457" y="5526670"/>
            <a:ext cx="2355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Sica Rosario:</a:t>
            </a:r>
          </a:p>
          <a:p>
            <a:r>
              <a:rPr lang="it-IT" dirty="0"/>
              <a:t>sicarosario@hotmail.it</a:t>
            </a:r>
          </a:p>
        </p:txBody>
      </p:sp>
    </p:spTree>
    <p:extLst>
      <p:ext uri="{BB962C8B-B14F-4D97-AF65-F5344CB8AC3E}">
        <p14:creationId xmlns:p14="http://schemas.microsoft.com/office/powerpoint/2010/main" val="347641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Danzare per comunicare: il linguaggio delle api">
            <a:extLst>
              <a:ext uri="{FF2B5EF4-FFF2-40B4-BE49-F238E27FC236}">
                <a16:creationId xmlns:a16="http://schemas.microsoft.com/office/drawing/2014/main" id="{4ACC824F-D921-BE76-AF3D-D3653AFD38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3" r="-2" b="8998"/>
          <a:stretch/>
        </p:blipFill>
        <p:spPr bwMode="auto"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 descr="Immagine che contiene persona, alveare, aria aperta, terreno&#10;&#10;Descrizione generata automaticamente">
            <a:extLst>
              <a:ext uri="{FF2B5EF4-FFF2-40B4-BE49-F238E27FC236}">
                <a16:creationId xmlns:a16="http://schemas.microsoft.com/office/drawing/2014/main" id="{519A27AF-A806-F300-1861-97932C7532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9087" r="-2" b="6046"/>
          <a:stretch/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1064067-9857-C690-F9AF-7BBC441C400B}"/>
              </a:ext>
            </a:extLst>
          </p:cNvPr>
          <p:cNvSpPr txBox="1"/>
          <p:nvPr/>
        </p:nvSpPr>
        <p:spPr>
          <a:xfrm>
            <a:off x="449544" y="-66427"/>
            <a:ext cx="4832802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api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sono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pericolo</a:t>
            </a:r>
            <a:endParaRPr lang="en-US" sz="3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FABBBEBB-D89B-A14D-8E5C-DCDEAE9F59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113566"/>
              </p:ext>
            </p:extLst>
          </p:nvPr>
        </p:nvGraphicFramePr>
        <p:xfrm>
          <a:off x="-1780608" y="983849"/>
          <a:ext cx="9352343" cy="5752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3E2D73-F364-A8D6-E655-0F5164B8A069}"/>
              </a:ext>
            </a:extLst>
          </p:cNvPr>
          <p:cNvSpPr txBox="1"/>
          <p:nvPr/>
        </p:nvSpPr>
        <p:spPr>
          <a:xfrm>
            <a:off x="358816" y="2604254"/>
            <a:ext cx="1265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PREDATORI</a:t>
            </a:r>
          </a:p>
        </p:txBody>
      </p:sp>
    </p:spTree>
    <p:extLst>
      <p:ext uri="{BB962C8B-B14F-4D97-AF65-F5344CB8AC3E}">
        <p14:creationId xmlns:p14="http://schemas.microsoft.com/office/powerpoint/2010/main" val="373279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5C50D-90AA-19EF-5AC2-A8E0DE191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download.jpeg">
            <a:extLst>
              <a:ext uri="{FF2B5EF4-FFF2-40B4-BE49-F238E27FC236}">
                <a16:creationId xmlns:a16="http://schemas.microsoft.com/office/drawing/2014/main" id="{315DD87E-7092-EAA2-4EAE-316F0BDE2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450" y="50244"/>
            <a:ext cx="1813107" cy="2795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60D5380-3F90-3644-2514-42FC687B7854}"/>
              </a:ext>
            </a:extLst>
          </p:cNvPr>
          <p:cNvSpPr txBox="1"/>
          <p:nvPr/>
        </p:nvSpPr>
        <p:spPr>
          <a:xfrm>
            <a:off x="3109662" y="59700"/>
            <a:ext cx="60419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b="1" dirty="0"/>
              <a:t>Come nasce  EVOC?</a:t>
            </a:r>
          </a:p>
        </p:txBody>
      </p: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AD2B8C5F-6301-3908-9AFA-23A089B78D5A}"/>
              </a:ext>
            </a:extLst>
          </p:cNvPr>
          <p:cNvGrpSpPr/>
          <p:nvPr/>
        </p:nvGrpSpPr>
        <p:grpSpPr>
          <a:xfrm>
            <a:off x="560982" y="481666"/>
            <a:ext cx="10643312" cy="2551821"/>
            <a:chOff x="537832" y="635447"/>
            <a:chExt cx="10643312" cy="2551821"/>
          </a:xfrm>
        </p:grpSpPr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98BAF362-A387-BA70-BB3C-9F9F7A891C63}"/>
                </a:ext>
              </a:extLst>
            </p:cNvPr>
            <p:cNvGrpSpPr/>
            <p:nvPr/>
          </p:nvGrpSpPr>
          <p:grpSpPr>
            <a:xfrm>
              <a:off x="537832" y="659757"/>
              <a:ext cx="10643312" cy="2527511"/>
              <a:chOff x="537832" y="362453"/>
              <a:chExt cx="11013376" cy="2824815"/>
            </a:xfrm>
          </p:grpSpPr>
          <p:sp>
            <p:nvSpPr>
              <p:cNvPr id="11" name="Rettangolo con angoli arrotondati 10">
                <a:extLst>
                  <a:ext uri="{FF2B5EF4-FFF2-40B4-BE49-F238E27FC236}">
                    <a16:creationId xmlns:a16="http://schemas.microsoft.com/office/drawing/2014/main" id="{670091E7-A379-2E19-117C-245B5F4CB484}"/>
                  </a:ext>
                </a:extLst>
              </p:cNvPr>
              <p:cNvSpPr/>
              <p:nvPr/>
            </p:nvSpPr>
            <p:spPr>
              <a:xfrm>
                <a:off x="537832" y="516835"/>
                <a:ext cx="2637297" cy="2630999"/>
              </a:xfrm>
              <a:prstGeom prst="round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grpSp>
            <p:nvGrpSpPr>
              <p:cNvPr id="13" name="Gruppo 12">
                <a:extLst>
                  <a:ext uri="{FF2B5EF4-FFF2-40B4-BE49-F238E27FC236}">
                    <a16:creationId xmlns:a16="http://schemas.microsoft.com/office/drawing/2014/main" id="{EDA25D59-49D7-0524-ED95-EAE331E8BA77}"/>
                  </a:ext>
                </a:extLst>
              </p:cNvPr>
              <p:cNvGrpSpPr/>
              <p:nvPr/>
            </p:nvGrpSpPr>
            <p:grpSpPr>
              <a:xfrm>
                <a:off x="4818543" y="536888"/>
                <a:ext cx="2660409" cy="2640355"/>
                <a:chOff x="3525146" y="516834"/>
                <a:chExt cx="2660409" cy="2640355"/>
              </a:xfrm>
            </p:grpSpPr>
            <p:sp>
              <p:nvSpPr>
                <p:cNvPr id="12" name="Rettangolo con angoli arrotondati 11">
                  <a:extLst>
                    <a:ext uri="{FF2B5EF4-FFF2-40B4-BE49-F238E27FC236}">
                      <a16:creationId xmlns:a16="http://schemas.microsoft.com/office/drawing/2014/main" id="{BC03344F-9AA4-7310-B50A-D490C3FFA05B}"/>
                    </a:ext>
                  </a:extLst>
                </p:cNvPr>
                <p:cNvSpPr/>
                <p:nvPr/>
              </p:nvSpPr>
              <p:spPr>
                <a:xfrm>
                  <a:off x="3525146" y="516834"/>
                  <a:ext cx="2637297" cy="2630999"/>
                </a:xfrm>
                <a:prstGeom prst="round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dirty="0"/>
                </a:p>
              </p:txBody>
            </p:sp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1A08C5A6-B489-A9D3-DB8D-42A227E3B1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8153" t="13554" r="13953" b="6930"/>
                <a:stretch/>
              </p:blipFill>
              <p:spPr>
                <a:xfrm>
                  <a:off x="4428385" y="580783"/>
                  <a:ext cx="905141" cy="853760"/>
                </a:xfrm>
                <a:prstGeom prst="rect">
                  <a:avLst/>
                </a:prstGeom>
              </p:spPr>
            </p:pic>
            <p:sp>
              <p:nvSpPr>
                <p:cNvPr id="10" name="CasellaDiTesto 9">
                  <a:extLst>
                    <a:ext uri="{FF2B5EF4-FFF2-40B4-BE49-F238E27FC236}">
                      <a16:creationId xmlns:a16="http://schemas.microsoft.com/office/drawing/2014/main" id="{DFBA701C-D4E8-5518-C467-D5D6C6C8991A}"/>
                    </a:ext>
                  </a:extLst>
                </p:cNvPr>
                <p:cNvSpPr txBox="1"/>
                <p:nvPr/>
              </p:nvSpPr>
              <p:spPr>
                <a:xfrm>
                  <a:off x="3618592" y="1402895"/>
                  <a:ext cx="2566963" cy="17542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it-IT" sz="2400" b="1" dirty="0"/>
                    <a:t>UOD</a:t>
                  </a:r>
                  <a:r>
                    <a:rPr lang="it-IT" sz="1800" dirty="0"/>
                    <a:t> «Unità Operativa Dirigenziale» per la Prevenzione e Sanità Pubblica Veterinaria della Campania</a:t>
                  </a:r>
                  <a:endParaRPr lang="it-IT" dirty="0"/>
                </a:p>
              </p:txBody>
            </p:sp>
          </p:grpSp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7CF96603-8CB3-81BD-B0C6-0E8E67C1AE75}"/>
                  </a:ext>
                </a:extLst>
              </p:cNvPr>
              <p:cNvSpPr txBox="1"/>
              <p:nvPr/>
            </p:nvSpPr>
            <p:spPr>
              <a:xfrm>
                <a:off x="603351" y="1715508"/>
                <a:ext cx="2637297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fontAlgn="base"/>
                <a:r>
                  <a:rPr lang="it-IT" i="0" dirty="0">
                    <a:solidFill>
                      <a:srgbClr val="333333"/>
                    </a:solidFill>
                    <a:effectLst/>
                    <a:latin typeface="Titillium Web" panose="00000500000000000000" pitchFamily="2" charset="0"/>
                  </a:rPr>
                  <a:t>Centro Regionale di Riferimento per la Prevenzione e gestione delle emergenze</a:t>
                </a:r>
              </a:p>
            </p:txBody>
          </p:sp>
          <p:grpSp>
            <p:nvGrpSpPr>
              <p:cNvPr id="21" name="Gruppo 20">
                <a:extLst>
                  <a:ext uri="{FF2B5EF4-FFF2-40B4-BE49-F238E27FC236}">
                    <a16:creationId xmlns:a16="http://schemas.microsoft.com/office/drawing/2014/main" id="{5AC5646C-7360-FD5C-B2B9-FF65DB3F341C}"/>
                  </a:ext>
                </a:extLst>
              </p:cNvPr>
              <p:cNvGrpSpPr/>
              <p:nvPr/>
            </p:nvGrpSpPr>
            <p:grpSpPr>
              <a:xfrm>
                <a:off x="8913911" y="362453"/>
                <a:ext cx="2637297" cy="2824815"/>
                <a:chOff x="8507875" y="331055"/>
                <a:chExt cx="2637297" cy="2824815"/>
              </a:xfrm>
            </p:grpSpPr>
            <p:sp>
              <p:nvSpPr>
                <p:cNvPr id="15" name="Rettangolo con angoli arrotondati 14">
                  <a:extLst>
                    <a:ext uri="{FF2B5EF4-FFF2-40B4-BE49-F238E27FC236}">
                      <a16:creationId xmlns:a16="http://schemas.microsoft.com/office/drawing/2014/main" id="{BA3FCF32-0AAE-AC7E-CEF7-D6C8ABAC0D07}"/>
                    </a:ext>
                  </a:extLst>
                </p:cNvPr>
                <p:cNvSpPr/>
                <p:nvPr/>
              </p:nvSpPr>
              <p:spPr>
                <a:xfrm>
                  <a:off x="8507875" y="524871"/>
                  <a:ext cx="2637297" cy="2630999"/>
                </a:xfrm>
                <a:prstGeom prst="round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dirty="0"/>
                </a:p>
              </p:txBody>
            </p:sp>
            <p:sp>
              <p:nvSpPr>
                <p:cNvPr id="17" name="CasellaDiTesto 16">
                  <a:extLst>
                    <a:ext uri="{FF2B5EF4-FFF2-40B4-BE49-F238E27FC236}">
                      <a16:creationId xmlns:a16="http://schemas.microsoft.com/office/drawing/2014/main" id="{95C1130C-D7A4-8FA2-3FD8-C38C404633C6}"/>
                    </a:ext>
                  </a:extLst>
                </p:cNvPr>
                <p:cNvSpPr txBox="1"/>
                <p:nvPr/>
              </p:nvSpPr>
              <p:spPr>
                <a:xfrm>
                  <a:off x="8648958" y="1691775"/>
                  <a:ext cx="2428842" cy="14447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it-IT" sz="2400" b="1" dirty="0"/>
                    <a:t>EVOC </a:t>
                  </a:r>
                </a:p>
                <a:p>
                  <a:pPr algn="ctr">
                    <a:defRPr/>
                  </a:pPr>
                  <a:r>
                    <a:rPr lang="it-IT" sz="1800" dirty="0"/>
                    <a:t>(Emergenza Vespa Orientalis in Campania)</a:t>
                  </a:r>
                </a:p>
              </p:txBody>
            </p:sp>
            <p:pic>
              <p:nvPicPr>
                <p:cNvPr id="20" name="Elemento grafico 19">
                  <a:extLst>
                    <a:ext uri="{FF2B5EF4-FFF2-40B4-BE49-F238E27FC236}">
                      <a16:creationId xmlns:a16="http://schemas.microsoft.com/office/drawing/2014/main" id="{00609B4D-5F3F-AABA-145C-E3237010BC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47013" y="331055"/>
                  <a:ext cx="2228469" cy="1671352"/>
                </a:xfrm>
                <a:prstGeom prst="rect">
                  <a:avLst/>
                </a:prstGeom>
              </p:spPr>
            </p:pic>
          </p:grpSp>
          <p:sp>
            <p:nvSpPr>
              <p:cNvPr id="22" name="Segno di addizione 21">
                <a:extLst>
                  <a:ext uri="{FF2B5EF4-FFF2-40B4-BE49-F238E27FC236}">
                    <a16:creationId xmlns:a16="http://schemas.microsoft.com/office/drawing/2014/main" id="{7BFD056A-FF7D-0C44-709B-4289F24836A5}"/>
                  </a:ext>
                </a:extLst>
              </p:cNvPr>
              <p:cNvSpPr/>
              <p:nvPr/>
            </p:nvSpPr>
            <p:spPr>
              <a:xfrm>
                <a:off x="3622876" y="1454597"/>
                <a:ext cx="881861" cy="929788"/>
              </a:xfrm>
              <a:prstGeom prst="mathPlus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Uguale a 22">
                <a:extLst>
                  <a:ext uri="{FF2B5EF4-FFF2-40B4-BE49-F238E27FC236}">
                    <a16:creationId xmlns:a16="http://schemas.microsoft.com/office/drawing/2014/main" id="{F27DFBA0-47D2-6B86-4BAE-FED7C1902182}"/>
                  </a:ext>
                </a:extLst>
              </p:cNvPr>
              <p:cNvSpPr/>
              <p:nvPr/>
            </p:nvSpPr>
            <p:spPr>
              <a:xfrm>
                <a:off x="7801337" y="1513505"/>
                <a:ext cx="931271" cy="766708"/>
              </a:xfrm>
              <a:prstGeom prst="mathEqual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" name="Immagine 5">
              <a:extLst>
                <a:ext uri="{FF2B5EF4-FFF2-40B4-BE49-F238E27FC236}">
                  <a16:creationId xmlns:a16="http://schemas.microsoft.com/office/drawing/2014/main" id="{1C695486-8A18-1614-B5AD-F20C04EA8D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149" y="635447"/>
              <a:ext cx="2346818" cy="1519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7" name="CasellaDiTesto 3">
            <a:extLst>
              <a:ext uri="{FF2B5EF4-FFF2-40B4-BE49-F238E27FC236}">
                <a16:creationId xmlns:a16="http://schemas.microsoft.com/office/drawing/2014/main" id="{C9D7AF58-2C39-2B62-3C50-3C250A652E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036018"/>
              </p:ext>
            </p:extLst>
          </p:nvPr>
        </p:nvGraphicFramePr>
        <p:xfrm>
          <a:off x="0" y="3756602"/>
          <a:ext cx="12028714" cy="353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3BBBEB2-EF29-5498-B85A-BB5023374233}"/>
              </a:ext>
            </a:extLst>
          </p:cNvPr>
          <p:cNvSpPr txBox="1"/>
          <p:nvPr/>
        </p:nvSpPr>
        <p:spPr>
          <a:xfrm>
            <a:off x="7469632" y="3387270"/>
            <a:ext cx="381128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it-IT" b="1" dirty="0"/>
              <a:t>Atto a Creare una rete finalizzata al: </a:t>
            </a:r>
          </a:p>
        </p:txBody>
      </p:sp>
    </p:spTree>
    <p:extLst>
      <p:ext uri="{BB962C8B-B14F-4D97-AF65-F5344CB8AC3E}">
        <p14:creationId xmlns:p14="http://schemas.microsoft.com/office/powerpoint/2010/main" val="1157546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333E3C67-D76A-AD5D-4BDA-8D8CC5B44DA2}"/>
              </a:ext>
            </a:extLst>
          </p:cNvPr>
          <p:cNvSpPr/>
          <p:nvPr/>
        </p:nvSpPr>
        <p:spPr>
          <a:xfrm>
            <a:off x="130976" y="1255639"/>
            <a:ext cx="3287210" cy="42423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49C045E0-026A-6E96-91C5-BFF966491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26" y="1801046"/>
            <a:ext cx="316118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Progetto EVOC</a:t>
            </a:r>
            <a:br>
              <a:rPr lang="it-IT" b="1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Emergenza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Vespa Orientalis</a:t>
            </a:r>
            <a:br>
              <a:rPr lang="it-IT" sz="2800" dirty="0">
                <a:solidFill>
                  <a:srgbClr val="FF0000"/>
                </a:solidFill>
              </a:rPr>
            </a:br>
            <a:r>
              <a:rPr lang="it-IT" sz="2800" dirty="0">
                <a:solidFill>
                  <a:srgbClr val="FF0000"/>
                </a:solidFill>
              </a:rPr>
              <a:t>in Campania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1C57133-26DB-52D1-B0E1-2346DEA7FE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984" y="-114552"/>
            <a:ext cx="1873016" cy="1211951"/>
          </a:xfrm>
          <a:prstGeom prst="rect">
            <a:avLst/>
          </a:prstGeom>
        </p:spPr>
      </p:pic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2798E6C8-9F63-2E47-BFDE-DCAFAD3E8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17715"/>
              </p:ext>
            </p:extLst>
          </p:nvPr>
        </p:nvGraphicFramePr>
        <p:xfrm>
          <a:off x="5314030" y="1097399"/>
          <a:ext cx="7699144" cy="5242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D5D7BF9A-3BFE-6C2A-3DF6-5BFD44E04F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658840" y="2463828"/>
            <a:ext cx="4902864" cy="3543808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51D98EC-A6A7-1E67-3904-A0E854F7745C}"/>
              </a:ext>
            </a:extLst>
          </p:cNvPr>
          <p:cNvSpPr txBox="1"/>
          <p:nvPr/>
        </p:nvSpPr>
        <p:spPr>
          <a:xfrm>
            <a:off x="326297" y="-103746"/>
            <a:ext cx="8905461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Uno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dei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fattori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di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rischio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responsabili</a:t>
            </a:r>
            <a:r>
              <a:rPr lang="en-US" sz="3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1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Vespa orientalis  </a:t>
            </a:r>
          </a:p>
        </p:txBody>
      </p:sp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014849DC-148C-FD1F-DB04-2DF3EA07567F}"/>
              </a:ext>
            </a:extLst>
          </p:cNvPr>
          <p:cNvSpPr/>
          <p:nvPr/>
        </p:nvSpPr>
        <p:spPr>
          <a:xfrm rot="20455405">
            <a:off x="3564116" y="2035528"/>
            <a:ext cx="2522025" cy="1192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5B7B718-EB85-FB3C-1427-924C08599D08}"/>
              </a:ext>
            </a:extLst>
          </p:cNvPr>
          <p:cNvSpPr/>
          <p:nvPr/>
        </p:nvSpPr>
        <p:spPr>
          <a:xfrm>
            <a:off x="3617843" y="2905610"/>
            <a:ext cx="2522025" cy="1192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1D7C85D2-6078-6B1C-9CC7-67247967787F}"/>
              </a:ext>
            </a:extLst>
          </p:cNvPr>
          <p:cNvSpPr/>
          <p:nvPr/>
        </p:nvSpPr>
        <p:spPr>
          <a:xfrm rot="1234902">
            <a:off x="3580924" y="3911550"/>
            <a:ext cx="2522025" cy="1192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FF068E88-007C-4DE5-0446-5D871E353AE1}"/>
              </a:ext>
            </a:extLst>
          </p:cNvPr>
          <p:cNvSpPr/>
          <p:nvPr/>
        </p:nvSpPr>
        <p:spPr>
          <a:xfrm rot="1782066">
            <a:off x="3504325" y="4668899"/>
            <a:ext cx="2522025" cy="1192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9603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A416B88-E9B3-BD98-B155-A6516C98A2C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05661" y="833693"/>
            <a:ext cx="7096437" cy="2727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Somministrazione del </a:t>
            </a:r>
            <a:r>
              <a:rPr lang="it-IT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questionario agli apicoltori</a:t>
            </a:r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 algn="just">
              <a:buNone/>
            </a:pPr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per valutare: </a:t>
            </a:r>
          </a:p>
          <a:p>
            <a:pPr marL="0" indent="0" algn="just">
              <a:buNone/>
            </a:pPr>
            <a:endParaRPr lang="it-IT" sz="2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la presenza di Vespa orientalis negli apiari</a:t>
            </a:r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il danno apportato agli apiari</a:t>
            </a:r>
          </a:p>
          <a:p>
            <a:pPr algn="just"/>
            <a:r>
              <a:rPr lang="it-IT" sz="24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la presenza di nidi. 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C6FA3356-5F53-61F5-4074-1E6677868FB8}"/>
              </a:ext>
            </a:extLst>
          </p:cNvPr>
          <p:cNvGrpSpPr/>
          <p:nvPr/>
        </p:nvGrpSpPr>
        <p:grpSpPr>
          <a:xfrm>
            <a:off x="9845964" y="152957"/>
            <a:ext cx="2273291" cy="1915987"/>
            <a:chOff x="1872258" y="876"/>
            <a:chExt cx="966029" cy="966029"/>
          </a:xfrm>
        </p:grpSpPr>
        <p:sp>
          <p:nvSpPr>
            <p:cNvPr id="3" name="Ovale 2">
              <a:extLst>
                <a:ext uri="{FF2B5EF4-FFF2-40B4-BE49-F238E27FC236}">
                  <a16:creationId xmlns:a16="http://schemas.microsoft.com/office/drawing/2014/main" id="{5019CDF0-943E-5314-7DE5-C1DAF8273812}"/>
                </a:ext>
              </a:extLst>
            </p:cNvPr>
            <p:cNvSpPr/>
            <p:nvPr/>
          </p:nvSpPr>
          <p:spPr>
            <a:xfrm>
              <a:off x="1872258" y="876"/>
              <a:ext cx="966029" cy="96602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44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Ovale 4">
              <a:extLst>
                <a:ext uri="{FF2B5EF4-FFF2-40B4-BE49-F238E27FC236}">
                  <a16:creationId xmlns:a16="http://schemas.microsoft.com/office/drawing/2014/main" id="{67A7F8C7-3609-8298-29D2-DFC4FC93EDE4}"/>
                </a:ext>
              </a:extLst>
            </p:cNvPr>
            <p:cNvSpPr txBox="1"/>
            <p:nvPr/>
          </p:nvSpPr>
          <p:spPr>
            <a:xfrm>
              <a:off x="2013730" y="142348"/>
              <a:ext cx="683085" cy="6830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kern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MONITORARE</a:t>
              </a:r>
            </a:p>
          </p:txBody>
        </p:sp>
      </p:grpSp>
      <p:sp>
        <p:nvSpPr>
          <p:cNvPr id="9" name="Rettangolo 8">
            <a:extLst>
              <a:ext uri="{FF2B5EF4-FFF2-40B4-BE49-F238E27FC236}">
                <a16:creationId xmlns:a16="http://schemas.microsoft.com/office/drawing/2014/main" id="{2E9E4EF9-F22F-E4D3-1D17-C0FD824A0D66}"/>
              </a:ext>
            </a:extLst>
          </p:cNvPr>
          <p:cNvSpPr/>
          <p:nvPr/>
        </p:nvSpPr>
        <p:spPr>
          <a:xfrm>
            <a:off x="5466595" y="4670006"/>
            <a:ext cx="31287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t-IT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Il questionario diffuso tramite Google </a:t>
            </a:r>
            <a:r>
              <a:rPr lang="it-IT" dirty="0" err="1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form</a:t>
            </a:r>
            <a:r>
              <a:rPr lang="it-IT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-link sul sito dell’APAS , via Whatsapp o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t-IT" dirty="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e-mail</a:t>
            </a:r>
            <a:br>
              <a:rPr lang="it-IT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it-I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747B69B-78E5-C8E8-0C3A-F26B848AC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3471" y="4282670"/>
            <a:ext cx="1943273" cy="2105213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16A87CB-C50F-6996-B922-3B803833F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0" t="17778" r="28473" b="49701"/>
          <a:stretch/>
        </p:blipFill>
        <p:spPr bwMode="auto">
          <a:xfrm>
            <a:off x="381323" y="4601755"/>
            <a:ext cx="4464998" cy="199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CB13B65-9291-0AC6-8523-835F581359EE}"/>
              </a:ext>
            </a:extLst>
          </p:cNvPr>
          <p:cNvSpPr txBox="1"/>
          <p:nvPr/>
        </p:nvSpPr>
        <p:spPr>
          <a:xfrm>
            <a:off x="8595360" y="202714"/>
            <a:ext cx="1527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Prima fase</a:t>
            </a:r>
          </a:p>
        </p:txBody>
      </p:sp>
    </p:spTree>
    <p:extLst>
      <p:ext uri="{BB962C8B-B14F-4D97-AF65-F5344CB8AC3E}">
        <p14:creationId xmlns:p14="http://schemas.microsoft.com/office/powerpoint/2010/main" val="4076748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3D862F8-212F-C36D-E287-19618B341E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3" t="23475" r="22788" b="33828"/>
          <a:stretch/>
        </p:blipFill>
        <p:spPr bwMode="auto">
          <a:xfrm>
            <a:off x="560569" y="1649896"/>
            <a:ext cx="10731331" cy="478627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BE9B3E7-C223-AD8C-7C48-F29A9FD7DD73}"/>
              </a:ext>
            </a:extLst>
          </p:cNvPr>
          <p:cNvSpPr txBox="1"/>
          <p:nvPr/>
        </p:nvSpPr>
        <p:spPr>
          <a:xfrm>
            <a:off x="5698836" y="421829"/>
            <a:ext cx="794328" cy="387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8BD3052-9233-E558-97C9-E060FB0B8445}"/>
              </a:ext>
            </a:extLst>
          </p:cNvPr>
          <p:cNvSpPr txBox="1"/>
          <p:nvPr/>
        </p:nvSpPr>
        <p:spPr>
          <a:xfrm>
            <a:off x="3244190" y="440425"/>
            <a:ext cx="6097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Risultati del Questionario apicoltori APAS 2022</a:t>
            </a:r>
          </a:p>
          <a:p>
            <a:r>
              <a:rPr lang="it-IT" sz="18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Hanno partecipato 49 Apicoltori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489141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6666</TotalTime>
  <Words>1747</Words>
  <Application>Microsoft Office PowerPoint</Application>
  <PresentationFormat>Widescreen</PresentationFormat>
  <Paragraphs>418</Paragraphs>
  <Slides>41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50" baseType="lpstr">
      <vt:lpstr>Arial</vt:lpstr>
      <vt:lpstr>Baguet Script</vt:lpstr>
      <vt:lpstr>Bell MT</vt:lpstr>
      <vt:lpstr>Calibri</vt:lpstr>
      <vt:lpstr>Calibri Light</vt:lpstr>
      <vt:lpstr>Helvetica</vt:lpstr>
      <vt:lpstr>Titillium Web</vt:lpstr>
      <vt:lpstr>Wingdings</vt:lpstr>
      <vt:lpstr>Tema di Office</vt:lpstr>
      <vt:lpstr>Presentazione standard di PowerPoint</vt:lpstr>
      <vt:lpstr>Presentazione standard di PowerPoint</vt:lpstr>
      <vt:lpstr>Area emergenza api e insetti impollinatori</vt:lpstr>
      <vt:lpstr>Presentazione standard di PowerPoint</vt:lpstr>
      <vt:lpstr>Presentazione standard di PowerPoint</vt:lpstr>
      <vt:lpstr>Presentazione standard di PowerPoint</vt:lpstr>
      <vt:lpstr>Progetto EVOC Emergenza Vespa Orientalis in Campania</vt:lpstr>
      <vt:lpstr>Presentazione standard di PowerPoint</vt:lpstr>
      <vt:lpstr>Presentazione standard di PowerPoint</vt:lpstr>
      <vt:lpstr>Presentazione standard di PowerPoint</vt:lpstr>
      <vt:lpstr>Impatto «specifico»: Quale Vespa?</vt:lpstr>
      <vt:lpstr>Presentazione standard di PowerPoint</vt:lpstr>
      <vt:lpstr>Presentazione standard di PowerPoint</vt:lpstr>
      <vt:lpstr>Presentazione standard di PowerPoint</vt:lpstr>
      <vt:lpstr>Strategie di lotta: quando è stata adottata?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Risultati monitoraggio con Tap-trap</vt:lpstr>
      <vt:lpstr>Risultati monitoraggio con Tap-trap</vt:lpstr>
      <vt:lpstr>Risultati monitoraggio con Tap-trap, in tutto sono state catturate:</vt:lpstr>
      <vt:lpstr>Risultati monitoraggio con Tap-trap</vt:lpstr>
      <vt:lpstr>Presentazione standard di PowerPoint</vt:lpstr>
      <vt:lpstr>Presentazione standard di PowerPoint</vt:lpstr>
      <vt:lpstr>Questionario a</vt:lpstr>
      <vt:lpstr>Questionario b</vt:lpstr>
      <vt:lpstr>Analisi dei questionari SEZIONE 1: «Il mondo delle api»</vt:lpstr>
      <vt:lpstr>Presentazione standard di PowerPoint</vt:lpstr>
      <vt:lpstr>Presentazione standard di PowerPoint</vt:lpstr>
      <vt:lpstr>   Creazione di rete finalizzata al monitoraggio e al controllo della Vespa orientalis nella regione Campania   </vt:lpstr>
      <vt:lpstr>Come coinvolgere la popolazione nel  riconoscimento e tracciamento della Vespa orientalis?</vt:lpstr>
      <vt:lpstr>NASCE APP «EVOC»  ideata dal DMVPA e  creata  dal Centro interdipartimentale URBAN/ECO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Monitoraggio in Campania (MONAPI).</dc:title>
  <dc:creator>Gianluca Abbruzzese Saccardi</dc:creator>
  <cp:lastModifiedBy>Rosario Sica</cp:lastModifiedBy>
  <cp:revision>110</cp:revision>
  <dcterms:created xsi:type="dcterms:W3CDTF">2021-12-17T10:31:28Z</dcterms:created>
  <dcterms:modified xsi:type="dcterms:W3CDTF">2024-02-18T14:08:18Z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d0b24d-6422-44b0-b3de-abb3a9e8c81a_Enabled">
    <vt:lpwstr>true</vt:lpwstr>
  </property>
  <property fmtid="{D5CDD505-2E9C-101B-9397-08002B2CF9AE}" pid="3" name="MSIP_Label_2ad0b24d-6422-44b0-b3de-abb3a9e8c81a_SetDate">
    <vt:lpwstr>2023-11-23T10:24:59Z</vt:lpwstr>
  </property>
  <property fmtid="{D5CDD505-2E9C-101B-9397-08002B2CF9AE}" pid="4" name="MSIP_Label_2ad0b24d-6422-44b0-b3de-abb3a9e8c81a_Method">
    <vt:lpwstr>Standard</vt:lpwstr>
  </property>
  <property fmtid="{D5CDD505-2E9C-101B-9397-08002B2CF9AE}" pid="5" name="MSIP_Label_2ad0b24d-6422-44b0-b3de-abb3a9e8c81a_Name">
    <vt:lpwstr>defa4170-0d19-0005-0004-bc88714345d2</vt:lpwstr>
  </property>
  <property fmtid="{D5CDD505-2E9C-101B-9397-08002B2CF9AE}" pid="6" name="MSIP_Label_2ad0b24d-6422-44b0-b3de-abb3a9e8c81a_SiteId">
    <vt:lpwstr>2fcfe26a-bb62-46b0-b1e3-28f9da0c45fd</vt:lpwstr>
  </property>
  <property fmtid="{D5CDD505-2E9C-101B-9397-08002B2CF9AE}" pid="7" name="MSIP_Label_2ad0b24d-6422-44b0-b3de-abb3a9e8c81a_ActionId">
    <vt:lpwstr>7c486e77-840c-47f1-930e-e3f19c96820e</vt:lpwstr>
  </property>
  <property fmtid="{D5CDD505-2E9C-101B-9397-08002B2CF9AE}" pid="8" name="MSIP_Label_2ad0b24d-6422-44b0-b3de-abb3a9e8c81a_ContentBits">
    <vt:lpwstr>0</vt:lpwstr>
  </property>
</Properties>
</file>