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64" r:id="rId3"/>
    <p:sldId id="729" r:id="rId4"/>
    <p:sldId id="370" r:id="rId5"/>
    <p:sldId id="734" r:id="rId6"/>
    <p:sldId id="736" r:id="rId7"/>
    <p:sldId id="737" r:id="rId8"/>
    <p:sldId id="738" r:id="rId9"/>
    <p:sldId id="739" r:id="rId10"/>
    <p:sldId id="400" r:id="rId11"/>
    <p:sldId id="373" r:id="rId12"/>
    <p:sldId id="396" r:id="rId13"/>
    <p:sldId id="392" r:id="rId14"/>
    <p:sldId id="415" r:id="rId15"/>
    <p:sldId id="731" r:id="rId16"/>
    <p:sldId id="422" r:id="rId17"/>
    <p:sldId id="406" r:id="rId18"/>
    <p:sldId id="742" r:id="rId19"/>
    <p:sldId id="423" r:id="rId20"/>
    <p:sldId id="416" r:id="rId21"/>
    <p:sldId id="733" r:id="rId22"/>
    <p:sldId id="413" r:id="rId23"/>
    <p:sldId id="424" r:id="rId24"/>
    <p:sldId id="425" r:id="rId25"/>
    <p:sldId id="426" r:id="rId26"/>
    <p:sldId id="743" r:id="rId27"/>
    <p:sldId id="741" r:id="rId28"/>
    <p:sldId id="735" r:id="rId29"/>
    <p:sldId id="410" r:id="rId30"/>
    <p:sldId id="427" r:id="rId31"/>
    <p:sldId id="744" r:id="rId32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000"/>
    <a:srgbClr val="FF3300"/>
    <a:srgbClr val="4E4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6A09E-FD4D-4214-8C21-50AB175FF446}" v="59" dt="2024-03-27T13:34:32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2" autoAdjust="0"/>
    <p:restoredTop sz="96154" autoAdjust="0"/>
  </p:normalViewPr>
  <p:slideViewPr>
    <p:cSldViewPr>
      <p:cViewPr varScale="1">
        <p:scale>
          <a:sx n="109" d="100"/>
          <a:sy n="109" d="100"/>
        </p:scale>
        <p:origin x="19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254AB84-5490-4632-95B2-B48F9852EB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272152-934F-4A25-BFFE-04E407EEB3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92C9FE-E1C3-4577-B812-F7E4D1F6ECB0}" type="datetimeFigureOut">
              <a:rPr lang="it-IT"/>
              <a:pPr>
                <a:defRPr/>
              </a:pPr>
              <a:t>29/03/2024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1B6BF79F-1CA9-4C98-9836-DCFCACFF88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9EF0AA7A-98B1-46BE-A444-CCA00ABC9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5A334A-A674-4E61-91E3-6FD7B5CBF3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00C51C-0742-4DF0-8550-BD7E3D537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E31C0F-C4FC-4734-9FD1-597349846F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900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also with </a:t>
            </a:r>
            <a:r>
              <a:rPr lang="en-GB" dirty="0" err="1"/>
              <a:t>ApilifeVar</a:t>
            </a:r>
            <a:r>
              <a:rPr lang="en-GB" dirty="0"/>
              <a:t>, in order to rotate the active principles that we use into the colonies</a:t>
            </a:r>
          </a:p>
          <a:p>
            <a:r>
              <a:rPr lang="en-GB" dirty="0"/>
              <a:t>We can combine it with the queen caging</a:t>
            </a:r>
          </a:p>
          <a:p>
            <a:r>
              <a:rPr lang="en-GB" dirty="0"/>
              <a:t>In this case the treatment is during the caging period. </a:t>
            </a:r>
          </a:p>
          <a:p>
            <a:r>
              <a:rPr lang="en-GB" dirty="0"/>
              <a:t>So you start killing mites since the first day! This is very important if you have an high infestation level</a:t>
            </a:r>
          </a:p>
          <a:p>
            <a:r>
              <a:rPr lang="en-GB" dirty="0"/>
              <a:t>Important note: cage the queen (if you use cages) in the bottom of the hive, near the entrance (as you can see in the picture)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297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 tested more or less all of cages. They work exactly in the same way so…go for the cheapest and more durable one!</a:t>
            </a:r>
          </a:p>
          <a:p>
            <a:r>
              <a:rPr lang="en-GB" dirty="0"/>
              <a:t>With this option, that is still very used by many professional beekeepers, you do not have trapping frames to manage</a:t>
            </a:r>
          </a:p>
          <a:p>
            <a:r>
              <a:rPr lang="en-GB" dirty="0"/>
              <a:t>But of course the most difficult part is the handling of the queen. This requires experience and time.</a:t>
            </a:r>
          </a:p>
          <a:p>
            <a:r>
              <a:rPr lang="en-GB" dirty="0"/>
              <a:t>2 expert beekeepers can cage an apiary of 50 colonies in half-day. In most of cases this is economically acceptable.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96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we have also other solutions!</a:t>
            </a:r>
          </a:p>
          <a:p>
            <a:r>
              <a:rPr lang="en-GB" dirty="0"/>
              <a:t>Without looking for the queen in all frames of the brood box</a:t>
            </a:r>
          </a:p>
          <a:p>
            <a:r>
              <a:rPr lang="en-GB" dirty="0"/>
              <a:t>You can put a divider in the middle of the colony (always beekeeping the supers on)</a:t>
            </a:r>
          </a:p>
          <a:p>
            <a:r>
              <a:rPr lang="en-GB" dirty="0"/>
              <a:t>And then after 21 days you can easily find the queen on the frames where it was segregated (this will take 2 minutes!)</a:t>
            </a:r>
          </a:p>
          <a:p>
            <a:r>
              <a:rPr lang="en-GB" dirty="0"/>
              <a:t>Scroll down the queen and remove the brood frames to create new </a:t>
            </a:r>
            <a:r>
              <a:rPr lang="en-GB" dirty="0" err="1"/>
              <a:t>nucs</a:t>
            </a:r>
            <a:r>
              <a:rPr lang="en-GB" dirty="0"/>
              <a:t> (or destroy them)</a:t>
            </a:r>
          </a:p>
          <a:p>
            <a:r>
              <a:rPr lang="en-GB" dirty="0"/>
              <a:t>Then treat with </a:t>
            </a:r>
            <a:r>
              <a:rPr lang="en-GB" dirty="0" err="1"/>
              <a:t>Apibioxal</a:t>
            </a:r>
            <a:r>
              <a:rPr lang="en-GB" dirty="0"/>
              <a:t> the colony without brood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25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Since the end of ’80 (eighties) Varroa has spread all over Italy and today </a:t>
            </a:r>
          </a:p>
          <a:p>
            <a:r>
              <a:rPr lang="en-GB" dirty="0"/>
              <a:t>its control is the most important activity that every beekeeper should be able to perform.</a:t>
            </a:r>
          </a:p>
          <a:p>
            <a:r>
              <a:rPr lang="en-GB" dirty="0"/>
              <a:t>It is today a cost for professional beekeepers in terms of time needed and expertise required to perform a successful treatment</a:t>
            </a:r>
          </a:p>
          <a:p>
            <a:r>
              <a:rPr lang="en-GB" dirty="0"/>
              <a:t>Then, when choosing the Varroa treatment is very important to choose products that do not affect the quality of hive products</a:t>
            </a:r>
          </a:p>
          <a:p>
            <a:r>
              <a:rPr lang="en-GB" dirty="0"/>
              <a:t>Last, as the drug-resistance is a phenomenon that for all hard chemicals like Fluvalinate or Amitraz is increasing all over the world </a:t>
            </a:r>
          </a:p>
          <a:p>
            <a:r>
              <a:rPr lang="en-GB" dirty="0"/>
              <a:t>we should definitely move for more sustainable (for the long term) and effective treatments like essential oils and organic acids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85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Unforntunately</a:t>
            </a:r>
            <a:r>
              <a:rPr lang="en-GB" dirty="0"/>
              <a:t> there is no best strategy.</a:t>
            </a:r>
          </a:p>
          <a:p>
            <a:r>
              <a:rPr lang="en-GB" dirty="0"/>
              <a:t>Nowadays, beekeeping is very technical and requires a big expertise </a:t>
            </a:r>
          </a:p>
          <a:p>
            <a:r>
              <a:rPr lang="en-GB" dirty="0"/>
              <a:t>Also your BEST varroa treatment strategy should be defined depending on some parameters. For example: </a:t>
            </a:r>
            <a:r>
              <a:rPr lang="en-GB" sz="1200" i="1" dirty="0"/>
              <a:t>(images appear in sequence)</a:t>
            </a:r>
            <a:endParaRPr lang="en-GB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1200" dirty="0" err="1"/>
              <a:t>Amounts</a:t>
            </a:r>
            <a:r>
              <a:rPr lang="it-IT" altLang="it-IT" sz="1200" dirty="0"/>
              <a:t> of </a:t>
            </a:r>
            <a:r>
              <a:rPr lang="it-IT" altLang="it-IT" sz="1200" dirty="0" err="1"/>
              <a:t>bees</a:t>
            </a:r>
            <a:r>
              <a:rPr lang="it-IT" altLang="it-IT" sz="1200" dirty="0"/>
              <a:t> and </a:t>
            </a:r>
            <a:r>
              <a:rPr lang="it-IT" altLang="it-IT" sz="1200" dirty="0" err="1"/>
              <a:t>brood</a:t>
            </a:r>
            <a:r>
              <a:rPr lang="it-IT" altLang="it-IT" sz="1200" dirty="0"/>
              <a:t> in the </a:t>
            </a:r>
            <a:r>
              <a:rPr lang="it-IT" altLang="it-IT" sz="1200" dirty="0" err="1"/>
              <a:t>colonies</a:t>
            </a:r>
            <a:endParaRPr lang="it-IT" altLang="it-IT" sz="1200" dirty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it-IT" altLang="it-IT" sz="1200" dirty="0" err="1"/>
              <a:t>Presence</a:t>
            </a:r>
            <a:r>
              <a:rPr lang="it-IT" altLang="it-IT" sz="1200" dirty="0"/>
              <a:t> of food stores (</a:t>
            </a:r>
            <a:r>
              <a:rPr lang="it-IT" altLang="it-IT" sz="1200" dirty="0" err="1"/>
              <a:t>honey</a:t>
            </a:r>
            <a:r>
              <a:rPr lang="it-IT" altLang="it-IT" sz="1200" dirty="0"/>
              <a:t>)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it-IT" altLang="it-IT" sz="1200" dirty="0" err="1"/>
              <a:t>Meterological</a:t>
            </a:r>
            <a:r>
              <a:rPr lang="it-IT" altLang="it-IT" sz="1200" dirty="0"/>
              <a:t> </a:t>
            </a:r>
            <a:r>
              <a:rPr lang="it-IT" altLang="it-IT" sz="1200" dirty="0" err="1"/>
              <a:t>conditions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that</a:t>
            </a:r>
            <a:r>
              <a:rPr lang="it-IT" altLang="it-IT" sz="1200" dirty="0"/>
              <a:t> can </a:t>
            </a:r>
            <a:r>
              <a:rPr lang="it-IT" altLang="it-IT" sz="1200" dirty="0" err="1"/>
              <a:t>affect</a:t>
            </a:r>
            <a:r>
              <a:rPr lang="it-IT" altLang="it-IT" sz="1200" dirty="0"/>
              <a:t> some products like </a:t>
            </a:r>
            <a:r>
              <a:rPr lang="it-IT" altLang="it-IT" sz="1200" dirty="0" err="1"/>
              <a:t>formic</a:t>
            </a:r>
            <a:r>
              <a:rPr lang="it-IT" altLang="it-IT" sz="1200" dirty="0"/>
              <a:t> acid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it-IT" altLang="it-IT" sz="1200" dirty="0"/>
              <a:t>Queen age </a:t>
            </a:r>
            <a:r>
              <a:rPr lang="it-IT" altLang="it-IT" sz="1200" dirty="0" err="1"/>
              <a:t>that</a:t>
            </a:r>
            <a:r>
              <a:rPr lang="it-IT" altLang="it-IT" sz="1200" dirty="0"/>
              <a:t> </a:t>
            </a:r>
            <a:r>
              <a:rPr lang="it-IT" altLang="it-IT" sz="1200" dirty="0" err="1"/>
              <a:t>could</a:t>
            </a:r>
            <a:r>
              <a:rPr lang="it-IT" altLang="it-IT" sz="1200" dirty="0"/>
              <a:t> be </a:t>
            </a:r>
            <a:r>
              <a:rPr lang="it-IT" altLang="it-IT" sz="1200" dirty="0" err="1"/>
              <a:t>relevant</a:t>
            </a:r>
            <a:r>
              <a:rPr lang="it-IT" altLang="it-IT" sz="1200" dirty="0"/>
              <a:t> for some </a:t>
            </a:r>
            <a:r>
              <a:rPr lang="it-IT" altLang="it-IT" sz="1200" dirty="0" err="1"/>
              <a:t>beekeeping</a:t>
            </a:r>
            <a:r>
              <a:rPr lang="it-IT" altLang="it-IT" sz="1200" dirty="0"/>
              <a:t> techniques like queen </a:t>
            </a:r>
            <a:r>
              <a:rPr lang="it-IT" altLang="it-IT" sz="1200" dirty="0" err="1"/>
              <a:t>caging</a:t>
            </a:r>
            <a:endParaRPr lang="it-IT" altLang="it-IT" sz="1200" dirty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endParaRPr lang="it-IT" altLang="it-IT" sz="1200" dirty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it-IT" altLang="it-IT" sz="1200" dirty="0" err="1"/>
              <a:t>Let’s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see</a:t>
            </a:r>
            <a:r>
              <a:rPr lang="it-IT" altLang="it-IT" sz="1200" dirty="0"/>
              <a:t> some </a:t>
            </a:r>
            <a:r>
              <a:rPr lang="it-IT" altLang="it-IT" sz="1200" dirty="0" err="1"/>
              <a:t>examples</a:t>
            </a:r>
            <a:r>
              <a:rPr lang="it-IT" altLang="it-IT" sz="1200" dirty="0"/>
              <a:t> and </a:t>
            </a:r>
            <a:r>
              <a:rPr lang="it-IT" altLang="it-IT" sz="1200" dirty="0" err="1"/>
              <a:t>real</a:t>
            </a:r>
            <a:r>
              <a:rPr lang="it-IT" altLang="it-IT" sz="1200" dirty="0"/>
              <a:t> </a:t>
            </a:r>
            <a:r>
              <a:rPr lang="it-IT" altLang="it-IT" sz="1200" dirty="0" err="1"/>
              <a:t>implications</a:t>
            </a:r>
            <a:endParaRPr lang="it-IT" alt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684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During springtime usually there is not a need of treating colonies due to high infestation levels</a:t>
            </a:r>
          </a:p>
          <a:p>
            <a:r>
              <a:rPr lang="en-GB" dirty="0"/>
              <a:t>But in some apiaries you could face this problem (like in my experience): Varroa reinfestation</a:t>
            </a:r>
          </a:p>
          <a:p>
            <a:r>
              <a:rPr lang="en-GB" dirty="0"/>
              <a:t>You can monitor it with different techniques like natural mite fall counts or checking the drone brood.</a:t>
            </a:r>
          </a:p>
          <a:p>
            <a:r>
              <a:rPr lang="en-GB" dirty="0"/>
              <a:t>In this situation you start the beekeeping season in the worst way. </a:t>
            </a:r>
          </a:p>
          <a:p>
            <a:r>
              <a:rPr lang="en-GB" dirty="0"/>
              <a:t>You  need to reduce the infestation with some soft treatments together with some biotechnical methods.</a:t>
            </a:r>
          </a:p>
          <a:p>
            <a:r>
              <a:rPr lang="en-GB" dirty="0"/>
              <a:t>The drone brood removal, that could be applied with different techniques, is now largely applied also by professional beekeepers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65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And, if you want to make it at the best, there is this wonderful study of an Italian colleague that tested this:</a:t>
            </a:r>
          </a:p>
          <a:p>
            <a:r>
              <a:rPr lang="en-GB" dirty="0"/>
              <a:t>full brood stop with caging the queen during spring, before the main honey harvest!</a:t>
            </a:r>
          </a:p>
          <a:p>
            <a:r>
              <a:rPr lang="en-GB" dirty="0"/>
              <a:t>Look like controversial…stopping brood before spring…</a:t>
            </a:r>
          </a:p>
          <a:p>
            <a:r>
              <a:rPr lang="en-GB" dirty="0"/>
              <a:t>but with this strategy, after releasing the queen, you will have in 50 days exactly the same strength</a:t>
            </a:r>
          </a:p>
          <a:p>
            <a:r>
              <a:rPr lang="en-GB" dirty="0"/>
              <a:t>And a colony without varroa for the rest of the beekeeping season!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230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 let’s see summer time! This is one of the most important treatment moments.</a:t>
            </a:r>
          </a:p>
          <a:p>
            <a:r>
              <a:rPr lang="en-GB" dirty="0"/>
              <a:t>In this case we need a very high efficacy in a short time as the infestation is at its top</a:t>
            </a:r>
          </a:p>
          <a:p>
            <a:r>
              <a:rPr lang="en-GB" dirty="0"/>
              <a:t>We also need a strategy that do not affect queen vitality and is good for conventional and organic beekeepers.</a:t>
            </a:r>
          </a:p>
          <a:p>
            <a:r>
              <a:rPr lang="en-GB" dirty="0"/>
              <a:t>Now I will present you some solutions with </a:t>
            </a:r>
            <a:r>
              <a:rPr lang="en-GB" dirty="0" err="1"/>
              <a:t>Apibioxal</a:t>
            </a:r>
            <a:r>
              <a:rPr lang="en-GB" dirty="0"/>
              <a:t> or </a:t>
            </a:r>
            <a:r>
              <a:rPr lang="en-GB" dirty="0" err="1"/>
              <a:t>ApilifeVar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40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there is also another solution.</a:t>
            </a:r>
          </a:p>
          <a:p>
            <a:r>
              <a:rPr lang="en-GB" dirty="0"/>
              <a:t>Look at this picture. This is the typical status of a colony where you should find the queen…</a:t>
            </a:r>
          </a:p>
          <a:p>
            <a:r>
              <a:rPr lang="en-GB" dirty="0"/>
              <a:t>You have three supers full of bees and a full brood box ! Thousands and thousands of bees where you have to find only a small one: the queen!</a:t>
            </a:r>
          </a:p>
          <a:p>
            <a:r>
              <a:rPr lang="en-GB" dirty="0"/>
              <a:t>The secret is: cage the queens before removing supers!</a:t>
            </a:r>
          </a:p>
          <a:p>
            <a:r>
              <a:rPr lang="en-GB" dirty="0"/>
              <a:t>We did a field trial and we demonstrated that caging the queen 14 days before the supers removal do not affect the honey production! </a:t>
            </a:r>
          </a:p>
          <a:p>
            <a:r>
              <a:rPr lang="en-GB" dirty="0"/>
              <a:t>So, colonies with the queen caged continue harvesting honey!</a:t>
            </a:r>
          </a:p>
          <a:p>
            <a:r>
              <a:rPr lang="en-GB" dirty="0"/>
              <a:t>This requires much </a:t>
            </a:r>
            <a:r>
              <a:rPr lang="en-GB" dirty="0" err="1"/>
              <a:t>much</a:t>
            </a:r>
            <a:r>
              <a:rPr lang="en-GB" dirty="0"/>
              <a:t> less time to find the queen</a:t>
            </a:r>
          </a:p>
          <a:p>
            <a:r>
              <a:rPr lang="en-GB" dirty="0"/>
              <a:t>And you can also anticipate the treatments on your calendar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6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also with </a:t>
            </a:r>
            <a:r>
              <a:rPr lang="en-GB" dirty="0" err="1"/>
              <a:t>ApilifeVar</a:t>
            </a:r>
            <a:r>
              <a:rPr lang="en-GB" dirty="0"/>
              <a:t>, in order to rotate the active principles that we use into the colonies</a:t>
            </a:r>
          </a:p>
          <a:p>
            <a:r>
              <a:rPr lang="en-GB" dirty="0"/>
              <a:t>We can combine it with the queen caging</a:t>
            </a:r>
          </a:p>
          <a:p>
            <a:r>
              <a:rPr lang="en-GB" dirty="0"/>
              <a:t>In this case the treatment is during the caging period. </a:t>
            </a:r>
          </a:p>
          <a:p>
            <a:r>
              <a:rPr lang="en-GB" dirty="0"/>
              <a:t>So you start killing mites since the first day! This is very important if you have an high infestation level</a:t>
            </a:r>
          </a:p>
          <a:p>
            <a:r>
              <a:rPr lang="en-GB" dirty="0"/>
              <a:t>Important note: cage the queen (if you use cages) in the bottom of the hive, near the entrance (as you can see in the picture)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42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CD22E-507D-0940-BB4F-F282ED4B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0FC700-ED16-C4C5-0227-B079736E5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E3AB58-B0AF-D42D-6B6D-D6BFB9B7F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also with </a:t>
            </a:r>
            <a:r>
              <a:rPr lang="en-GB" dirty="0" err="1"/>
              <a:t>ApilifeVar</a:t>
            </a:r>
            <a:r>
              <a:rPr lang="en-GB" dirty="0"/>
              <a:t>, in order to rotate the active principles that we use into the colonies</a:t>
            </a:r>
          </a:p>
          <a:p>
            <a:r>
              <a:rPr lang="en-GB" dirty="0"/>
              <a:t>We can combine it with the queen caging</a:t>
            </a:r>
          </a:p>
          <a:p>
            <a:r>
              <a:rPr lang="en-GB" dirty="0"/>
              <a:t>In this case the treatment is during the caging period. </a:t>
            </a:r>
          </a:p>
          <a:p>
            <a:r>
              <a:rPr lang="en-GB" dirty="0"/>
              <a:t>So you start killing mites since the first day! This is very important if you have an high infestation level</a:t>
            </a:r>
          </a:p>
          <a:p>
            <a:r>
              <a:rPr lang="en-GB" dirty="0"/>
              <a:t>Important note: cage the queen (if you use cages) in the bottom of the hive, near the entrance (as you can see in the picture)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7EBCF4-F0D3-5ACF-FBDB-13926F63D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31C0F-C4FC-4734-9FD1-597349846FF1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2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C0116F-6FE0-4193-B05C-D5275247B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303417-F618-4BA1-92F9-071AB34FDA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ABA1C4-8185-402D-BE7D-AFB73AD639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61AC7-9235-4FA1-AD32-27FD0A1649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665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2A3211-8257-41F5-847F-BB3F135C6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352A66-A80F-470F-BA6C-88A24D56B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ECCCDC-9A1A-41A4-86D3-6485C3D877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8253-2F96-4172-B494-703852B946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318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C58297-10D4-4F2C-97F3-86F8AF994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BC3267-28F6-4BA9-918E-4A21739F9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37D8AC-B78D-4A0F-825D-09EE4D600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C122B-D981-453E-B366-09E22F729C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111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F6404-3F2E-8751-A31E-AE9216CC9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109419-C683-2A16-18F8-77A05A8ED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65907D-0658-1C31-F38D-5CE18DFD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3CE8B0-6DCA-F2E9-813C-9EBC6B81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306E4F-4FEC-0D1C-18B8-7264FA7A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61AC7-9235-4FA1-AD32-27FD0A16498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5987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D780D-6BDC-8AA1-FE95-4D3B5430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BA45D5-C2F7-E7E8-FC2F-E4C041B7D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6F840D-C4A2-A9E7-C07C-DFFDB425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B2F14D-DE7D-8768-22A3-254DD92F2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A77D29-172B-AA6A-B4A2-E6470E21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7CA93-D5C4-4E92-AAB3-D837909F378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6307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B1BE6B-A848-3742-6CD2-F202D245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3464B7-4F79-D5CC-523D-AB51B6854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0416F8-9AAB-FF13-0BE2-6989F9F3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7EE3C5-8790-432B-5D32-C9BA941A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2ACBA0-27FB-8E42-3DAB-C6765D7A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68954-D3BD-4DBA-BF7F-DA7FC4E8BF5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0759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B2E7D4-F10E-88AA-13E4-8806FC07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AADF9B-5893-76D9-697A-28ED3C861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87CADD-01BE-9DC8-DA57-30A83B8CB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84F8C7-C237-DE74-05A2-DD27622E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3DAFF-217B-B275-D7EF-3749E3489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3C9F51-3045-79F7-9320-9BF5E2DA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60B19E-83AE-4E16-8EED-05AEDFE893C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119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20BCDF-E2DC-3348-AEAC-8A8B8B0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52ADBE-ABAE-CD60-3753-DD483D4E8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3B70DA-A5F4-4A0F-E2C0-6A3BC6696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D9E973-1B51-F56B-9BED-41DFFDA3A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A968F0A-A824-0C46-1FEF-87AC4EBDF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3D6CE86-EC57-833B-D54C-708DB4B3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27E0D5-6A1A-0E8B-041C-911D70BA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4C873F-1AAF-0E93-4A16-E7CF7C28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20C84-78C4-49EE-A82E-25C2DEA7788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395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BD3443-2895-36E3-CF4B-96538341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791983-956E-D2AA-81F4-5E129A0B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0FEF4EE-29B8-5E4E-D05B-D3C54C93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86A12BE-E18B-2055-83D4-3225640C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2BD4D-C663-4CFD-84BD-4E74212A5DF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15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F3BACF-7249-1F60-C531-D986EA73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B58164-25A8-82F0-DC4D-1E69F10E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6ED5D4-5FB4-7823-62B2-50D1AC5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278BCF-C4EE-4E5B-9554-3723FE59E08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7677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82DABC-194E-4730-4EB0-0AB99D64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9F2F74-0FC1-DB19-54FB-D4B3F5E70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BF06DE-1E83-1214-015C-961899082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D0D8FD-1494-2D1D-3997-1DB39829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D807A6-D78A-F834-29E6-6BB27514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2D337F-7DF4-7AF1-D6CE-B058EC06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2C2F6-ADFB-494F-B0F9-2E7AAAB829A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993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050E8C-9374-4C84-BE06-FEDADCA91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AD1A39-02F4-4899-BA3B-548B71FF9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3D1CC0-E699-424C-8264-338B6DA880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7CA93-D5C4-4E92-AAB3-D837909F37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5970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4CE3AC-163D-A524-619D-F461B7B2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A6B42DA-695A-41FF-7D4A-A55DADEF9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1DC2CA-950F-6691-4A72-7B174CB11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33963E-0BFC-5351-57A1-0DBC2C96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436811-9124-530C-5A83-3A0252ED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F0C199-5090-DB86-C6CE-9BE821C7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58CCE-3438-48D6-8BE8-D11E435DB86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3434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0494C-B17B-080C-40E7-EC86454C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BA958D4-391F-FC02-E39E-BFB203937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9E9E7A-FDDD-8F45-C738-AB89CB0E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E9EEFC-EE8A-4CE1-F83E-91B84845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3EE0A2-5D9A-5726-F8AD-2063FDFC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28253-2F96-4172-B494-703852B9468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4989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7D02B09-C730-EF3B-5B8B-BC3C3604C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868B02-7839-BA4B-AAF6-1B006895F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25E018-1819-5336-A6F2-A408158DF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78312E-0FD6-73F7-001E-D91F9441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B1D31A-AED0-D949-DFCA-7B7AD1FD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C122B-D981-453E-B366-09E22F729C8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869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FCB4EC-372D-428F-97EF-2FA4397107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1B23F3-8BF2-4D74-8C2C-B0F328604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172D3D-BDF9-41B9-9B5D-ACECA8072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68954-D3BD-4DBA-BF7F-DA7FC4E8BF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368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F6995-ADAE-431F-B620-98946C0755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9CFE4F-6082-49F8-A42A-1539581A7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BE0B98-AE4E-4E51-A554-1A27E31F1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0B19E-83AE-4E16-8EED-05AEDFE893C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565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DA59F3-AC08-4BD1-9E13-7D07C792D4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BB8D62-319A-4100-BB6F-2C5498FB4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D1E1D-803C-4037-8E28-BECCA82F5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20C84-78C4-49EE-A82E-25C2DEA778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304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A227562-CA3C-42CD-AF09-733838B7A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2C7A65-FE69-4196-AA08-27FD210AF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4701ED-F642-4A5B-8F06-129D6BC7A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2BD4D-C663-4CFD-84BD-4E74212A5D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959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3B8FAAC-92FD-4BF8-A919-17FAD02BF8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46A21E-23EB-4D47-BC56-1954AECF2B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4A6939-53DA-4DFC-9E9E-F497983C3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8BCF-C4EE-4E5B-9554-3723FE59E0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145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79DA08-561A-47A5-9185-885759665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6EF2B-15B2-4E24-8A53-16168344A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42543-41FF-4472-86BA-15CB3B4CD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2C2F6-ADFB-494F-B0F9-2E7AAAB829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24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A0BC6-0762-404A-901C-94419119F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8A8C90-1D2F-4747-B3B7-1D3E3F257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AD53E-0159-4790-9484-0616B0BC17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58CCE-3438-48D6-8BE8-D11E435DB8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279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CA4951-6689-4059-988F-6A6472ECA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31A741F-4B56-4010-B5BD-DC46117CA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CEBA30-2D75-429A-A327-7C3A5F8230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20B322-1A45-47EE-B9F6-35E8C2F49C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075A56-DAAA-4F67-8F85-AC2E17067D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79D6A2-97D5-4EC5-AA1F-2C687CC53D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E8A0B7-581A-5846-13A7-3993B26B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094C1F-E16A-C947-57FA-A8C449858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6D5D01-A3A1-E0B7-7B98-2E0BEADC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136BD2-9FC4-8CE2-7F7F-C3F3C855F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B6BA14-5146-D567-B3A9-47C50A985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C079D6A2-97D5-4EC5-AA1F-2C687CC53D6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414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hyperlink" Target="https://www.insectimages.org/browse/detail.cfm?imgnum=518001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hyperlink" Target="https://www.insectimages.org/browse/detail.cfm?imgnum=518001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hyperlink" Target="https://www.insectimages.org/browse/detail.cfm?imgnum=518001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hyperlink" Target="https://www.insectimages.org/browse/detail.cfm?imgnum=51800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insectimages.org/browse/detail.cfm?imgnum=518001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nsectimages.org/browse/detail.cfm?imgnum=518001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sellaDiTesto 3"/>
          <p:cNvSpPr txBox="1">
            <a:spLocks noChangeArrowheads="1"/>
          </p:cNvSpPr>
          <p:nvPr/>
        </p:nvSpPr>
        <p:spPr bwMode="auto">
          <a:xfrm>
            <a:off x="521803" y="908720"/>
            <a:ext cx="8100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Strategie di lotta alla </a:t>
            </a:r>
            <a:r>
              <a:rPr lang="it-IT" altLang="it-IT" sz="2400" b="1" dirty="0" err="1"/>
              <a:t>varroatosi</a:t>
            </a:r>
            <a:endParaRPr lang="it-IT" altLang="it-IT" sz="2400" b="1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per professionisti e hobbisti</a:t>
            </a:r>
            <a:endParaRPr lang="it-IT" alt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295398" y="5364505"/>
            <a:ext cx="6553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Marco Pietropaoli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Istituto Zooprofilattico Sperimentale del Lazio e della Toscana </a:t>
            </a:r>
            <a:r>
              <a:rPr lang="it-IT" sz="16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M.Aleandri</a:t>
            </a:r>
            <a:endParaRPr lang="it-IT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Immagine 2" descr="Immagine che contiene erba, persona, vestiti, aria aperta&#10;&#10;Descrizione generata automaticamente">
            <a:extLst>
              <a:ext uri="{FF2B5EF4-FFF2-40B4-BE49-F238E27FC236}">
                <a16:creationId xmlns:a16="http://schemas.microsoft.com/office/drawing/2014/main" id="{C883A00F-3839-209F-79E9-E6C9D38202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88" y="1749859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isultati immagini per telaino campero">
            <a:extLst>
              <a:ext uri="{FF2B5EF4-FFF2-40B4-BE49-F238E27FC236}">
                <a16:creationId xmlns:a16="http://schemas.microsoft.com/office/drawing/2014/main" id="{DB34BCA1-6A94-6DDF-3D08-2BE495795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r="717" b="-3"/>
          <a:stretch/>
        </p:blipFill>
        <p:spPr bwMode="auto"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8217598-6D25-3A59-1F63-D6F0AE6E6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945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7974CB-B433-40A4-2578-6F2AA9CA54A9}"/>
              </a:ext>
            </a:extLst>
          </p:cNvPr>
          <p:cNvSpPr txBox="1"/>
          <p:nvPr/>
        </p:nvSpPr>
        <p:spPr>
          <a:xfrm>
            <a:off x="336042" y="859536"/>
            <a:ext cx="3624601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it-IT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Primavera</a:t>
            </a:r>
            <a:endParaRPr lang="en-US" altLang="it-IT" sz="3000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52974F6D-E2D5-5A42-5B9E-879E8F437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41" y="2512611"/>
            <a:ext cx="4229457" cy="36643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000" dirty="0">
                <a:latin typeface="+mn-lt"/>
              </a:rPr>
              <a:t>No </a:t>
            </a:r>
            <a:r>
              <a:rPr lang="en-US" altLang="it-IT" sz="2000" dirty="0" err="1">
                <a:latin typeface="+mn-lt"/>
              </a:rPr>
              <a:t>trattamenti</a:t>
            </a:r>
            <a:r>
              <a:rPr lang="en-US" altLang="it-IT" sz="2000" dirty="0">
                <a:latin typeface="+mn-lt"/>
              </a:rPr>
              <a:t> con </a:t>
            </a:r>
            <a:r>
              <a:rPr lang="en-US" altLang="it-IT" sz="2000" dirty="0" err="1">
                <a:latin typeface="+mn-lt"/>
              </a:rPr>
              <a:t>farmaci</a:t>
            </a:r>
            <a:r>
              <a:rPr lang="en-US" altLang="it-IT" sz="2000" dirty="0">
                <a:latin typeface="+mn-lt"/>
              </a:rPr>
              <a:t> per </a:t>
            </a:r>
            <a:r>
              <a:rPr lang="en-US" altLang="it-IT" sz="2000" dirty="0" err="1">
                <a:latin typeface="+mn-lt"/>
              </a:rPr>
              <a:t>presenza</a:t>
            </a:r>
            <a:r>
              <a:rPr lang="en-US" altLang="it-IT" sz="2000" dirty="0">
                <a:latin typeface="+mn-lt"/>
              </a:rPr>
              <a:t> di </a:t>
            </a:r>
            <a:r>
              <a:rPr lang="en-US" altLang="it-IT" sz="2000" dirty="0" err="1">
                <a:latin typeface="+mn-lt"/>
              </a:rPr>
              <a:t>melari</a:t>
            </a:r>
            <a:endParaRPr lang="en-US" altLang="it-IT" sz="20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0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000" dirty="0" err="1">
                <a:latin typeface="+mn-lt"/>
              </a:rPr>
              <a:t>Rimozione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covata</a:t>
            </a:r>
            <a:r>
              <a:rPr lang="en-US" altLang="it-IT" sz="2000" dirty="0">
                <a:latin typeface="+mn-lt"/>
              </a:rPr>
              <a:t> da </a:t>
            </a:r>
            <a:r>
              <a:rPr lang="en-US" altLang="it-IT" sz="2000" dirty="0" err="1">
                <a:latin typeface="+mn-lt"/>
              </a:rPr>
              <a:t>fuco</a:t>
            </a:r>
            <a:endParaRPr lang="en-US" altLang="it-IT" sz="20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0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000" dirty="0" err="1">
                <a:latin typeface="+mn-lt"/>
              </a:rPr>
              <a:t>Trattamenti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tampone</a:t>
            </a:r>
            <a:r>
              <a:rPr lang="en-US" altLang="it-IT" sz="2000" dirty="0">
                <a:latin typeface="+mn-lt"/>
              </a:rPr>
              <a:t> in </a:t>
            </a:r>
            <a:r>
              <a:rPr lang="en-US" altLang="it-IT" sz="2000" dirty="0" err="1">
                <a:latin typeface="+mn-lt"/>
              </a:rPr>
              <a:t>caso</a:t>
            </a:r>
            <a:r>
              <a:rPr lang="en-US" altLang="it-IT" sz="2000" dirty="0">
                <a:latin typeface="+mn-lt"/>
              </a:rPr>
              <a:t> di </a:t>
            </a:r>
            <a:r>
              <a:rPr lang="en-US" altLang="it-IT" sz="2000" dirty="0" err="1">
                <a:latin typeface="+mn-lt"/>
              </a:rPr>
              <a:t>trattamento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invernale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poco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efficace</a:t>
            </a:r>
            <a:r>
              <a:rPr lang="en-US" altLang="it-IT" sz="2000" dirty="0">
                <a:latin typeface="+mn-lt"/>
              </a:rPr>
              <a:t>/</a:t>
            </a:r>
            <a:r>
              <a:rPr lang="en-US" altLang="it-IT" sz="2000" dirty="0" err="1">
                <a:latin typeface="+mn-lt"/>
              </a:rPr>
              <a:t>reinfestazione</a:t>
            </a:r>
            <a:r>
              <a:rPr lang="en-US" altLang="it-IT" sz="2000" dirty="0">
                <a:latin typeface="+mn-lt"/>
              </a:rPr>
              <a:t> (se </a:t>
            </a:r>
            <a:r>
              <a:rPr lang="en-US" altLang="it-IT" sz="2000" dirty="0" err="1">
                <a:latin typeface="+mn-lt"/>
              </a:rPr>
              <a:t>poco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efficace</a:t>
            </a:r>
            <a:r>
              <a:rPr lang="en-US" altLang="it-IT" sz="2000" dirty="0">
                <a:latin typeface="+mn-lt"/>
              </a:rPr>
              <a:t>, </a:t>
            </a:r>
            <a:r>
              <a:rPr lang="en-US" altLang="it-IT" sz="2000" dirty="0" err="1">
                <a:latin typeface="+mn-lt"/>
              </a:rPr>
              <a:t>ripeterlo</a:t>
            </a:r>
            <a:r>
              <a:rPr lang="en-US" altLang="it-IT" sz="2000" dirty="0">
                <a:latin typeface="+mn-lt"/>
              </a:rPr>
              <a:t>)</a:t>
            </a:r>
            <a:endParaRPr lang="en-US" altLang="it-IT" sz="20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13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0F5B4E-3FFB-2F7A-E27D-E5196E1DB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4" y="534865"/>
            <a:ext cx="85146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Esiste anche l’ingabbiamento primaverile,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 è sconsigliato</a:t>
            </a:r>
          </a:p>
        </p:txBody>
      </p:sp>
      <p:pic>
        <p:nvPicPr>
          <p:cNvPr id="7172" name="Picture 4" descr="figure 2">
            <a:extLst>
              <a:ext uri="{FF2B5EF4-FFF2-40B4-BE49-F238E27FC236}">
                <a16:creationId xmlns:a16="http://schemas.microsoft.com/office/drawing/2014/main" id="{1FE66C60-D600-AB62-CF1E-D0292F58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" y="1844824"/>
            <a:ext cx="9015710" cy="35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11BFBD-42CE-B356-4EEF-693EBC62FB20}"/>
              </a:ext>
            </a:extLst>
          </p:cNvPr>
          <p:cNvSpPr txBox="1"/>
          <p:nvPr/>
        </p:nvSpPr>
        <p:spPr>
          <a:xfrm>
            <a:off x="126570" y="6165304"/>
            <a:ext cx="9036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Lodesani</a:t>
            </a:r>
            <a:r>
              <a:rPr lang="it-IT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Franceschetti, S., &amp; Dall’Ollio, R. (2019). Evaluation of </a:t>
            </a:r>
            <a:r>
              <a:rPr lang="it-IT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early</a:t>
            </a:r>
            <a:r>
              <a:rPr lang="it-IT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spring </a:t>
            </a:r>
            <a:r>
              <a:rPr lang="it-IT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</a:t>
            </a:r>
            <a:r>
              <a:rPr lang="it-IT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-technical management techniques to control </a:t>
            </a:r>
            <a:r>
              <a:rPr lang="it-IT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varroosis</a:t>
            </a:r>
            <a:r>
              <a:rPr lang="it-IT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Apis mellifera. </a:t>
            </a:r>
            <a:r>
              <a:rPr lang="it-IT" sz="1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Apidologie</a:t>
            </a:r>
            <a:r>
              <a:rPr lang="it-IT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50</a:t>
            </a:r>
            <a:r>
              <a:rPr lang="it-IT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131-140.</a:t>
            </a:r>
            <a:endParaRPr lang="it-IT" sz="1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39552" y="551723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Meglio gocciolato o sublimato, eventualmente ripetuti</a:t>
            </a:r>
          </a:p>
        </p:txBody>
      </p:sp>
    </p:spTree>
    <p:extLst>
      <p:ext uri="{BB962C8B-B14F-4D97-AF65-F5344CB8AC3E}">
        <p14:creationId xmlns:p14="http://schemas.microsoft.com/office/powerpoint/2010/main" val="178608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A07C41-1768-7698-D76B-2E78695BA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341" y="365125"/>
            <a:ext cx="3630007" cy="1807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4400" b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Estate: cosa scegliere?</a:t>
            </a:r>
          </a:p>
        </p:txBody>
      </p:sp>
      <p:pic>
        <p:nvPicPr>
          <p:cNvPr id="5" name="Immagine 4" descr="Immagine che contiene erba, legno, panchina, grigliata&#10;&#10;Descrizione generata automaticamente">
            <a:extLst>
              <a:ext uri="{FF2B5EF4-FFF2-40B4-BE49-F238E27FC236}">
                <a16:creationId xmlns:a16="http://schemas.microsoft.com/office/drawing/2014/main" id="{9FBE5E9A-2305-4A6C-FFD9-1A16B74F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r="16808" b="3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asellaDiTesto 3">
            <a:extLst>
              <a:ext uri="{FF2B5EF4-FFF2-40B4-BE49-F238E27FC236}">
                <a16:creationId xmlns:a16="http://schemas.microsoft.com/office/drawing/2014/main" id="{52974F6D-E2D5-5A42-5B9E-879E8F437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341" y="2333297"/>
            <a:ext cx="3630007" cy="38436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000" dirty="0" err="1">
                <a:latin typeface="+mn-lt"/>
              </a:rPr>
              <a:t>Efficacia</a:t>
            </a:r>
            <a:r>
              <a:rPr lang="en-US" altLang="it-IT" sz="2000" dirty="0">
                <a:latin typeface="+mn-lt"/>
              </a:rPr>
              <a:t>:</a:t>
            </a: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1700" b="1" u="sng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700" b="1" dirty="0">
                <a:latin typeface="+mn-lt"/>
              </a:rPr>
              <a:t>Media (70/80%)</a:t>
            </a: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1700" b="1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700" b="1" dirty="0" err="1">
                <a:latin typeface="+mn-lt"/>
              </a:rPr>
              <a:t>Elevata</a:t>
            </a:r>
            <a:r>
              <a:rPr lang="en-US" altLang="it-IT" sz="1700" b="1" dirty="0">
                <a:latin typeface="+mn-lt"/>
              </a:rPr>
              <a:t> (&gt;90%)</a:t>
            </a: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1700" dirty="0"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000" dirty="0">
                <a:latin typeface="+mn-lt"/>
              </a:rPr>
              <a:t>In un arco </a:t>
            </a:r>
            <a:r>
              <a:rPr lang="en-US" altLang="it-IT" sz="2000" dirty="0" err="1">
                <a:latin typeface="+mn-lt"/>
              </a:rPr>
              <a:t>temporale</a:t>
            </a:r>
            <a:r>
              <a:rPr lang="en-US" altLang="it-IT" sz="2000" dirty="0">
                <a:latin typeface="+mn-lt"/>
              </a:rPr>
              <a:t>:</a:t>
            </a: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1700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700" b="1" dirty="0">
                <a:latin typeface="+mn-lt"/>
              </a:rPr>
              <a:t>Ristretto (3-5 </a:t>
            </a:r>
            <a:r>
              <a:rPr lang="en-US" altLang="it-IT" sz="1700" b="1" dirty="0" err="1">
                <a:latin typeface="+mn-lt"/>
              </a:rPr>
              <a:t>giorni</a:t>
            </a:r>
            <a:r>
              <a:rPr lang="en-US" altLang="it-IT" sz="1700" b="1" dirty="0">
                <a:latin typeface="+mn-lt"/>
              </a:rPr>
              <a:t>)</a:t>
            </a: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1700" b="1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700" b="1" dirty="0" err="1">
                <a:latin typeface="+mn-lt"/>
              </a:rPr>
              <a:t>Lungo</a:t>
            </a:r>
            <a:r>
              <a:rPr lang="en-US" altLang="it-IT" sz="1700" b="1" dirty="0">
                <a:latin typeface="+mn-lt"/>
              </a:rPr>
              <a:t> (30 </a:t>
            </a:r>
            <a:r>
              <a:rPr lang="en-US" altLang="it-IT" sz="1700" b="1" dirty="0" err="1">
                <a:latin typeface="+mn-lt"/>
              </a:rPr>
              <a:t>giorni</a:t>
            </a:r>
            <a:r>
              <a:rPr lang="en-US" altLang="it-IT" sz="1700" b="1" dirty="0">
                <a:latin typeface="+mn-lt"/>
              </a:rPr>
              <a:t>)</a:t>
            </a:r>
            <a:r>
              <a:rPr lang="en-US" altLang="it-IT" sz="17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76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ria aperta, cielo, vestiti, persona&#10;&#10;Descrizione generata automaticamente">
            <a:extLst>
              <a:ext uri="{FF2B5EF4-FFF2-40B4-BE49-F238E27FC236}">
                <a16:creationId xmlns:a16="http://schemas.microsoft.com/office/drawing/2014/main" id="{70764254-B123-AFFE-1A51-9C5FE27DD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F12328-89A7-59CD-83B7-1A816B279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9" y="399531"/>
            <a:ext cx="4029076" cy="6854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31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Estate: </a:t>
            </a:r>
            <a:r>
              <a:rPr lang="en-US" altLang="it-IT" sz="3100" b="1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alcuni</a:t>
            </a:r>
            <a:r>
              <a:rPr lang="en-US" altLang="it-IT" sz="31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it-IT" sz="3100" b="1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esempi</a:t>
            </a:r>
            <a:endParaRPr lang="en-US" altLang="it-IT" sz="31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0C050B31-9534-4E5F-8A2D-C6D58E345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604" y="1700808"/>
            <a:ext cx="3904166" cy="31326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1800" b="1" dirty="0">
                <a:latin typeface="+mn-lt"/>
              </a:rPr>
              <a:t>21 </a:t>
            </a:r>
            <a:r>
              <a:rPr lang="en-US" altLang="it-IT" sz="1800" b="1" dirty="0" err="1">
                <a:latin typeface="+mn-lt"/>
              </a:rPr>
              <a:t>giorni</a:t>
            </a:r>
            <a:r>
              <a:rPr lang="en-US" altLang="it-IT" sz="1800" b="1" dirty="0">
                <a:latin typeface="+mn-lt"/>
              </a:rPr>
              <a:t> di </a:t>
            </a:r>
            <a:r>
              <a:rPr lang="en-US" altLang="it-IT" sz="1800" b="1" dirty="0" err="1">
                <a:latin typeface="+mn-lt"/>
              </a:rPr>
              <a:t>ingabbiamento</a:t>
            </a:r>
            <a:r>
              <a:rPr lang="en-US" altLang="it-IT" sz="1800" b="1" dirty="0">
                <a:latin typeface="+mn-lt"/>
              </a:rPr>
              <a:t> e </a:t>
            </a:r>
            <a:r>
              <a:rPr lang="en-US" altLang="it-IT" sz="1800" b="1" dirty="0" err="1">
                <a:latin typeface="+mn-lt"/>
              </a:rPr>
              <a:t>trattamento</a:t>
            </a:r>
            <a:r>
              <a:rPr lang="en-US" altLang="it-IT" sz="1800" b="1" dirty="0">
                <a:latin typeface="+mn-lt"/>
              </a:rPr>
              <a:t> con </a:t>
            </a:r>
            <a:r>
              <a:rPr lang="en-US" altLang="it-IT" sz="1800" b="1" dirty="0" err="1">
                <a:latin typeface="+mn-lt"/>
              </a:rPr>
              <a:t>farmaci</a:t>
            </a:r>
            <a:r>
              <a:rPr lang="en-US" altLang="it-IT" sz="1800" b="1" dirty="0">
                <a:latin typeface="+mn-lt"/>
              </a:rPr>
              <a:t> </a:t>
            </a:r>
            <a:r>
              <a:rPr lang="en-US" altLang="it-IT" sz="1800" b="1" dirty="0" err="1">
                <a:latin typeface="+mn-lt"/>
              </a:rPr>
              <a:t>ossalico</a:t>
            </a:r>
            <a:endParaRPr lang="en-US" altLang="it-IT" sz="1800" b="1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800" dirty="0" err="1">
                <a:latin typeface="+mn-lt"/>
              </a:rPr>
              <a:t>Suggerimenti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sulla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tecnica</a:t>
            </a:r>
            <a:endParaRPr lang="en-US" altLang="it-IT" sz="1800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1800" b="1" dirty="0" err="1">
                <a:latin typeface="+mn-lt"/>
              </a:rPr>
              <a:t>L’alternativa</a:t>
            </a:r>
            <a:r>
              <a:rPr lang="en-US" altLang="it-IT" sz="1800" b="1" dirty="0">
                <a:latin typeface="+mn-lt"/>
              </a:rPr>
              <a:t> 1: </a:t>
            </a:r>
            <a:r>
              <a:rPr lang="en-US" altLang="it-IT" sz="1800" b="1" dirty="0" err="1">
                <a:latin typeface="+mn-lt"/>
              </a:rPr>
              <a:t>ApilifeVar</a:t>
            </a:r>
            <a:r>
              <a:rPr lang="en-US" altLang="it-IT" sz="1800" b="1" dirty="0">
                <a:latin typeface="+mn-lt"/>
              </a:rPr>
              <a:t> o </a:t>
            </a:r>
            <a:r>
              <a:rPr lang="en-US" altLang="it-IT" sz="1800" b="1" dirty="0" err="1">
                <a:latin typeface="+mn-lt"/>
              </a:rPr>
              <a:t>Apiguard</a:t>
            </a:r>
            <a:r>
              <a:rPr lang="en-US" altLang="it-IT" sz="1800" b="1" dirty="0">
                <a:latin typeface="+mn-lt"/>
              </a:rPr>
              <a:t> e </a:t>
            </a:r>
            <a:r>
              <a:rPr lang="en-US" altLang="it-IT" sz="1800" b="1" dirty="0" err="1">
                <a:latin typeface="+mn-lt"/>
              </a:rPr>
              <a:t>ingabbiamento</a:t>
            </a:r>
            <a:endParaRPr lang="en-US" altLang="it-IT" sz="1800" b="1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800" dirty="0" err="1">
                <a:latin typeface="+mn-lt"/>
              </a:rPr>
              <a:t>Differenze</a:t>
            </a:r>
            <a:r>
              <a:rPr lang="en-US" altLang="it-IT" sz="1800" dirty="0">
                <a:latin typeface="+mn-lt"/>
              </a:rPr>
              <a:t> con </a:t>
            </a:r>
            <a:r>
              <a:rPr lang="en-US" altLang="it-IT" sz="1800" dirty="0" err="1">
                <a:latin typeface="+mn-lt"/>
              </a:rPr>
              <a:t>ossalico</a:t>
            </a:r>
            <a:endParaRPr lang="en-US" altLang="it-IT" sz="1800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800" dirty="0" err="1">
                <a:latin typeface="+mn-lt"/>
              </a:rPr>
              <a:t>Suggerimenti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sulla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tecnica</a:t>
            </a:r>
            <a:endParaRPr lang="en-US" altLang="it-IT" sz="18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1800" b="1" dirty="0" err="1">
                <a:latin typeface="+mn-lt"/>
              </a:rPr>
              <a:t>L’alternativa</a:t>
            </a:r>
            <a:r>
              <a:rPr lang="en-US" altLang="it-IT" sz="1800" b="1" dirty="0">
                <a:latin typeface="+mn-lt"/>
              </a:rPr>
              <a:t> 2: </a:t>
            </a:r>
            <a:r>
              <a:rPr lang="en-US" altLang="it-IT" sz="1800" b="1" dirty="0" err="1">
                <a:latin typeface="+mn-lt"/>
              </a:rPr>
              <a:t>Asportazione</a:t>
            </a:r>
            <a:r>
              <a:rPr lang="en-US" altLang="it-IT" sz="1800" b="1" dirty="0">
                <a:latin typeface="+mn-lt"/>
              </a:rPr>
              <a:t> e </a:t>
            </a:r>
            <a:r>
              <a:rPr lang="en-US" altLang="it-IT" sz="1800" b="1" dirty="0" err="1">
                <a:latin typeface="+mn-lt"/>
              </a:rPr>
              <a:t>ossalico</a:t>
            </a:r>
            <a:endParaRPr lang="en-US" altLang="it-IT" sz="1800" b="1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800" dirty="0" err="1">
                <a:latin typeface="+mn-lt"/>
              </a:rPr>
              <a:t>Suggerimenti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sulla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tecnica</a:t>
            </a:r>
            <a:endParaRPr lang="en-US" altLang="it-IT" sz="1800" dirty="0"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1800" dirty="0" err="1">
                <a:latin typeface="+mn-lt"/>
              </a:rPr>
              <a:t>Analisi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dei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costi</a:t>
            </a:r>
            <a:endParaRPr lang="en-US" altLang="it-IT" sz="1800" dirty="0">
              <a:latin typeface="+mn-lt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8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7242AA-2D06-DEAD-D643-11B1F1E85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73" r="-2" b="3686"/>
          <a:stretch/>
        </p:blipFill>
        <p:spPr>
          <a:xfrm rot="5400000">
            <a:off x="-1240107" y="1236687"/>
            <a:ext cx="6850548" cy="4384623"/>
          </a:xfrm>
          <a:prstGeom prst="rect">
            <a:avLst/>
          </a:prstGeom>
        </p:spPr>
      </p:pic>
      <p:grpSp>
        <p:nvGrpSpPr>
          <p:cNvPr id="20" name="Group 12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145" y="-6558"/>
            <a:ext cx="4691122" cy="6874766"/>
            <a:chOff x="-9149" y="3725"/>
            <a:chExt cx="6254832" cy="688720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BD1AEA-A02D-1F71-DF87-41B65BFFF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738" y="272889"/>
            <a:ext cx="4580338" cy="9958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3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Come </a:t>
            </a:r>
            <a:r>
              <a:rPr lang="en-US" altLang="it-IT" sz="31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trovare</a:t>
            </a:r>
            <a:r>
              <a:rPr lang="en-US" altLang="it-IT" sz="3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it-IT" sz="31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velocemente</a:t>
            </a:r>
            <a:r>
              <a:rPr lang="en-US" altLang="it-IT" sz="3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la regina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A763D7AE-8772-2279-5841-E3FA0C7A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443" y="1700808"/>
            <a:ext cx="4211388" cy="43204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000" b="1" u="sng" dirty="0" err="1">
                <a:solidFill>
                  <a:schemeClr val="tx2"/>
                </a:solidFill>
                <a:latin typeface="+mn-lt"/>
              </a:rPr>
              <a:t>Iniziare</a:t>
            </a:r>
            <a:r>
              <a:rPr lang="en-US" altLang="it-IT" sz="2000" b="1" u="sng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it-IT" sz="2000" b="1" u="sng" dirty="0" err="1">
                <a:solidFill>
                  <a:schemeClr val="tx2"/>
                </a:solidFill>
                <a:latin typeface="+mn-lt"/>
              </a:rPr>
              <a:t>ingabbiamento</a:t>
            </a:r>
            <a:r>
              <a:rPr lang="en-US" altLang="it-IT" sz="2000" b="1" u="sng" dirty="0">
                <a:solidFill>
                  <a:schemeClr val="tx2"/>
                </a:solidFill>
                <a:latin typeface="+mn-lt"/>
              </a:rPr>
              <a:t> 14 </a:t>
            </a:r>
            <a:r>
              <a:rPr lang="en-US" altLang="it-IT" sz="2000" b="1" u="sng" dirty="0" err="1">
                <a:solidFill>
                  <a:schemeClr val="tx2"/>
                </a:solidFill>
                <a:latin typeface="+mn-lt"/>
              </a:rPr>
              <a:t>giorni</a:t>
            </a:r>
            <a:r>
              <a:rPr lang="en-US" altLang="it-IT" sz="2000" b="1" u="sng" dirty="0">
                <a:solidFill>
                  <a:schemeClr val="tx2"/>
                </a:solidFill>
                <a:latin typeface="+mn-lt"/>
              </a:rPr>
              <a:t> prima di </a:t>
            </a:r>
            <a:r>
              <a:rPr lang="en-US" altLang="it-IT" sz="2000" b="1" u="sng" dirty="0" err="1">
                <a:solidFill>
                  <a:schemeClr val="tx2"/>
                </a:solidFill>
                <a:latin typeface="+mn-lt"/>
              </a:rPr>
              <a:t>rimuovere</a:t>
            </a:r>
            <a:r>
              <a:rPr lang="en-US" altLang="it-IT" sz="2000" b="1" u="sng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it-IT" sz="2000" b="1" u="sng" dirty="0" err="1">
                <a:solidFill>
                  <a:schemeClr val="tx2"/>
                </a:solidFill>
                <a:latin typeface="+mn-lt"/>
              </a:rPr>
              <a:t>i</a:t>
            </a:r>
            <a:r>
              <a:rPr lang="en-US" altLang="it-IT" sz="2000" b="1" u="sng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it-IT" sz="2000" b="1" u="sng" dirty="0" err="1">
                <a:solidFill>
                  <a:schemeClr val="tx2"/>
                </a:solidFill>
                <a:latin typeface="+mn-lt"/>
              </a:rPr>
              <a:t>melari</a:t>
            </a:r>
            <a:r>
              <a:rPr lang="en-US" altLang="it-IT" sz="2000" b="1" u="sng" dirty="0">
                <a:solidFill>
                  <a:schemeClr val="tx2"/>
                </a:solidFill>
                <a:latin typeface="+mn-lt"/>
              </a:rPr>
              <a:t>!</a:t>
            </a:r>
            <a:endParaRPr lang="en-US" altLang="it-IT" sz="20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en-US" altLang="it-IT" sz="20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000" b="1" dirty="0" err="1">
                <a:solidFill>
                  <a:schemeClr val="tx2"/>
                </a:solidFill>
                <a:latin typeface="+mn-lt"/>
              </a:rPr>
              <a:t>Vantaggi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Più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facile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trovare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la regina</a:t>
            </a: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Anticipare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il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trattamento</a:t>
            </a:r>
            <a:endParaRPr lang="en-US" altLang="it-IT" sz="2000" dirty="0">
              <a:solidFill>
                <a:schemeClr val="tx2"/>
              </a:solidFill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Non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influisce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sul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raccolto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e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sulla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forza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delle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famiglie</a:t>
            </a:r>
            <a:endParaRPr lang="en-US" altLang="it-IT" sz="2000" dirty="0">
              <a:solidFill>
                <a:schemeClr val="tx2"/>
              </a:solidFill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0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000" b="1" dirty="0" err="1">
                <a:solidFill>
                  <a:schemeClr val="tx2"/>
                </a:solidFill>
                <a:latin typeface="+mn-lt"/>
              </a:rPr>
              <a:t>Svantaggi</a:t>
            </a:r>
            <a:endParaRPr lang="en-US" altLang="it-IT" sz="2000" b="1" dirty="0">
              <a:solidFill>
                <a:schemeClr val="tx2"/>
              </a:solidFill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Sollevamento</a:t>
            </a:r>
            <a:r>
              <a:rPr lang="en-US" altLang="it-IT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it-IT" sz="2000" dirty="0" err="1">
                <a:solidFill>
                  <a:schemeClr val="tx2"/>
                </a:solidFill>
                <a:latin typeface="+mn-lt"/>
              </a:rPr>
              <a:t>melari</a:t>
            </a:r>
            <a:endParaRPr lang="en-US" altLang="it-IT" sz="2000" dirty="0">
              <a:solidFill>
                <a:schemeClr val="tx2"/>
              </a:solidFill>
              <a:latin typeface="+mn-lt"/>
            </a:endParaRPr>
          </a:p>
          <a:p>
            <a:pPr marL="342900"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980DF8-5C41-B987-B196-0CD33A0A0E97}"/>
              </a:ext>
            </a:extLst>
          </p:cNvPr>
          <p:cNvSpPr txBox="1"/>
          <p:nvPr/>
        </p:nvSpPr>
        <p:spPr>
          <a:xfrm>
            <a:off x="3150921" y="6149854"/>
            <a:ext cx="57851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Kovačić, M., Uzunov, A., Tlak Gajger, I., Pietropaoli, M., Soroker, V., Adjlane, N., ... &amp; Büchler, R. (2023).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Honey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vs. Mite—A Trade-Off Strategy by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Applying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Summer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Brood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Interruption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for Varroa destructor Control in the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Mediterranean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Region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Insects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(9), 751.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0370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019794-3104-D341-BFB5-4BBCD0731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04" y="99210"/>
            <a:ext cx="810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Quanto ingabbiare?</a:t>
            </a:r>
          </a:p>
        </p:txBody>
      </p: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24E98875-FC02-D604-A8F7-493AA0AFA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32" y="666540"/>
            <a:ext cx="89189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latin typeface="+mj-lt"/>
              </a:rPr>
              <a:t>Aumentando la durata dell’ingabbiamento (10-20-30gg) aumenta l’insuccesso riproduttivo della varroa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latin typeface="+mj-lt"/>
              </a:rPr>
              <a:t>(</a:t>
            </a:r>
            <a:r>
              <a:rPr lang="it-IT" altLang="it-IT" sz="2200" dirty="0">
                <a:solidFill>
                  <a:srgbClr val="222222"/>
                </a:solidFill>
                <a:latin typeface="+mj-lt"/>
              </a:rPr>
              <a:t>infertilità, ritardo nella riproduzione, assenza maschi</a:t>
            </a:r>
            <a:r>
              <a:rPr lang="it-IT" altLang="it-IT" sz="2200" dirty="0">
                <a:latin typeface="+mj-lt"/>
              </a:rPr>
              <a:t>)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E45138D-3A54-C144-0E27-B77C08DED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1" y="1788532"/>
            <a:ext cx="9003027" cy="45776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5070E7-3512-B753-ADC8-0062ACD0DDE8}"/>
              </a:ext>
            </a:extLst>
          </p:cNvPr>
          <p:cNvSpPr txBox="1"/>
          <p:nvPr/>
        </p:nvSpPr>
        <p:spPr>
          <a:xfrm>
            <a:off x="45841" y="6273225"/>
            <a:ext cx="9036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Gabel, M.,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Scheiner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R., &amp; Büchler, R. (2023). Immediate and long-term effects of induced brood interruptions on the reproductive success of Varroa destructor. 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Apidologie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54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20.</a:t>
            </a:r>
          </a:p>
        </p:txBody>
      </p:sp>
    </p:spTree>
    <p:extLst>
      <p:ext uri="{BB962C8B-B14F-4D97-AF65-F5344CB8AC3E}">
        <p14:creationId xmlns:p14="http://schemas.microsoft.com/office/powerpoint/2010/main" val="8415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034E64-F51C-69A3-E5C4-B5E393E9D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L’alternativa: </a:t>
            </a:r>
            <a:r>
              <a:rPr lang="it-IT" altLang="it-IT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ApilifeVar</a:t>
            </a: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o </a:t>
            </a:r>
            <a:r>
              <a:rPr lang="it-IT" altLang="it-IT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Apiguard</a:t>
            </a: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 ingabbiamento</a:t>
            </a:r>
          </a:p>
        </p:txBody>
      </p:sp>
      <p:graphicFrame>
        <p:nvGraphicFramePr>
          <p:cNvPr id="19" name="Tabella 10">
            <a:extLst>
              <a:ext uri="{FF2B5EF4-FFF2-40B4-BE49-F238E27FC236}">
                <a16:creationId xmlns:a16="http://schemas.microsoft.com/office/drawing/2014/main" id="{0E030D85-9C02-2556-4CF8-75AC582C2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198837"/>
              </p:ext>
            </p:extLst>
          </p:nvPr>
        </p:nvGraphicFramePr>
        <p:xfrm>
          <a:off x="179508" y="2171902"/>
          <a:ext cx="846163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935">
                  <a:extLst>
                    <a:ext uri="{9D8B030D-6E8A-4147-A177-3AD203B41FA5}">
                      <a16:colId xmlns:a16="http://schemas.microsoft.com/office/drawing/2014/main" val="252953049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164506075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4112268457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176340509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066176713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21012554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788396770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821777278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473536103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189576555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776662072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825162626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126378639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543317375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091656271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18510040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957855647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698119473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618773981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902684310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531048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83468"/>
                  </a:ext>
                </a:extLst>
              </a:tr>
            </a:tbl>
          </a:graphicData>
        </a:graphic>
      </p:graphicFrame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F1CE4F10-EE1A-EADD-C200-EFEB753DAB0E}"/>
              </a:ext>
            </a:extLst>
          </p:cNvPr>
          <p:cNvSpPr/>
          <p:nvPr/>
        </p:nvSpPr>
        <p:spPr>
          <a:xfrm>
            <a:off x="107505" y="2171902"/>
            <a:ext cx="7848872" cy="3708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Ingabbiamento</a:t>
            </a:r>
            <a:endParaRPr lang="en-GB" sz="2000" dirty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1C87ABBC-4430-187D-A9FC-5C61684EC833}"/>
              </a:ext>
            </a:extLst>
          </p:cNvPr>
          <p:cNvSpPr/>
          <p:nvPr/>
        </p:nvSpPr>
        <p:spPr>
          <a:xfrm>
            <a:off x="107505" y="2559223"/>
            <a:ext cx="8928991" cy="34924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 days</a:t>
            </a:r>
          </a:p>
          <a:p>
            <a:pPr algn="ctr"/>
            <a:r>
              <a:rPr lang="en-GB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95-99% efficacy</a:t>
            </a:r>
          </a:p>
        </p:txBody>
      </p:sp>
      <p:pic>
        <p:nvPicPr>
          <p:cNvPr id="2" name="Come usare ApiLife Var nelle arnie Dadant Blatt">
            <a:hlinkClick r:id="" action="ppaction://media"/>
            <a:extLst>
              <a:ext uri="{FF2B5EF4-FFF2-40B4-BE49-F238E27FC236}">
                <a16:creationId xmlns:a16="http://schemas.microsoft.com/office/drawing/2014/main" id="{E589E3D3-F5BA-5327-330E-7D645635A3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51" end="26778.23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2924944"/>
            <a:ext cx="4357005" cy="24508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3B60406-11AE-5B80-D223-74F8A7AF7D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630" y="2924944"/>
            <a:ext cx="3261135" cy="2447478"/>
          </a:xfrm>
          <a:prstGeom prst="rect">
            <a:avLst/>
          </a:prstGeom>
        </p:spPr>
      </p:pic>
      <p:sp>
        <p:nvSpPr>
          <p:cNvPr id="4" name="Callout: freccia in giù 3">
            <a:extLst>
              <a:ext uri="{FF2B5EF4-FFF2-40B4-BE49-F238E27FC236}">
                <a16:creationId xmlns:a16="http://schemas.microsoft.com/office/drawing/2014/main" id="{34C464F6-0631-EAC2-D610-7A605B1D163D}"/>
              </a:ext>
            </a:extLst>
          </p:cNvPr>
          <p:cNvSpPr/>
          <p:nvPr/>
        </p:nvSpPr>
        <p:spPr>
          <a:xfrm>
            <a:off x="179508" y="1362305"/>
            <a:ext cx="468578" cy="747000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ALV</a:t>
            </a:r>
          </a:p>
        </p:txBody>
      </p:sp>
      <p:sp>
        <p:nvSpPr>
          <p:cNvPr id="6" name="Callout: freccia in giù 5">
            <a:extLst>
              <a:ext uri="{FF2B5EF4-FFF2-40B4-BE49-F238E27FC236}">
                <a16:creationId xmlns:a16="http://schemas.microsoft.com/office/drawing/2014/main" id="{71689BED-B104-9915-53CB-9874CC21E51D}"/>
              </a:ext>
            </a:extLst>
          </p:cNvPr>
          <p:cNvSpPr/>
          <p:nvPr/>
        </p:nvSpPr>
        <p:spPr>
          <a:xfrm>
            <a:off x="2520294" y="1362305"/>
            <a:ext cx="468578" cy="747000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ALV</a:t>
            </a:r>
          </a:p>
        </p:txBody>
      </p:sp>
      <p:sp>
        <p:nvSpPr>
          <p:cNvPr id="7" name="Callout: freccia in giù 6">
            <a:extLst>
              <a:ext uri="{FF2B5EF4-FFF2-40B4-BE49-F238E27FC236}">
                <a16:creationId xmlns:a16="http://schemas.microsoft.com/office/drawing/2014/main" id="{1C6C6E19-4E02-FE21-2C84-A60375839E11}"/>
              </a:ext>
            </a:extLst>
          </p:cNvPr>
          <p:cNvSpPr/>
          <p:nvPr/>
        </p:nvSpPr>
        <p:spPr>
          <a:xfrm>
            <a:off x="4968566" y="1362305"/>
            <a:ext cx="468578" cy="747000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ALV</a:t>
            </a:r>
          </a:p>
        </p:txBody>
      </p:sp>
      <p:sp>
        <p:nvSpPr>
          <p:cNvPr id="8" name="Callout: freccia in giù 7">
            <a:extLst>
              <a:ext uri="{FF2B5EF4-FFF2-40B4-BE49-F238E27FC236}">
                <a16:creationId xmlns:a16="http://schemas.microsoft.com/office/drawing/2014/main" id="{EB094599-A66D-A6BA-0BBC-CB7B4A912572}"/>
              </a:ext>
            </a:extLst>
          </p:cNvPr>
          <p:cNvSpPr/>
          <p:nvPr/>
        </p:nvSpPr>
        <p:spPr>
          <a:xfrm>
            <a:off x="8172564" y="1362305"/>
            <a:ext cx="468578" cy="747000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ALV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DB88799-0FB2-8D0E-BC1C-F4A9612248EF}"/>
              </a:ext>
            </a:extLst>
          </p:cNvPr>
          <p:cNvSpPr/>
          <p:nvPr/>
        </p:nvSpPr>
        <p:spPr>
          <a:xfrm>
            <a:off x="5553555" y="4192948"/>
            <a:ext cx="1728192" cy="792088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IMPORTANTE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1C1CE5-DBE8-707C-40A8-37FB8FD11F77}"/>
              </a:ext>
            </a:extLst>
          </p:cNvPr>
          <p:cNvSpPr txBox="1"/>
          <p:nvPr/>
        </p:nvSpPr>
        <p:spPr>
          <a:xfrm>
            <a:off x="-6086" y="6517315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Pietropaoli, Formato, G. (2013). Regolamento 1234/2007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Sottoazione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B.2 Annualità 2012-2013. </a:t>
            </a:r>
            <a:r>
              <a:rPr lang="it-IT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Annual</a:t>
            </a:r>
            <a:r>
              <a:rPr lang="it-IT" sz="1000" dirty="0">
                <a:solidFill>
                  <a:srgbClr val="222222"/>
                </a:solidFill>
                <a:latin typeface="Arial" panose="020B0604020202020204" pitchFamily="34" charset="0"/>
              </a:rPr>
              <a:t> Report</a:t>
            </a:r>
            <a:endParaRPr lang="it-IT" sz="1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BB272-203E-B0B9-AB6F-E6F47A7D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B40A76-D429-84CA-DB51-FB48ADF33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L’alternativa: </a:t>
            </a:r>
            <a:r>
              <a:rPr lang="it-IT" altLang="it-IT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ApilifeVar</a:t>
            </a: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o </a:t>
            </a:r>
            <a:r>
              <a:rPr lang="it-IT" altLang="it-IT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Apiguard</a:t>
            </a: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 ingabbiamento</a:t>
            </a:r>
          </a:p>
        </p:txBody>
      </p:sp>
      <p:graphicFrame>
        <p:nvGraphicFramePr>
          <p:cNvPr id="19" name="Tabella 10">
            <a:extLst>
              <a:ext uri="{FF2B5EF4-FFF2-40B4-BE49-F238E27FC236}">
                <a16:creationId xmlns:a16="http://schemas.microsoft.com/office/drawing/2014/main" id="{3415DE5D-739E-0D44-CC30-81E4CC47F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496338"/>
              </p:ext>
            </p:extLst>
          </p:nvPr>
        </p:nvGraphicFramePr>
        <p:xfrm>
          <a:off x="179508" y="2171902"/>
          <a:ext cx="846163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935">
                  <a:extLst>
                    <a:ext uri="{9D8B030D-6E8A-4147-A177-3AD203B41FA5}">
                      <a16:colId xmlns:a16="http://schemas.microsoft.com/office/drawing/2014/main" val="252953049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164506075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4112268457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176340509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066176713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21012554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788396770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821777278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473536103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189576555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776662072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825162626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126378639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543317375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091656271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18510040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957855647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698119473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1618773981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2902684310"/>
                    </a:ext>
                  </a:extLst>
                </a:gridCol>
                <a:gridCol w="402935">
                  <a:extLst>
                    <a:ext uri="{9D8B030D-6E8A-4147-A177-3AD203B41FA5}">
                      <a16:colId xmlns:a16="http://schemas.microsoft.com/office/drawing/2014/main" val="3531048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83468"/>
                  </a:ext>
                </a:extLst>
              </a:tr>
            </a:tbl>
          </a:graphicData>
        </a:graphic>
      </p:graphicFrame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C288554-20EB-702D-96E3-E92404F4C24B}"/>
              </a:ext>
            </a:extLst>
          </p:cNvPr>
          <p:cNvSpPr/>
          <p:nvPr/>
        </p:nvSpPr>
        <p:spPr>
          <a:xfrm>
            <a:off x="107505" y="2171902"/>
            <a:ext cx="7848872" cy="3708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Ingabbiamento</a:t>
            </a:r>
            <a:endParaRPr lang="en-GB" sz="2000" dirty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8307BE2-7C89-D7B7-22E2-A028ACC63030}"/>
              </a:ext>
            </a:extLst>
          </p:cNvPr>
          <p:cNvSpPr/>
          <p:nvPr/>
        </p:nvSpPr>
        <p:spPr>
          <a:xfrm>
            <a:off x="107505" y="2559223"/>
            <a:ext cx="8928991" cy="34924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 days</a:t>
            </a:r>
          </a:p>
          <a:p>
            <a:pPr algn="ctr"/>
            <a:r>
              <a:rPr lang="en-GB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95-99% efficacy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ED262D3-E318-A752-B20D-C5785FA702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630" y="2924944"/>
            <a:ext cx="3261135" cy="2447478"/>
          </a:xfrm>
          <a:prstGeom prst="rect">
            <a:avLst/>
          </a:prstGeom>
        </p:spPr>
      </p:pic>
      <p:sp>
        <p:nvSpPr>
          <p:cNvPr id="4" name="Callout: freccia in giù 3">
            <a:extLst>
              <a:ext uri="{FF2B5EF4-FFF2-40B4-BE49-F238E27FC236}">
                <a16:creationId xmlns:a16="http://schemas.microsoft.com/office/drawing/2014/main" id="{CC7437F1-9E79-76D0-D646-8F2348E1D792}"/>
              </a:ext>
            </a:extLst>
          </p:cNvPr>
          <p:cNvSpPr/>
          <p:nvPr/>
        </p:nvSpPr>
        <p:spPr>
          <a:xfrm>
            <a:off x="179508" y="1362305"/>
            <a:ext cx="468578" cy="747000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AG</a:t>
            </a:r>
          </a:p>
        </p:txBody>
      </p:sp>
      <p:sp>
        <p:nvSpPr>
          <p:cNvPr id="7" name="Callout: freccia in giù 6">
            <a:extLst>
              <a:ext uri="{FF2B5EF4-FFF2-40B4-BE49-F238E27FC236}">
                <a16:creationId xmlns:a16="http://schemas.microsoft.com/office/drawing/2014/main" id="{748E1E6B-50FB-C48B-104B-CFD65ADD2905}"/>
              </a:ext>
            </a:extLst>
          </p:cNvPr>
          <p:cNvSpPr/>
          <p:nvPr/>
        </p:nvSpPr>
        <p:spPr>
          <a:xfrm>
            <a:off x="4968566" y="1362305"/>
            <a:ext cx="468578" cy="747000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AG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03CBCBC1-ADA3-6054-86C9-91BAD866AF28}"/>
              </a:ext>
            </a:extLst>
          </p:cNvPr>
          <p:cNvSpPr/>
          <p:nvPr/>
        </p:nvSpPr>
        <p:spPr>
          <a:xfrm>
            <a:off x="5553555" y="4192948"/>
            <a:ext cx="1728192" cy="792088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IMPORTANTE</a:t>
            </a:r>
          </a:p>
        </p:txBody>
      </p:sp>
      <p:pic>
        <p:nvPicPr>
          <p:cNvPr id="10" name="Picture 3" descr="http://www.beechwoodbees.co.uk/img/products/api-dual.jpg">
            <a:extLst>
              <a:ext uri="{FF2B5EF4-FFF2-40B4-BE49-F238E27FC236}">
                <a16:creationId xmlns:a16="http://schemas.microsoft.com/office/drawing/2014/main" id="{85F0E8A1-96F1-DB34-F859-2CBFD323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992660"/>
            <a:ext cx="2372208" cy="264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B12EF6D-9814-C1AC-B47B-733E3C495741}"/>
              </a:ext>
            </a:extLst>
          </p:cNvPr>
          <p:cNvSpPr txBox="1"/>
          <p:nvPr/>
        </p:nvSpPr>
        <p:spPr>
          <a:xfrm>
            <a:off x="0" y="6440371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Giacomelli, A., Pietropaoli, M., Carvelli, A., Iacoponi, F., &amp; Formato, G. (2016). Combination of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thymol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treatment (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Apiguard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®) and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caging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the queen technique to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fight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Varroa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destructor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Apidologie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47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(4), 606-616.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91782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034E64-F51C-69A3-E5C4-B5E393E9D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04" y="332656"/>
            <a:ext cx="81003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Differenze rispetto a farmaci a base di ossalico in assenza di covata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A9FFC2-5380-1918-C0B9-227589986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60" y="1772816"/>
            <a:ext cx="889248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Caduta varroe (efficacia) </a:t>
            </a:r>
            <a:r>
              <a:rPr lang="it-IT" altLang="it-IT" sz="2400" u="sng" dirty="0"/>
              <a:t>a partire dal primo giorno di ingabbiamento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Posizione della gabbietta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Necessario andare più giorni in campo per sostituire il trattamento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Vantaggi: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Efficacia equivalente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Rotazione principi attivi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Utile in caso di infestazioni elevate</a:t>
            </a:r>
          </a:p>
        </p:txBody>
      </p:sp>
    </p:spTree>
    <p:extLst>
      <p:ext uri="{BB962C8B-B14F-4D97-AF65-F5344CB8AC3E}">
        <p14:creationId xmlns:p14="http://schemas.microsoft.com/office/powerpoint/2010/main" val="876473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Immagine che contiene aria aperta, calligrafia, albero, molletta&#10;&#10;Descrizione generata automaticamente">
            <a:extLst>
              <a:ext uri="{FF2B5EF4-FFF2-40B4-BE49-F238E27FC236}">
                <a16:creationId xmlns:a16="http://schemas.microsoft.com/office/drawing/2014/main" id="{FAD65675-9A80-2C3C-2C39-E61176FCA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318D07-7CAF-B4D9-E53A-0473DB9EB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-171400"/>
            <a:ext cx="6858000" cy="18745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Ingabbiamento</a:t>
            </a:r>
            <a:r>
              <a:rPr lang="en-US" altLang="it-I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o </a:t>
            </a:r>
            <a:r>
              <a:rPr lang="en-US" altLang="it-IT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confinamento</a:t>
            </a:r>
            <a:r>
              <a:rPr lang="en-US" altLang="it-I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1" name="CasellaDiTesto 3">
            <a:extLst>
              <a:ext uri="{FF2B5EF4-FFF2-40B4-BE49-F238E27FC236}">
                <a16:creationId xmlns:a16="http://schemas.microsoft.com/office/drawing/2014/main" id="{A5608730-5515-E9F1-1689-28DF5520F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8" y="1736200"/>
            <a:ext cx="5058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sz="2400" dirty="0">
                <a:ea typeface="Calibri" panose="020F0502020204030204" pitchFamily="34" charset="0"/>
                <a:cs typeface="Calibri" panose="020F0502020204030204" pitchFamily="34" charset="0"/>
              </a:rPr>
              <a:t>2 apicoltori esperti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sz="2400" dirty="0">
                <a:ea typeface="Calibri" panose="020F0502020204030204" pitchFamily="34" charset="0"/>
                <a:cs typeface="Calibri" panose="020F0502020204030204" pitchFamily="34" charset="0"/>
              </a:rPr>
              <a:t>Un apiario (40-50 alveari) al giorno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64B7F65-E676-A095-CE96-30617DE6DB0F}"/>
              </a:ext>
            </a:extLst>
          </p:cNvPr>
          <p:cNvSpPr txBox="1"/>
          <p:nvPr/>
        </p:nvSpPr>
        <p:spPr>
          <a:xfrm>
            <a:off x="230018" y="3406379"/>
            <a:ext cx="28549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Fattori da considerare: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Esperienza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Regine marcate</a:t>
            </a:r>
          </a:p>
        </p:txBody>
      </p:sp>
      <p:sp>
        <p:nvSpPr>
          <p:cNvPr id="13" name="CasellaDiTesto 3">
            <a:extLst>
              <a:ext uri="{FF2B5EF4-FFF2-40B4-BE49-F238E27FC236}">
                <a16:creationId xmlns:a16="http://schemas.microsoft.com/office/drawing/2014/main" id="{46071DD3-EC04-556C-1CFC-74C3A4D88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3523756"/>
            <a:ext cx="36271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dirty="0">
                <a:ea typeface="Calibri" panose="020F0502020204030204" pitchFamily="34" charset="0"/>
                <a:cs typeface="Calibri" panose="020F0502020204030204" pitchFamily="34" charset="0"/>
              </a:rPr>
              <a:t>Confinamento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dirty="0">
                <a:ea typeface="Calibri" panose="020F0502020204030204" pitchFamily="34" charset="0"/>
                <a:cs typeface="Calibri" panose="020F0502020204030204" pitchFamily="34" charset="0"/>
              </a:rPr>
              <a:t>Non si tocca la regina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dirty="0">
                <a:ea typeface="Calibri" panose="020F0502020204030204" pitchFamily="34" charset="0"/>
                <a:cs typeface="Calibri" panose="020F0502020204030204" pitchFamily="34" charset="0"/>
              </a:rPr>
              <a:t>Effetto favo-trappola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dirty="0">
                <a:ea typeface="Calibri" panose="020F0502020204030204" pitchFamily="34" charset="0"/>
                <a:cs typeface="Calibri" panose="020F0502020204030204" pitchFamily="34" charset="0"/>
              </a:rPr>
              <a:t>«benessere regina»</a:t>
            </a:r>
          </a:p>
        </p:txBody>
      </p:sp>
    </p:spTree>
    <p:extLst>
      <p:ext uri="{BB962C8B-B14F-4D97-AF65-F5344CB8AC3E}">
        <p14:creationId xmlns:p14="http://schemas.microsoft.com/office/powerpoint/2010/main" val="28386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sellaDiTesto 3"/>
          <p:cNvSpPr txBox="1">
            <a:spLocks noChangeArrowheads="1"/>
          </p:cNvSpPr>
          <p:nvPr/>
        </p:nvSpPr>
        <p:spPr bwMode="auto">
          <a:xfrm>
            <a:off x="521804" y="620688"/>
            <a:ext cx="8100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 presento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83B4E46D-7CC6-D317-373D-A4D9E881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267019"/>
            <a:ext cx="842493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Laboratorio Apicoltura dell’IZSLT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Da più di 15 anni</a:t>
            </a:r>
            <a:r>
              <a:rPr lang="it-IT" altLang="it-IT" sz="2400" b="1"/>
              <a:t>, attività </a:t>
            </a:r>
            <a:r>
              <a:rPr lang="it-IT" altLang="it-IT" sz="2400" b="1" dirty="0"/>
              <a:t>di…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Gestione e Controllo delle malattie delle api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Ricerca applicata (prove di campo)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Formazione professionale apicoltori</a:t>
            </a:r>
          </a:p>
        </p:txBody>
      </p:sp>
      <p:pic>
        <p:nvPicPr>
          <p:cNvPr id="2" name="Immagine 1" descr="Immagine che contiene erba, aria aperta, cielo, eretto&#10;&#10;Descrizione generata automaticamente">
            <a:extLst>
              <a:ext uri="{FF2B5EF4-FFF2-40B4-BE49-F238E27FC236}">
                <a16:creationId xmlns:a16="http://schemas.microsoft.com/office/drawing/2014/main" id="{6ADFEA6F-B93E-4B99-F555-3CDC2DB8B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7" b="27065"/>
          <a:stretch/>
        </p:blipFill>
        <p:spPr>
          <a:xfrm>
            <a:off x="0" y="3717032"/>
            <a:ext cx="9144000" cy="24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13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04F325-A65E-EF72-5271-53D29DF1606A}"/>
              </a:ext>
            </a:extLst>
          </p:cNvPr>
          <p:cNvSpPr txBox="1"/>
          <p:nvPr/>
        </p:nvSpPr>
        <p:spPr>
          <a:xfrm>
            <a:off x="26977" y="6412042"/>
            <a:ext cx="8640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+mj-lt"/>
              </a:rPr>
              <a:t>https://www.lapisonline.it/wps/wp-content/uploads/attachments/chi%20cerca%20trova.pdf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8F29FB8-8E28-648F-139C-004CD44E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289" y="2171382"/>
            <a:ext cx="4922207" cy="3696960"/>
          </a:xfrm>
          <a:prstGeom prst="rect">
            <a:avLst/>
          </a:prstGeom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F212C473-6AFD-6EA0-0858-80090B133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64" y="1312393"/>
            <a:ext cx="8100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/>
              <a:t>Uso del </a:t>
            </a:r>
            <a:r>
              <a:rPr lang="it-IT" altLang="it-IT" sz="2400" b="1" dirty="0"/>
              <a:t>diaframma </a:t>
            </a:r>
            <a:r>
              <a:rPr lang="it-IT" altLang="it-IT" sz="2400" dirty="0"/>
              <a:t>(meglio con famiglie in produzione sull’ultimo raccolto)</a:t>
            </a:r>
            <a:endParaRPr lang="it-IT" altLang="it-IT" sz="2400" u="sng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5D29F-20EA-421C-DE90-0F09294B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64" y="296088"/>
            <a:ext cx="8100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L’alternativa alle gabbie</a:t>
            </a:r>
          </a:p>
        </p:txBody>
      </p:sp>
      <p:sp>
        <p:nvSpPr>
          <p:cNvPr id="10" name="CasellaDiTesto 3">
            <a:extLst>
              <a:ext uri="{FF2B5EF4-FFF2-40B4-BE49-F238E27FC236}">
                <a16:creationId xmlns:a16="http://schemas.microsoft.com/office/drawing/2014/main" id="{955C1A73-2946-815F-A1F5-CA3C95FEB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2492896"/>
            <a:ext cx="388843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/>
              <a:t>Giorno 0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000" dirty="0"/>
              <a:t>Inserire diaframma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000" u="sng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/>
              <a:t>Giorno 21: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000" dirty="0"/>
              <a:t>Cerca la regina su 3-4 favi (2 minuti!)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000" dirty="0"/>
              <a:t>Spostarla sui favi senza covata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000" dirty="0"/>
              <a:t>Fare nuclei o distruggere telaini con covata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000" dirty="0"/>
              <a:t>Trattare con </a:t>
            </a:r>
            <a:r>
              <a:rPr lang="it-IT" altLang="it-IT" sz="2000" dirty="0" err="1"/>
              <a:t>Apibioxal</a:t>
            </a: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1455958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10">
            <a:extLst>
              <a:ext uri="{FF2B5EF4-FFF2-40B4-BE49-F238E27FC236}">
                <a16:creationId xmlns:a16="http://schemas.microsoft.com/office/drawing/2014/main" id="{5EC52F69-094E-9C28-B8FC-E7C1B5E13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033775"/>
              </p:ext>
            </p:extLst>
          </p:nvPr>
        </p:nvGraphicFramePr>
        <p:xfrm>
          <a:off x="70974" y="3429000"/>
          <a:ext cx="87494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83">
                  <a:extLst>
                    <a:ext uri="{9D8B030D-6E8A-4147-A177-3AD203B41FA5}">
                      <a16:colId xmlns:a16="http://schemas.microsoft.com/office/drawing/2014/main" val="252953049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2164506075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4112268457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3176340509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2066176713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321012554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3788396770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1821777278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473536103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1189576555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1776662072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3825162626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2126378639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543317375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1091656271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218510040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3957855647"/>
                    </a:ext>
                  </a:extLst>
                </a:gridCol>
                <a:gridCol w="486083">
                  <a:extLst>
                    <a:ext uri="{9D8B030D-6E8A-4147-A177-3AD203B41FA5}">
                      <a16:colId xmlns:a16="http://schemas.microsoft.com/office/drawing/2014/main" val="6981194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83468"/>
                  </a:ext>
                </a:extLst>
              </a:tr>
            </a:tbl>
          </a:graphicData>
        </a:graphic>
      </p:graphicFrame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A463F28-65CB-7F06-163C-4B4757943F41}"/>
              </a:ext>
            </a:extLst>
          </p:cNvPr>
          <p:cNvSpPr/>
          <p:nvPr/>
        </p:nvSpPr>
        <p:spPr>
          <a:xfrm>
            <a:off x="71987" y="3827102"/>
            <a:ext cx="467544" cy="22661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Inserire diaframma</a:t>
            </a:r>
          </a:p>
        </p:txBody>
      </p:sp>
      <p:sp>
        <p:nvSpPr>
          <p:cNvPr id="15" name="CasellaDiTesto 3">
            <a:extLst>
              <a:ext uri="{FF2B5EF4-FFF2-40B4-BE49-F238E27FC236}">
                <a16:creationId xmlns:a16="http://schemas.microsoft.com/office/drawing/2014/main" id="{83164B2B-E22C-CD6F-BBDD-D87C80CA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4" y="1355284"/>
            <a:ext cx="86409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Famiglie con melari sull’ultimo raccolto (es. castagno)</a:t>
            </a:r>
            <a:endParaRPr lang="it-IT" altLang="it-IT" sz="2400" u="sng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u="sng" dirty="0"/>
              <a:t>Necessità: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Andare in campo il minor numero di volte possibile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/>
              <a:t>Formare nuclei anche per rimonta aziendale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1D97D23D-43F2-1028-EBFD-4E35B509A8B9}"/>
              </a:ext>
            </a:extLst>
          </p:cNvPr>
          <p:cNvSpPr/>
          <p:nvPr/>
        </p:nvSpPr>
        <p:spPr>
          <a:xfrm>
            <a:off x="5940152" y="3827102"/>
            <a:ext cx="360040" cy="22661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Togliere melari e nuclei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054CEA56-F028-88B6-4644-EB15C81C34F1}"/>
              </a:ext>
            </a:extLst>
          </p:cNvPr>
          <p:cNvSpPr/>
          <p:nvPr/>
        </p:nvSpPr>
        <p:spPr>
          <a:xfrm>
            <a:off x="8439336" y="3827102"/>
            <a:ext cx="360040" cy="22661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Trattamento ossalico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38500-AC8D-ED6B-13D3-BF35E9B69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64" y="296088"/>
            <a:ext cx="8100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Strategia integrata</a:t>
            </a:r>
          </a:p>
        </p:txBody>
      </p:sp>
    </p:spTree>
    <p:extLst>
      <p:ext uri="{BB962C8B-B14F-4D97-AF65-F5344CB8AC3E}">
        <p14:creationId xmlns:p14="http://schemas.microsoft.com/office/powerpoint/2010/main" val="45803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10">
            <a:extLst>
              <a:ext uri="{FF2B5EF4-FFF2-40B4-BE49-F238E27FC236}">
                <a16:creationId xmlns:a16="http://schemas.microsoft.com/office/drawing/2014/main" id="{3AADCB43-E568-8D74-E16B-F6DF26966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655560"/>
              </p:ext>
            </p:extLst>
          </p:nvPr>
        </p:nvGraphicFramePr>
        <p:xfrm>
          <a:off x="683568" y="1589891"/>
          <a:ext cx="3909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01">
                  <a:extLst>
                    <a:ext uri="{9D8B030D-6E8A-4147-A177-3AD203B41FA5}">
                      <a16:colId xmlns:a16="http://schemas.microsoft.com/office/drawing/2014/main" val="252953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83468"/>
                  </a:ext>
                </a:extLst>
              </a:tr>
            </a:tbl>
          </a:graphicData>
        </a:graphic>
      </p:graphicFrame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7F8ED35-2283-4CBA-333F-DADE4D69FE53}"/>
              </a:ext>
            </a:extLst>
          </p:cNvPr>
          <p:cNvSpPr/>
          <p:nvPr/>
        </p:nvSpPr>
        <p:spPr>
          <a:xfrm>
            <a:off x="612594" y="1987993"/>
            <a:ext cx="467544" cy="22661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Inserire diaframma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25912F-895C-422E-3566-8ABC2A90A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589891"/>
            <a:ext cx="4922207" cy="36969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9E8617-F29B-F527-29B6-3CABCD9A7322}"/>
              </a:ext>
            </a:extLst>
          </p:cNvPr>
          <p:cNvSpPr txBox="1"/>
          <p:nvPr/>
        </p:nvSpPr>
        <p:spPr>
          <a:xfrm>
            <a:off x="612594" y="5406315"/>
            <a:ext cx="8423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latin typeface="+mj-lt"/>
              </a:rPr>
              <a:t>Tempo (2 persone)</a:t>
            </a:r>
            <a:r>
              <a:rPr lang="it-IT" altLang="it-IT" sz="2400" dirty="0">
                <a:latin typeface="+mj-lt"/>
              </a:rPr>
              <a:t>: 2 minuti ad alveare (sollevare melari)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b="1" dirty="0">
                <a:latin typeface="+mj-lt"/>
              </a:rPr>
              <a:t>Costo</a:t>
            </a:r>
            <a:r>
              <a:rPr lang="it-IT" altLang="it-IT" dirty="0">
                <a:latin typeface="+mj-lt"/>
              </a:rPr>
              <a:t>: diaframma (già presente negli alveari come 10° telaino)</a:t>
            </a:r>
            <a:endParaRPr lang="it-IT" alt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782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9E8617-F29B-F527-29B6-3CABCD9A7322}"/>
              </a:ext>
            </a:extLst>
          </p:cNvPr>
          <p:cNvSpPr txBox="1"/>
          <p:nvPr/>
        </p:nvSpPr>
        <p:spPr>
          <a:xfrm>
            <a:off x="141326" y="5230004"/>
            <a:ext cx="90026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latin typeface="+mj-lt"/>
              </a:rPr>
              <a:t>Tempo (3 persone)</a:t>
            </a:r>
            <a:r>
              <a:rPr lang="it-IT" altLang="it-IT" sz="2400" dirty="0">
                <a:latin typeface="+mj-lt"/>
              </a:rPr>
              <a:t>: 10 minuti ad alveare (compresa rimozione melari)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b="1" dirty="0">
                <a:latin typeface="+mj-lt"/>
              </a:rPr>
              <a:t>Costo</a:t>
            </a:r>
            <a:r>
              <a:rPr lang="it-IT" altLang="it-IT" dirty="0">
                <a:latin typeface="+mj-lt"/>
              </a:rPr>
              <a:t>: soffiatore, polistiroli, celle per nuclei, trasporto nuclei, telaini</a:t>
            </a:r>
            <a:endParaRPr lang="it-IT" altLang="it-IT" sz="2400" dirty="0">
              <a:latin typeface="+mj-lt"/>
            </a:endParaRPr>
          </a:p>
        </p:txBody>
      </p:sp>
      <p:graphicFrame>
        <p:nvGraphicFramePr>
          <p:cNvPr id="2" name="Tabella 10">
            <a:extLst>
              <a:ext uri="{FF2B5EF4-FFF2-40B4-BE49-F238E27FC236}">
                <a16:creationId xmlns:a16="http://schemas.microsoft.com/office/drawing/2014/main" id="{AF468233-E096-8CA1-5D8F-269C1A0F3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64636"/>
              </p:ext>
            </p:extLst>
          </p:nvPr>
        </p:nvGraphicFramePr>
        <p:xfrm>
          <a:off x="170497" y="1229851"/>
          <a:ext cx="5130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071">
                  <a:extLst>
                    <a:ext uri="{9D8B030D-6E8A-4147-A177-3AD203B41FA5}">
                      <a16:colId xmlns:a16="http://schemas.microsoft.com/office/drawing/2014/main" val="2126378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83468"/>
                  </a:ext>
                </a:extLst>
              </a:tr>
            </a:tbl>
          </a:graphicData>
        </a:graphic>
      </p:graphicFrame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C0B515B-7977-236B-4287-A254315B1C9F}"/>
              </a:ext>
            </a:extLst>
          </p:cNvPr>
          <p:cNvSpPr/>
          <p:nvPr/>
        </p:nvSpPr>
        <p:spPr>
          <a:xfrm>
            <a:off x="223612" y="1700808"/>
            <a:ext cx="360040" cy="22661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Togliere melari e nuclei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D3224E-C155-744E-E381-64BDA681C0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4034" y="1582550"/>
            <a:ext cx="3333099" cy="250270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FF8A5A-4279-FF96-4BD8-83D5E19FF8F6}"/>
              </a:ext>
            </a:extLst>
          </p:cNvPr>
          <p:cNvSpPr txBox="1"/>
          <p:nvPr/>
        </p:nvSpPr>
        <p:spPr>
          <a:xfrm>
            <a:off x="827584" y="188640"/>
            <a:ext cx="59046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latin typeface="+mj-lt"/>
              </a:rPr>
              <a:t>Giorno FATICOSO!</a:t>
            </a:r>
            <a:endParaRPr lang="it-IT" altLang="it-IT" b="1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>
                <a:latin typeface="+mj-lt"/>
              </a:rPr>
              <a:t>A vista d’occhio </a:t>
            </a:r>
            <a:r>
              <a:rPr lang="it-IT" altLang="it-IT" sz="2400" b="1" u="sng" dirty="0">
                <a:latin typeface="+mj-lt"/>
              </a:rPr>
              <a:t>si capisce subito </a:t>
            </a:r>
            <a:r>
              <a:rPr lang="it-IT" altLang="it-IT" sz="2400" dirty="0">
                <a:latin typeface="+mj-lt"/>
              </a:rPr>
              <a:t>su quali telaini è la regina (cera bianca)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it-IT" altLang="it-IT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dirty="0">
                <a:latin typeface="+mj-lt"/>
              </a:rPr>
              <a:t>Cercare regina su </a:t>
            </a:r>
            <a:r>
              <a:rPr lang="it-IT" altLang="it-IT" b="1" u="sng" dirty="0">
                <a:latin typeface="+mj-lt"/>
              </a:rPr>
              <a:t>4 telaini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b="1" u="sng" dirty="0">
                <a:latin typeface="+mj-lt"/>
              </a:rPr>
              <a:t>e spostarla nella metà senza covata</a:t>
            </a:r>
            <a:endParaRPr lang="it-IT" altLang="it-IT" sz="2400" b="1" u="sng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it-IT" altLang="it-IT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u="sng" dirty="0">
                <a:latin typeface="+mj-lt"/>
              </a:rPr>
              <a:t>Prima fare i nuclei </a:t>
            </a:r>
            <a:r>
              <a:rPr lang="it-IT" altLang="it-IT" sz="2400" dirty="0">
                <a:latin typeface="+mj-lt"/>
              </a:rPr>
              <a:t>poi togliere i melari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it-IT" altLang="it-IT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b="1" u="sng" dirty="0">
                <a:latin typeface="+mj-lt"/>
              </a:rPr>
              <a:t>Velocità </a:t>
            </a:r>
            <a:r>
              <a:rPr lang="it-IT" altLang="it-IT" dirty="0">
                <a:latin typeface="+mj-lt"/>
              </a:rPr>
              <a:t>per rischio saccheggio</a:t>
            </a:r>
            <a:endParaRPr lang="it-IT" alt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211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10">
            <a:extLst>
              <a:ext uri="{FF2B5EF4-FFF2-40B4-BE49-F238E27FC236}">
                <a16:creationId xmlns:a16="http://schemas.microsoft.com/office/drawing/2014/main" id="{073A2687-EF58-BDED-61E1-BCC4341E1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799611"/>
              </p:ext>
            </p:extLst>
          </p:nvPr>
        </p:nvGraphicFramePr>
        <p:xfrm>
          <a:off x="240252" y="465872"/>
          <a:ext cx="44331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316">
                  <a:extLst>
                    <a:ext uri="{9D8B030D-6E8A-4147-A177-3AD203B41FA5}">
                      <a16:colId xmlns:a16="http://schemas.microsoft.com/office/drawing/2014/main" val="6981194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83468"/>
                  </a:ext>
                </a:extLst>
              </a:tr>
            </a:tbl>
          </a:graphicData>
        </a:graphic>
      </p:graphicFrame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3D53416E-291C-3BC8-091D-A595DA05098E}"/>
              </a:ext>
            </a:extLst>
          </p:cNvPr>
          <p:cNvSpPr/>
          <p:nvPr/>
        </p:nvSpPr>
        <p:spPr>
          <a:xfrm>
            <a:off x="323528" y="836712"/>
            <a:ext cx="360040" cy="22661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Trattamento ossalico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C8A310-6834-35DF-FA12-258E1522960F}"/>
              </a:ext>
            </a:extLst>
          </p:cNvPr>
          <p:cNvSpPr txBox="1"/>
          <p:nvPr/>
        </p:nvSpPr>
        <p:spPr>
          <a:xfrm>
            <a:off x="827584" y="165988"/>
            <a:ext cx="74888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latin typeface="+mj-lt"/>
              </a:rPr>
              <a:t>Trattamento con farmaci a base di acido ossalico</a:t>
            </a:r>
            <a:r>
              <a:rPr lang="it-IT" altLang="it-IT" sz="2400" dirty="0">
                <a:latin typeface="+mj-lt"/>
              </a:rPr>
              <a:t> su famiglie con regine «originarie»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it-IT" altLang="it-IT" b="1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latin typeface="+mj-lt"/>
              </a:rPr>
              <a:t>Gestione nuclei con celle reali: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>
                <a:latin typeface="+mj-lt"/>
              </a:rPr>
              <a:t>- Trattamento iniziale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dirty="0">
                <a:latin typeface="+mj-lt"/>
              </a:rPr>
              <a:t>- Trattamento </a:t>
            </a:r>
            <a:r>
              <a:rPr lang="it-IT" altLang="it-IT" sz="2400" dirty="0">
                <a:latin typeface="+mj-lt"/>
              </a:rPr>
              <a:t>allo sfarfallamento</a:t>
            </a:r>
            <a:r>
              <a:rPr lang="it-IT" altLang="it-IT" dirty="0">
                <a:latin typeface="+mj-lt"/>
              </a:rPr>
              <a:t> covata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dirty="0">
                <a:latin typeface="+mj-lt"/>
              </a:rPr>
              <a:t>-</a:t>
            </a:r>
            <a:r>
              <a:rPr lang="it-IT" altLang="it-IT" sz="2400" dirty="0">
                <a:latin typeface="+mj-lt"/>
              </a:rPr>
              <a:t> nutrizioni</a:t>
            </a:r>
          </a:p>
        </p:txBody>
      </p:sp>
      <p:pic>
        <p:nvPicPr>
          <p:cNvPr id="10" name="Immagine 9" descr="Immagine che contiene aria aperta, albero, giallo&#10;&#10;Descrizione generata automaticamente">
            <a:extLst>
              <a:ext uri="{FF2B5EF4-FFF2-40B4-BE49-F238E27FC236}">
                <a16:creationId xmlns:a16="http://schemas.microsoft.com/office/drawing/2014/main" id="{A228B82F-AE91-148B-D204-C240503053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20" y="2996952"/>
            <a:ext cx="2888180" cy="38509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39175E-AD43-08C2-792C-E44ACDFB41E4}"/>
              </a:ext>
            </a:extLst>
          </p:cNvPr>
          <p:cNvSpPr txBox="1"/>
          <p:nvPr/>
        </p:nvSpPr>
        <p:spPr>
          <a:xfrm>
            <a:off x="825910" y="3284984"/>
            <a:ext cx="9002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latin typeface="+mj-lt"/>
              </a:rPr>
              <a:t>Tempo (1 persona)</a:t>
            </a:r>
            <a:r>
              <a:rPr lang="it-IT" altLang="it-IT" sz="2400" dirty="0">
                <a:latin typeface="+mj-lt"/>
              </a:rPr>
              <a:t>: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dirty="0">
                <a:latin typeface="+mj-lt"/>
              </a:rPr>
              <a:t>difficile da stimare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b="1" dirty="0">
                <a:latin typeface="+mj-lt"/>
              </a:rPr>
              <a:t>Costo</a:t>
            </a:r>
            <a:r>
              <a:rPr lang="it-IT" altLang="it-IT" dirty="0">
                <a:latin typeface="+mj-lt"/>
              </a:rPr>
              <a:t>: relativo</a:t>
            </a:r>
            <a:endParaRPr lang="it-IT" altLang="it-IT" sz="2400" dirty="0"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397A43C-57DA-34DF-6099-D1C1A0838691}"/>
              </a:ext>
            </a:extLst>
          </p:cNvPr>
          <p:cNvSpPr txBox="1"/>
          <p:nvPr/>
        </p:nvSpPr>
        <p:spPr>
          <a:xfrm>
            <a:off x="1068195" y="4509120"/>
            <a:ext cx="56286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solidFill>
                  <a:srgbClr val="00B050"/>
                </a:solidFill>
                <a:latin typeface="+mj-lt"/>
              </a:rPr>
              <a:t>BENEFICI: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400" b="1" dirty="0">
                <a:solidFill>
                  <a:srgbClr val="00B050"/>
                </a:solidFill>
                <a:latin typeface="+mj-lt"/>
              </a:rPr>
              <a:t>Trattamento rapido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50"/>
                </a:solidFill>
                <a:latin typeface="+mj-lt"/>
              </a:rPr>
              <a:t>E</a:t>
            </a:r>
            <a:r>
              <a:rPr lang="it-IT" altLang="it-IT" sz="2400" b="1" dirty="0">
                <a:solidFill>
                  <a:srgbClr val="00B050"/>
                </a:solidFill>
                <a:latin typeface="+mj-lt"/>
              </a:rPr>
              <a:t>fficace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50"/>
                </a:solidFill>
                <a:latin typeface="+mj-lt"/>
              </a:rPr>
              <a:t>P</a:t>
            </a:r>
            <a:r>
              <a:rPr lang="it-IT" altLang="it-IT" sz="2400" b="1" dirty="0">
                <a:solidFill>
                  <a:srgbClr val="00B050"/>
                </a:solidFill>
                <a:latin typeface="+mj-lt"/>
              </a:rPr>
              <a:t>oche volte in campo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50"/>
                </a:solidFill>
                <a:latin typeface="+mj-lt"/>
              </a:rPr>
              <a:t>Formazione n</a:t>
            </a:r>
            <a:r>
              <a:rPr lang="it-IT" altLang="it-IT" sz="2400" b="1" dirty="0">
                <a:solidFill>
                  <a:srgbClr val="00B050"/>
                </a:solidFill>
                <a:latin typeface="+mj-lt"/>
              </a:rPr>
              <a:t>uovi nuclei</a:t>
            </a:r>
            <a:endParaRPr lang="it-IT" altLang="it-IT" sz="24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1599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49">
            <a:extLst>
              <a:ext uri="{FF2B5EF4-FFF2-40B4-BE49-F238E27FC236}">
                <a16:creationId xmlns:a16="http://schemas.microsoft.com/office/drawing/2014/main" id="{A4121561-392E-4887-9C1F-E0648606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2D678C-93B4-7DE2-BF8C-67120080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627" y="248987"/>
            <a:ext cx="4634407" cy="15836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35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Queste</a:t>
            </a:r>
            <a:r>
              <a:rPr lang="en-US" altLang="it-IT" sz="35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it-IT" sz="35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sono</a:t>
            </a:r>
            <a:r>
              <a:rPr lang="en-US" altLang="it-IT" sz="35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solo </a:t>
            </a:r>
            <a:r>
              <a:rPr lang="en-US" altLang="it-IT" sz="35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alcune</a:t>
            </a:r>
            <a:r>
              <a:rPr lang="en-US" altLang="it-IT" sz="35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it-IT" sz="35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delle</a:t>
            </a:r>
            <a:r>
              <a:rPr lang="en-US" altLang="it-IT" sz="35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it-IT" sz="35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strategie</a:t>
            </a:r>
            <a:r>
              <a:rPr lang="en-US" altLang="it-IT" sz="35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it-IT" sz="35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possibili</a:t>
            </a:r>
            <a:endParaRPr lang="en-US" altLang="it-IT" sz="35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5BD615D3-BB1F-4B9A-6D53-72D73E0A9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"/>
          <a:stretch/>
        </p:blipFill>
        <p:spPr>
          <a:xfrm>
            <a:off x="135564" y="10"/>
            <a:ext cx="3620386" cy="2780404"/>
          </a:xfrm>
          <a:prstGeom prst="rect">
            <a:avLst/>
          </a:prstGeom>
        </p:spPr>
      </p:pic>
      <p:pic>
        <p:nvPicPr>
          <p:cNvPr id="5" name="Immagine 4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A64D01EC-F80D-009D-B18D-F05A451E7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16395" b="3"/>
          <a:stretch/>
        </p:blipFill>
        <p:spPr>
          <a:xfrm>
            <a:off x="135564" y="2961167"/>
            <a:ext cx="3620386" cy="389683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382B9A-91C7-0F57-24FA-514EB1375E5E}"/>
              </a:ext>
            </a:extLst>
          </p:cNvPr>
          <p:cNvSpPr txBox="1"/>
          <p:nvPr/>
        </p:nvSpPr>
        <p:spPr>
          <a:xfrm>
            <a:off x="4131626" y="2708920"/>
            <a:ext cx="4634407" cy="32403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latin typeface="+mn-lt"/>
              </a:rPr>
              <a:t>Adattamento</a:t>
            </a:r>
            <a:r>
              <a:rPr lang="en-US" sz="3200" b="1" dirty="0">
                <a:latin typeface="+mn-lt"/>
              </a:rPr>
              <a:t> in base alle </a:t>
            </a:r>
            <a:r>
              <a:rPr lang="en-US" sz="3200" b="1" dirty="0" err="1">
                <a:latin typeface="+mn-lt"/>
              </a:rPr>
              <a:t>esigenze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aziendali</a:t>
            </a:r>
            <a:endParaRPr lang="en-US" sz="3200" b="1" dirty="0">
              <a:latin typeface="+mn-lt"/>
            </a:endParaRP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n-lt"/>
              </a:rPr>
              <a:t>Esperienza</a:t>
            </a:r>
            <a:endParaRPr lang="en-US" sz="3200" dirty="0">
              <a:latin typeface="+mn-lt"/>
            </a:endParaRP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n-lt"/>
              </a:rPr>
              <a:t>Costi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benefici</a:t>
            </a:r>
            <a:endParaRPr lang="en-US" sz="3200" dirty="0">
              <a:latin typeface="+mn-lt"/>
            </a:endParaRP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n-lt"/>
              </a:rPr>
              <a:t>Fini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produttivi</a:t>
            </a:r>
            <a:endParaRPr lang="en-US" sz="3200" dirty="0"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+mn-lt"/>
              </a:rPr>
              <a:t>Ecc</a:t>
            </a:r>
            <a:r>
              <a:rPr lang="en-US" sz="3200" dirty="0"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83796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7B314-737D-CE25-02A0-5CF55F11B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1A484E-5E34-CA99-F409-D7C0FA70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968" y="1988840"/>
            <a:ext cx="4608512" cy="309634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Nuove frontiere del blocco di covata…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INANELLAMENTO DELLE REGINE</a:t>
            </a:r>
          </a:p>
        </p:txBody>
      </p:sp>
      <p:pic>
        <p:nvPicPr>
          <p:cNvPr id="3" name="Video WhatsApp 2024-01-23 ore 11.58.35_a73deb72">
            <a:hlinkClick r:id="" action="ppaction://media"/>
            <a:extLst>
              <a:ext uri="{FF2B5EF4-FFF2-40B4-BE49-F238E27FC236}">
                <a16:creationId xmlns:a16="http://schemas.microsoft.com/office/drawing/2014/main" id="{54CFA112-0B9C-CFD1-6F51-C49E6817B2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12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A337-3327-CE22-B454-8F6DAA12E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27E38-FE4E-9607-FDA2-9EA47D9D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dieci comandamenti nella lotta alla varroa</a:t>
            </a:r>
          </a:p>
        </p:txBody>
      </p:sp>
      <p:pic>
        <p:nvPicPr>
          <p:cNvPr id="6" name="Segnaposto contenuto 5" descr="Immagine che contiene Spuntino, popcorn, miscela, cibo&#10;&#10;Descrizione generata automaticamente">
            <a:extLst>
              <a:ext uri="{FF2B5EF4-FFF2-40B4-BE49-F238E27FC236}">
                <a16:creationId xmlns:a16="http://schemas.microsoft.com/office/drawing/2014/main" id="{290FF3A3-EFAB-0B51-ABDB-AF8641C6A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1343" b="5324"/>
          <a:stretch/>
        </p:blipFill>
        <p:spPr>
          <a:xfrm>
            <a:off x="0" y="0"/>
            <a:ext cx="9144000" cy="6492874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480BCB-B6B5-78DE-2C42-FB3A285C3979}"/>
              </a:ext>
            </a:extLst>
          </p:cNvPr>
          <p:cNvSpPr txBox="1"/>
          <p:nvPr/>
        </p:nvSpPr>
        <p:spPr>
          <a:xfrm>
            <a:off x="323528" y="1319690"/>
            <a:ext cx="8352928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Applica le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Buone Pratiche Apistiche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(es. nutrizione)</a:t>
            </a:r>
            <a:endParaRPr lang="it-IT" dirty="0"/>
          </a:p>
        </p:txBody>
      </p:sp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D602DBB-9CB5-98EE-8E48-6EE83AC0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68" y="2198571"/>
            <a:ext cx="4566004" cy="45660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A16562-E3E3-8C13-E203-966614782E79}"/>
              </a:ext>
            </a:extLst>
          </p:cNvPr>
          <p:cNvSpPr txBox="1"/>
          <p:nvPr/>
        </p:nvSpPr>
        <p:spPr>
          <a:xfrm>
            <a:off x="12576" y="6398310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Pietropaoli, M.,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Ribarits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Moosbeckhofer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R.,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Köglberger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H., Alber, O.,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Gregorc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... &amp; Formato, G. (2020).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Biosecurity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measures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beekeeping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Revue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Scientifique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et Technique (International Office of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Epizootics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725-735.</a:t>
            </a:r>
            <a:endParaRPr lang="en-GB" sz="1100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8BB9E0A-E210-7204-E5A1-809BB279346A}"/>
              </a:ext>
            </a:extLst>
          </p:cNvPr>
          <p:cNvSpPr/>
          <p:nvPr/>
        </p:nvSpPr>
        <p:spPr>
          <a:xfrm>
            <a:off x="3432448" y="5552324"/>
            <a:ext cx="151216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magine 6" descr="Immagine che contiene erba, aria aperta, albero, campo&#10;&#10;Descrizione generata automaticamente">
            <a:extLst>
              <a:ext uri="{FF2B5EF4-FFF2-40B4-BE49-F238E27FC236}">
                <a16:creationId xmlns:a16="http://schemas.microsoft.com/office/drawing/2014/main" id="{0AAD5498-2641-F27A-4919-CB744672CA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5" y="2523731"/>
            <a:ext cx="4137924" cy="27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43CFF7-D1A6-8143-4CBA-29A5635E4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04" y="927410"/>
            <a:ext cx="810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Novità dal mondo dell’apicoltura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CCFD04-EA43-06A5-F51A-D83C50754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706"/>
            <a:ext cx="9144000" cy="444740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E1D091-ABDB-BC5F-F1F5-B60BA3CE9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947041"/>
            <a:ext cx="9036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/>
              <a:t>Il primo Network Tematico degli apicoltori europei!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AEAE48-27A6-5AAB-2A91-6B22B8608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07" y="1437226"/>
            <a:ext cx="810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www.bthenet.eu</a:t>
            </a:r>
            <a:endParaRPr lang="it-IT" altLang="it-IT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982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EFAD2F-2BA7-9321-1A68-CBB1EE87D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854938"/>
            <a:ext cx="5185679" cy="31069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6C61951-20F4-29AD-9503-6B1181BE4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558653"/>
            <a:ext cx="4427984" cy="22993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257872-CCEB-C60C-A310-39570E44F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9" y="1270163"/>
            <a:ext cx="903649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/>
              <a:t>Confronto e discussione di tutte le pratiche apistiche e misure di biosicurezza in Europa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/>
              <a:t>Coinvolti 18 Paesi Europei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sz="2400" dirty="0"/>
              <a:t>Associazioni Apicoltori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sz="2400" dirty="0"/>
              <a:t>Istituti di Ricerca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sz="2400" dirty="0"/>
              <a:t>Università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sz="2400" dirty="0"/>
              <a:t>Stakeholders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F31B55-BBE1-BA00-38D7-CB3FDAE00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232" y="760348"/>
            <a:ext cx="810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www.bthenet.eu</a:t>
            </a:r>
            <a:endParaRPr lang="it-IT" altLang="it-IT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6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persona, aria aperta&#10;&#10;Descrizione generata automaticamente">
            <a:extLst>
              <a:ext uri="{FF2B5EF4-FFF2-40B4-BE49-F238E27FC236}">
                <a16:creationId xmlns:a16="http://schemas.microsoft.com/office/drawing/2014/main" id="{EF6FB074-9857-E6E1-85E6-ACF41975C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" r="-1" b="841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9B631F-70AB-E645-70B0-4F0A317B0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65125"/>
            <a:ext cx="2866641" cy="1899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3500" b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Gestione della Varroa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B9474C-A409-CC26-C91F-18C0EA453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93" y="2348880"/>
            <a:ext cx="4320480" cy="3742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400" b="1" dirty="0" err="1">
                <a:latin typeface="+mn-lt"/>
              </a:rPr>
              <a:t>Attività</a:t>
            </a:r>
            <a:r>
              <a:rPr lang="en-US" altLang="it-IT" sz="2400" b="1" dirty="0">
                <a:latin typeface="+mn-lt"/>
              </a:rPr>
              <a:t> </a:t>
            </a:r>
            <a:r>
              <a:rPr lang="en-US" altLang="it-IT" sz="2400" b="1" dirty="0" err="1">
                <a:latin typeface="+mn-lt"/>
              </a:rPr>
              <a:t>cruciale</a:t>
            </a:r>
            <a:endParaRPr lang="en-US" altLang="it-IT" sz="2400" b="1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400" b="1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400" b="1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400" b="1" u="sng" dirty="0" err="1">
                <a:latin typeface="+mn-lt"/>
              </a:rPr>
              <a:t>Costi</a:t>
            </a:r>
            <a:r>
              <a:rPr lang="en-US" altLang="it-IT" sz="2400" b="1" u="sng" dirty="0">
                <a:latin typeface="+mn-lt"/>
              </a:rPr>
              <a:t> </a:t>
            </a:r>
            <a:r>
              <a:rPr lang="en-US" altLang="it-IT" sz="2400" dirty="0">
                <a:latin typeface="+mn-lt"/>
              </a:rPr>
              <a:t>(tempo e </a:t>
            </a:r>
            <a:r>
              <a:rPr lang="en-US" altLang="it-IT" sz="2400" dirty="0" err="1">
                <a:latin typeface="+mn-lt"/>
              </a:rPr>
              <a:t>esperienza</a:t>
            </a:r>
            <a:r>
              <a:rPr lang="en-US" altLang="it-IT" sz="2400" dirty="0">
                <a:latin typeface="+mn-lt"/>
              </a:rPr>
              <a:t>!)</a:t>
            </a: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4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400" b="1" u="sng" dirty="0" err="1">
                <a:latin typeface="+mn-lt"/>
              </a:rPr>
              <a:t>Qualità</a:t>
            </a:r>
            <a:r>
              <a:rPr lang="en-US" altLang="it-IT" sz="2400" b="1" u="sng" dirty="0">
                <a:latin typeface="+mn-lt"/>
              </a:rPr>
              <a:t> </a:t>
            </a:r>
            <a:r>
              <a:rPr lang="en-US" altLang="it-IT" sz="2400" b="1" u="sng" dirty="0" err="1">
                <a:latin typeface="+mn-lt"/>
              </a:rPr>
              <a:t>dei</a:t>
            </a:r>
            <a:r>
              <a:rPr lang="en-US" altLang="it-IT" sz="2400" b="1" u="sng" dirty="0">
                <a:latin typeface="+mn-lt"/>
              </a:rPr>
              <a:t> </a:t>
            </a:r>
            <a:r>
              <a:rPr lang="en-US" altLang="it-IT" sz="2400" b="1" u="sng" dirty="0" err="1">
                <a:latin typeface="+mn-lt"/>
              </a:rPr>
              <a:t>prodotti</a:t>
            </a:r>
            <a:endParaRPr lang="en-US" altLang="it-IT" sz="24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endParaRPr lang="en-US" altLang="it-IT" sz="2400" dirty="0">
              <a:latin typeface="+mn-lt"/>
            </a:endParaRPr>
          </a:p>
          <a:p>
            <a:pPr indent="-2286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it-IT" sz="2400" b="1" u="sng" dirty="0" err="1">
                <a:latin typeface="+mn-lt"/>
              </a:rPr>
              <a:t>Farmaco-resistenza</a:t>
            </a:r>
            <a:endParaRPr lang="en-US" altLang="it-IT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26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77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Immagine 3" descr="Immagine che contiene testo, albero&#10;&#10;Descrizione generata automaticamente">
            <a:extLst>
              <a:ext uri="{FF2B5EF4-FFF2-40B4-BE49-F238E27FC236}">
                <a16:creationId xmlns:a16="http://schemas.microsoft.com/office/drawing/2014/main" id="{34FAE44B-ACD8-39EC-3524-04C376EA7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t="-4526" r="41775" b="4528"/>
          <a:stretch/>
        </p:blipFill>
        <p:spPr>
          <a:xfrm rot="5400000">
            <a:off x="-154071" y="214406"/>
            <a:ext cx="6801654" cy="63623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1"/>
          <a:stretch/>
        </p:blipFill>
        <p:spPr>
          <a:xfrm>
            <a:off x="229" y="-5229"/>
            <a:ext cx="9143543" cy="686322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6E6E61E-6CDB-EF83-D5E7-3A3554304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1454664"/>
            <a:ext cx="3600196" cy="12334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26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GRAZIE DELL’ATTENZIONE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2D1B9A-2BAB-F88D-25FE-6CC95FA605FA}"/>
              </a:ext>
            </a:extLst>
          </p:cNvPr>
          <p:cNvSpPr txBox="1"/>
          <p:nvPr/>
        </p:nvSpPr>
        <p:spPr>
          <a:xfrm>
            <a:off x="6097758" y="2749451"/>
            <a:ext cx="30111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Marco Pietropaoli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marco.pietropaoli@izslt.it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www.izslt.it/apicoltura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20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515B48C7-CD96-1994-C5DD-7096E0F8C879}"/>
              </a:ext>
            </a:extLst>
          </p:cNvPr>
          <p:cNvSpPr txBox="1">
            <a:spLocks/>
          </p:cNvSpPr>
          <p:nvPr/>
        </p:nvSpPr>
        <p:spPr>
          <a:xfrm>
            <a:off x="5462421" y="6062093"/>
            <a:ext cx="3600196" cy="495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 BUONA APICOLTURA!</a:t>
            </a:r>
          </a:p>
        </p:txBody>
      </p:sp>
    </p:spTree>
    <p:extLst>
      <p:ext uri="{BB962C8B-B14F-4D97-AF65-F5344CB8AC3E}">
        <p14:creationId xmlns:p14="http://schemas.microsoft.com/office/powerpoint/2010/main" val="199652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puntino, popcorn, miscela, cibo&#10;&#10;Descrizione generata automaticamente">
            <a:extLst>
              <a:ext uri="{FF2B5EF4-FFF2-40B4-BE49-F238E27FC236}">
                <a16:creationId xmlns:a16="http://schemas.microsoft.com/office/drawing/2014/main" id="{460CE41D-CF1F-A2C9-FDF7-38CD79114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1343" b="5324"/>
          <a:stretch/>
        </p:blipFill>
        <p:spPr>
          <a:xfrm>
            <a:off x="0" y="0"/>
            <a:ext cx="9144000" cy="6492874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562B80-E8CB-62C1-275B-A286D6B3D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2" y="365126"/>
            <a:ext cx="7886700" cy="1325563"/>
          </a:xfrm>
        </p:spPr>
        <p:txBody>
          <a:bodyPr/>
          <a:lstStyle/>
          <a:p>
            <a:r>
              <a:rPr lang="it-IT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dieci comandamenti nella lotta alla varroa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5D1778-2C81-0328-832B-CEECFAD7D64D}"/>
              </a:ext>
            </a:extLst>
          </p:cNvPr>
          <p:cNvSpPr txBox="1"/>
          <p:nvPr/>
        </p:nvSpPr>
        <p:spPr>
          <a:xfrm>
            <a:off x="7340285" y="10563"/>
            <a:ext cx="181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Randy Oliver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779318-28B3-97B2-1A4B-CED1176426BE}"/>
              </a:ext>
            </a:extLst>
          </p:cNvPr>
          <p:cNvSpPr txBox="1"/>
          <p:nvPr/>
        </p:nvSpPr>
        <p:spPr>
          <a:xfrm>
            <a:off x="323528" y="131969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Ricordare che stiamo controllando un parassita che è anche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vettore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virus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9CAB85-B4AE-379E-48EF-B1E117123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3" y="2645253"/>
            <a:ext cx="9144000" cy="332106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365F5A9-12CC-262D-3C47-5037C9523226}"/>
              </a:ext>
            </a:extLst>
          </p:cNvPr>
          <p:cNvSpPr txBox="1"/>
          <p:nvPr/>
        </p:nvSpPr>
        <p:spPr>
          <a:xfrm>
            <a:off x="143508" y="6119336"/>
            <a:ext cx="88569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Bubnič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Prešern, J., Pietropaoli, M., Cersini, A., Moškrič, A., Formato, G., ... &amp; Smodiš Škerl, M. I. (2024).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Integrated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Pest Management Strategies to Control Varroa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Mites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Effect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Viral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Loads in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Honey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Bee </a:t>
            </a:r>
            <a:r>
              <a:rPr lang="it-IT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Colonies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Insects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115.</a:t>
            </a:r>
            <a:endParaRPr lang="it-IT" sz="1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6D96E3-B858-96F2-CEFC-31542608C7A6}"/>
              </a:ext>
            </a:extLst>
          </p:cNvPr>
          <p:cNvSpPr txBox="1"/>
          <p:nvPr/>
        </p:nvSpPr>
        <p:spPr>
          <a:xfrm>
            <a:off x="1331640" y="2841102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Ing. in gabbietta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521CC4-B746-0955-167F-785D9B19B305}"/>
              </a:ext>
            </a:extLst>
          </p:cNvPr>
          <p:cNvSpPr txBox="1"/>
          <p:nvPr/>
        </p:nvSpPr>
        <p:spPr>
          <a:xfrm>
            <a:off x="3851920" y="2841102"/>
            <a:ext cx="2012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Confinamento su favo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870B3C1-E6C1-E714-F18B-2D5B73A0AF9B}"/>
              </a:ext>
            </a:extLst>
          </p:cNvPr>
          <p:cNvSpPr txBox="1"/>
          <p:nvPr/>
        </p:nvSpPr>
        <p:spPr>
          <a:xfrm>
            <a:off x="7340285" y="2841102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Controllo</a:t>
            </a:r>
          </a:p>
        </p:txBody>
      </p:sp>
    </p:spTree>
    <p:extLst>
      <p:ext uri="{BB962C8B-B14F-4D97-AF65-F5344CB8AC3E}">
        <p14:creationId xmlns:p14="http://schemas.microsoft.com/office/powerpoint/2010/main" val="40846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6B7B6-B47D-28EC-85A7-6BF2C9AFB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puntino, popcorn, miscela, cibo&#10;&#10;Descrizione generata automaticamente">
            <a:extLst>
              <a:ext uri="{FF2B5EF4-FFF2-40B4-BE49-F238E27FC236}">
                <a16:creationId xmlns:a16="http://schemas.microsoft.com/office/drawing/2014/main" id="{A0A80F14-7ACF-9C20-2073-01C338205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1343" b="5324"/>
          <a:stretch/>
        </p:blipFill>
        <p:spPr>
          <a:xfrm>
            <a:off x="0" y="0"/>
            <a:ext cx="9144000" cy="6492874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E6C4F9-51F6-F536-DEF9-0096314A27FA}"/>
              </a:ext>
            </a:extLst>
          </p:cNvPr>
          <p:cNvSpPr txBox="1"/>
          <p:nvPr/>
        </p:nvSpPr>
        <p:spPr>
          <a:xfrm>
            <a:off x="323528" y="1319690"/>
            <a:ext cx="835292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Rapportare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l’attività di monitoraggio e controllo (trattamenti)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il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numero di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 con covata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84C01-AD99-7267-0E18-9164D6FD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62760"/>
            <a:ext cx="7101620" cy="42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A16E69AA-C9F6-3C7F-9923-08A6B4F8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2" y="365126"/>
            <a:ext cx="7886700" cy="1325563"/>
          </a:xfrm>
        </p:spPr>
        <p:txBody>
          <a:bodyPr/>
          <a:lstStyle/>
          <a:p>
            <a:r>
              <a:rPr lang="it-IT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dieci comandamenti nella lotta alla varroa</a:t>
            </a:r>
          </a:p>
        </p:txBody>
      </p:sp>
    </p:spTree>
    <p:extLst>
      <p:ext uri="{BB962C8B-B14F-4D97-AF65-F5344CB8AC3E}">
        <p14:creationId xmlns:p14="http://schemas.microsoft.com/office/powerpoint/2010/main" val="91818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08594-7137-8DD2-F9FB-DB818403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puntino, popcorn, miscela, cibo&#10;&#10;Descrizione generata automaticamente">
            <a:extLst>
              <a:ext uri="{FF2B5EF4-FFF2-40B4-BE49-F238E27FC236}">
                <a16:creationId xmlns:a16="http://schemas.microsoft.com/office/drawing/2014/main" id="{9508AFEE-1C33-BA75-6A49-55CA4F35C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1343" b="5324"/>
          <a:stretch/>
        </p:blipFill>
        <p:spPr>
          <a:xfrm>
            <a:off x="0" y="0"/>
            <a:ext cx="9144000" cy="6492874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6F25F2-6396-2666-871D-4DEE7AC5F35E}"/>
              </a:ext>
            </a:extLst>
          </p:cNvPr>
          <p:cNvSpPr txBox="1"/>
          <p:nvPr/>
        </p:nvSpPr>
        <p:spPr>
          <a:xfrm>
            <a:off x="323528" y="131969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Stimare il livello di infestazione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all’inizio della stagione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Continuare a monitorare la varroa </a:t>
            </a:r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 la stagione attiva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(es. giugno), perché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potremmo avere alveari super-infestati</a:t>
            </a:r>
          </a:p>
        </p:txBody>
      </p:sp>
      <p:pic>
        <p:nvPicPr>
          <p:cNvPr id="3" name="Picture 4" descr="Risultato immagini per natural mite fall bottom boards">
            <a:extLst>
              <a:ext uri="{FF2B5EF4-FFF2-40B4-BE49-F238E27FC236}">
                <a16:creationId xmlns:a16="http://schemas.microsoft.com/office/drawing/2014/main" id="{F3BD6060-8A0D-3A3B-0EF3-272F0EE6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04351"/>
            <a:ext cx="4392488" cy="29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E29A0A7-924A-EBD4-E608-6296BD833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r="5238"/>
          <a:stretch/>
        </p:blipFill>
        <p:spPr>
          <a:xfrm>
            <a:off x="539552" y="3609625"/>
            <a:ext cx="2880320" cy="2867769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E7F0281-FE19-3AE7-0A33-A5FE7F09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2" y="365126"/>
            <a:ext cx="7886700" cy="1325563"/>
          </a:xfrm>
        </p:spPr>
        <p:txBody>
          <a:bodyPr/>
          <a:lstStyle/>
          <a:p>
            <a:r>
              <a:rPr lang="it-IT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dieci comandamenti nella lotta alla varroa</a:t>
            </a:r>
          </a:p>
        </p:txBody>
      </p:sp>
    </p:spTree>
    <p:extLst>
      <p:ext uri="{BB962C8B-B14F-4D97-AF65-F5344CB8AC3E}">
        <p14:creationId xmlns:p14="http://schemas.microsoft.com/office/powerpoint/2010/main" val="362335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0E695-8742-539F-2243-92274F643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puntino, popcorn, miscela, cibo&#10;&#10;Descrizione generata automaticamente">
            <a:extLst>
              <a:ext uri="{FF2B5EF4-FFF2-40B4-BE49-F238E27FC236}">
                <a16:creationId xmlns:a16="http://schemas.microsoft.com/office/drawing/2014/main" id="{93D308ED-6D96-49D1-6271-DD80A2252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1343" b="5324"/>
          <a:stretch/>
        </p:blipFill>
        <p:spPr>
          <a:xfrm>
            <a:off x="0" y="0"/>
            <a:ext cx="9144000" cy="6492874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962B65-2AD6-D84B-D270-8B1BE3CA7AC4}"/>
              </a:ext>
            </a:extLst>
          </p:cNvPr>
          <p:cNvSpPr txBox="1"/>
          <p:nvPr/>
        </p:nvSpPr>
        <p:spPr>
          <a:xfrm>
            <a:off x="367306" y="1056540"/>
            <a:ext cx="8640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Considerare sempre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re-infestazione anche da altri apiari vicini</a:t>
            </a:r>
          </a:p>
        </p:txBody>
      </p:sp>
      <p:pic>
        <p:nvPicPr>
          <p:cNvPr id="9" name="Immagine 8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02573E5E-6062-A679-620E-29A30B086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56092"/>
            <a:ext cx="5416153" cy="4848563"/>
          </a:xfrm>
          <a:prstGeom prst="rect">
            <a:avLst/>
          </a:prstGeom>
        </p:spPr>
      </p:pic>
      <p:pic>
        <p:nvPicPr>
          <p:cNvPr id="11" name="Immagine 10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E6C9D6C0-4CD1-2049-B006-A8CB2319E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4" y="1856093"/>
            <a:ext cx="5962927" cy="4848562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9558C250-BDF5-3766-1B40-770DF6A1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37" y="54142"/>
            <a:ext cx="7886700" cy="1325563"/>
          </a:xfrm>
        </p:spPr>
        <p:txBody>
          <a:bodyPr/>
          <a:lstStyle/>
          <a:p>
            <a:r>
              <a:rPr lang="it-IT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dieci comandamenti nella lotta alla varroa</a:t>
            </a:r>
          </a:p>
        </p:txBody>
      </p:sp>
    </p:spTree>
    <p:extLst>
      <p:ext uri="{BB962C8B-B14F-4D97-AF65-F5344CB8AC3E}">
        <p14:creationId xmlns:p14="http://schemas.microsoft.com/office/powerpoint/2010/main" val="15774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D0839-9468-9669-E56E-A8AD69C7C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puntino, popcorn, miscela, cibo&#10;&#10;Descrizione generata automaticamente">
            <a:extLst>
              <a:ext uri="{FF2B5EF4-FFF2-40B4-BE49-F238E27FC236}">
                <a16:creationId xmlns:a16="http://schemas.microsoft.com/office/drawing/2014/main" id="{B6201711-DF51-69CE-FA8A-F963B9F3E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1343" b="5324"/>
          <a:stretch/>
        </p:blipFill>
        <p:spPr>
          <a:xfrm>
            <a:off x="0" y="0"/>
            <a:ext cx="9144000" cy="6492874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F23184-31D5-6749-11EC-BD5B0C21F97E}"/>
              </a:ext>
            </a:extLst>
          </p:cNvPr>
          <p:cNvSpPr txBox="1"/>
          <p:nvPr/>
        </p:nvSpPr>
        <p:spPr>
          <a:xfrm>
            <a:off x="323528" y="1319690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Tenere basso livello di infestazione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 tutto l’anno</a:t>
            </a:r>
            <a:endParaRPr lang="it-IT" dirty="0"/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Preferire metodi di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lotta biologica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(es. acido ossalico, timolo)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Capire bene come fare i trattamenti con ogni prodotto: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modalità e tempi di somministrazione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 farmaci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Ruotare i principi attivi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utilizzati per evitare resistenza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75D8056-06E9-F3C7-151B-E4412579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2" y="365126"/>
            <a:ext cx="7886700" cy="1325563"/>
          </a:xfrm>
        </p:spPr>
        <p:txBody>
          <a:bodyPr/>
          <a:lstStyle/>
          <a:p>
            <a:r>
              <a:rPr lang="it-IT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dieci comandamenti nella lotta alla varroa</a:t>
            </a:r>
          </a:p>
        </p:txBody>
      </p:sp>
    </p:spTree>
    <p:extLst>
      <p:ext uri="{BB962C8B-B14F-4D97-AF65-F5344CB8AC3E}">
        <p14:creationId xmlns:p14="http://schemas.microsoft.com/office/powerpoint/2010/main" val="364424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5DD978-C263-630D-E10E-3BDA18427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-609"/>
            <a:ext cx="7056784" cy="1807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4100" b="1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Trovare</a:t>
            </a:r>
            <a:r>
              <a:rPr lang="en-US" altLang="it-IT" sz="41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la propria STRATEGIA</a:t>
            </a:r>
          </a:p>
        </p:txBody>
      </p:sp>
      <p:pic>
        <p:nvPicPr>
          <p:cNvPr id="9" name="Immagine 8" descr="Immagine che contiene erba, aria aperta, persona&#10;&#10;Descrizione generata automaticamente">
            <a:extLst>
              <a:ext uri="{FF2B5EF4-FFF2-40B4-BE49-F238E27FC236}">
                <a16:creationId xmlns:a16="http://schemas.microsoft.com/office/drawing/2014/main" id="{56F5E21D-42C9-C1A7-CE13-B7E3B35EE6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r="26557"/>
          <a:stretch/>
        </p:blipFill>
        <p:spPr>
          <a:xfrm>
            <a:off x="5734043" y="1628800"/>
            <a:ext cx="3409957" cy="52292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E5F4B8-F935-AA8D-8423-CD5A978BA1E6}"/>
              </a:ext>
            </a:extLst>
          </p:cNvPr>
          <p:cNvSpPr txBox="1"/>
          <p:nvPr/>
        </p:nvSpPr>
        <p:spPr>
          <a:xfrm>
            <a:off x="223771" y="1279406"/>
            <a:ext cx="4572000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Posizione geografica</a:t>
            </a: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it-IT" alt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</a:t>
            </a:r>
            <a:endParaRPr lang="it-IT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Stanziale o nomade</a:t>
            </a: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Uno o più flussi nettariferi</a:t>
            </a: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Bassa o alta </a:t>
            </a:r>
            <a:r>
              <a:rPr lang="it-IT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reinfestazione</a:t>
            </a:r>
            <a:endParaRPr lang="en-GB" altLang="it-I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Esperienza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personale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(tempi)</a:t>
            </a: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en-GB" alt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Altitudine</a:t>
            </a:r>
            <a:endParaRPr lang="en-GB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Costi</a:t>
            </a:r>
            <a:endParaRPr lang="en-GB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Farmaci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disponibili</a:t>
            </a:r>
            <a:endParaRPr lang="en-GB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Forza (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api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covata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alveari</a:t>
            </a:r>
            <a:endParaRPr lang="en-GB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Condizioni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climatiche</a:t>
            </a:r>
            <a:endParaRPr lang="en-GB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</a:pP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Età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regine</a:t>
            </a:r>
            <a:endParaRPr lang="en-GB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2303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4472</TotalTime>
  <Words>2337</Words>
  <Application>Microsoft Office PowerPoint</Application>
  <PresentationFormat>Presentazione su schermo (4:3)</PresentationFormat>
  <Paragraphs>354</Paragraphs>
  <Slides>30</Slides>
  <Notes>12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Times New Roman</vt:lpstr>
      <vt:lpstr>Struttura predefinita</vt:lpstr>
      <vt:lpstr>Tema di Office</vt:lpstr>
      <vt:lpstr>Presentazione standard di PowerPoint</vt:lpstr>
      <vt:lpstr>Presentazione standard di PowerPoint</vt:lpstr>
      <vt:lpstr>Presentazione standard di PowerPoint</vt:lpstr>
      <vt:lpstr>I dieci comandamenti nella lotta alla varroa</vt:lpstr>
      <vt:lpstr>I dieci comandamenti nella lotta alla varroa</vt:lpstr>
      <vt:lpstr>I dieci comandamenti nella lotta alla varroa</vt:lpstr>
      <vt:lpstr>I dieci comandamenti nella lotta alla varroa</vt:lpstr>
      <vt:lpstr>I dieci comandamenti nella lotta alla varroa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Nuove frontiere del blocco di covata…   INANELLAMENTO DELLE REGINE</vt:lpstr>
      <vt:lpstr>I dieci comandamenti nella lotta alla varroa</vt:lpstr>
      <vt:lpstr>Presentazione standard di PowerPoint</vt:lpstr>
      <vt:lpstr>Presentazione standard di PowerPoint</vt:lpstr>
      <vt:lpstr>GRAZIE DELL’ATTENZIONE</vt:lpstr>
    </vt:vector>
  </TitlesOfParts>
  <Company>Siemens Inf. - CONSIP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Miconi</dc:creator>
  <cp:lastModifiedBy>CARMINE GARRITANO</cp:lastModifiedBy>
  <cp:revision>182</cp:revision>
  <cp:lastPrinted>2018-02-28T12:03:28Z</cp:lastPrinted>
  <dcterms:created xsi:type="dcterms:W3CDTF">2014-02-25T09:48:00Z</dcterms:created>
  <dcterms:modified xsi:type="dcterms:W3CDTF">2024-03-29T17:27:35Z</dcterms:modified>
</cp:coreProperties>
</file>