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9" r:id="rId3"/>
    <p:sldId id="365" r:id="rId4"/>
    <p:sldId id="761" r:id="rId5"/>
    <p:sldId id="258" r:id="rId6"/>
    <p:sldId id="348" r:id="rId7"/>
    <p:sldId id="323" r:id="rId8"/>
    <p:sldId id="334" r:id="rId9"/>
    <p:sldId id="338" r:id="rId10"/>
    <p:sldId id="339" r:id="rId11"/>
    <p:sldId id="300" r:id="rId12"/>
    <p:sldId id="342" r:id="rId13"/>
    <p:sldId id="336" r:id="rId14"/>
    <p:sldId id="313" r:id="rId15"/>
    <p:sldId id="312" r:id="rId16"/>
    <p:sldId id="343" r:id="rId17"/>
    <p:sldId id="344" r:id="rId18"/>
    <p:sldId id="345" r:id="rId19"/>
    <p:sldId id="346" r:id="rId20"/>
    <p:sldId id="363" r:id="rId21"/>
    <p:sldId id="759" r:id="rId22"/>
    <p:sldId id="367" r:id="rId23"/>
    <p:sldId id="758" r:id="rId24"/>
    <p:sldId id="260" r:id="rId25"/>
    <p:sldId id="262" r:id="rId26"/>
    <p:sldId id="263" r:id="rId27"/>
    <p:sldId id="724" r:id="rId28"/>
    <p:sldId id="723" r:id="rId29"/>
    <p:sldId id="722" r:id="rId30"/>
    <p:sldId id="729" r:id="rId31"/>
    <p:sldId id="717" r:id="rId32"/>
    <p:sldId id="730" r:id="rId33"/>
    <p:sldId id="731" r:id="rId34"/>
    <p:sldId id="275" r:id="rId35"/>
    <p:sldId id="725" r:id="rId36"/>
    <p:sldId id="739" r:id="rId37"/>
    <p:sldId id="740" r:id="rId38"/>
    <p:sldId id="734" r:id="rId39"/>
    <p:sldId id="736" r:id="rId40"/>
    <p:sldId id="712" r:id="rId41"/>
    <p:sldId id="305" r:id="rId42"/>
    <p:sldId id="742" r:id="rId43"/>
    <p:sldId id="751" r:id="rId44"/>
    <p:sldId id="743" r:id="rId45"/>
    <p:sldId id="753" r:id="rId46"/>
    <p:sldId id="754" r:id="rId47"/>
    <p:sldId id="755" r:id="rId48"/>
    <p:sldId id="756" r:id="rId49"/>
    <p:sldId id="760" r:id="rId50"/>
  </p:sldIdLst>
  <p:sldSz cx="9144000" cy="6858000" type="screen4x3"/>
  <p:notesSz cx="6797675" cy="9926638"/>
  <p:defaultTex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7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CE8A42-0937-46B6-90BF-EE1AB6B0EB7C}" v="7" dt="2022-06-24T06:08:03.15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2" autoAdjust="0"/>
    <p:restoredTop sz="96154" autoAdjust="0"/>
  </p:normalViewPr>
  <p:slideViewPr>
    <p:cSldViewPr>
      <p:cViewPr varScale="1">
        <p:scale>
          <a:sx n="109" d="100"/>
          <a:sy n="109" d="100"/>
        </p:scale>
        <p:origin x="18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0748747c4bc6027a/PROGETTI/INSIGNIA/Results/Apistrips/Apistrip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748747c4bc6027a/PROGETTI/INSIGNIA/Results/Apistrips/Apistrip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it-IT" dirty="0"/>
              <a:t>Numero totale di molecole rinvenute presso ogni apicoltore</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it-IT"/>
        </a:p>
      </c:txPr>
    </c:title>
    <c:autoTitleDeleted val="0"/>
    <c:plotArea>
      <c:layout/>
      <c:barChart>
        <c:barDir val="col"/>
        <c:grouping val="clustered"/>
        <c:varyColors val="0"/>
        <c:ser>
          <c:idx val="0"/>
          <c:order val="0"/>
          <c:spPr>
            <a:solidFill>
              <a:schemeClr val="accent1">
                <a:alpha val="7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C5D9-4FD9-8114-5DAEF73AE55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'numero molecole'!$A$1:$A$9</c:f>
              <c:strCache>
                <c:ptCount val="9"/>
                <c:pt idx="0">
                  <c:v>IT001</c:v>
                </c:pt>
                <c:pt idx="1">
                  <c:v>IT002</c:v>
                </c:pt>
                <c:pt idx="2">
                  <c:v>IT003</c:v>
                </c:pt>
                <c:pt idx="3">
                  <c:v>IT004</c:v>
                </c:pt>
                <c:pt idx="4">
                  <c:v>IT005</c:v>
                </c:pt>
                <c:pt idx="5">
                  <c:v>IT006</c:v>
                </c:pt>
                <c:pt idx="6">
                  <c:v>IT007</c:v>
                </c:pt>
                <c:pt idx="7">
                  <c:v>IT008</c:v>
                </c:pt>
                <c:pt idx="8">
                  <c:v>IT009</c:v>
                </c:pt>
              </c:strCache>
            </c:strRef>
          </c:cat>
          <c:val>
            <c:numRef>
              <c:f>'numero molecole'!$B$1:$B$9</c:f>
              <c:numCache>
                <c:formatCode>General</c:formatCode>
                <c:ptCount val="9"/>
                <c:pt idx="0">
                  <c:v>22</c:v>
                </c:pt>
                <c:pt idx="1">
                  <c:v>9</c:v>
                </c:pt>
                <c:pt idx="2">
                  <c:v>0</c:v>
                </c:pt>
                <c:pt idx="3">
                  <c:v>14</c:v>
                </c:pt>
                <c:pt idx="4">
                  <c:v>35</c:v>
                </c:pt>
                <c:pt idx="5">
                  <c:v>12</c:v>
                </c:pt>
                <c:pt idx="6">
                  <c:v>20</c:v>
                </c:pt>
                <c:pt idx="7">
                  <c:v>19</c:v>
                </c:pt>
                <c:pt idx="8">
                  <c:v>17</c:v>
                </c:pt>
              </c:numCache>
            </c:numRef>
          </c:val>
          <c:extLst>
            <c:ext xmlns:c16="http://schemas.microsoft.com/office/drawing/2014/chart" uri="{C3380CC4-5D6E-409C-BE32-E72D297353CC}">
              <c16:uniqueId val="{00000000-C5D9-4FD9-8114-5DAEF73AE55E}"/>
            </c:ext>
          </c:extLst>
        </c:ser>
        <c:dLbls>
          <c:dLblPos val="outEnd"/>
          <c:showLegendKey val="0"/>
          <c:showVal val="1"/>
          <c:showCatName val="0"/>
          <c:showSerName val="0"/>
          <c:showPercent val="0"/>
          <c:showBubbleSize val="0"/>
        </c:dLbls>
        <c:gapWidth val="80"/>
        <c:overlap val="25"/>
        <c:axId val="-884764720"/>
        <c:axId val="-884771792"/>
      </c:barChart>
      <c:catAx>
        <c:axId val="-88476472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it-IT"/>
          </a:p>
        </c:txPr>
        <c:crossAx val="-884771792"/>
        <c:crosses val="autoZero"/>
        <c:auto val="1"/>
        <c:lblAlgn val="ctr"/>
        <c:lblOffset val="100"/>
        <c:noMultiLvlLbl val="0"/>
      </c:catAx>
      <c:valAx>
        <c:axId val="-8847717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it-IT"/>
          </a:p>
        </c:txPr>
        <c:crossAx val="-884764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dirty="0"/>
              <a:t>Somma quantitativa</a:t>
            </a:r>
            <a:r>
              <a:rPr lang="it-IT" baseline="0" dirty="0"/>
              <a:t> dei pesticidi maggiormente rinvenuti</a:t>
            </a:r>
            <a:endParaRPr lang="it-IT"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5.7163061059572404E-2"/>
          <c:y val="0.11532149156098959"/>
          <c:w val="0.92781686127899243"/>
          <c:h val="0.6114859291728528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'molecole maggiori'!$A$165:$A$188</c:f>
              <c:strCache>
                <c:ptCount val="24"/>
                <c:pt idx="0">
                  <c:v>DMF</c:v>
                </c:pt>
                <c:pt idx="1">
                  <c:v>DMPF</c:v>
                </c:pt>
                <c:pt idx="2">
                  <c:v>Cypermethrin</c:v>
                </c:pt>
                <c:pt idx="3">
                  <c:v>Tau-fluvalinate</c:v>
                </c:pt>
                <c:pt idx="4">
                  <c:v>BAC10</c:v>
                </c:pt>
                <c:pt idx="5">
                  <c:v>DEET</c:v>
                </c:pt>
                <c:pt idx="6">
                  <c:v>Cyproconazole</c:v>
                </c:pt>
                <c:pt idx="7">
                  <c:v>BAC8</c:v>
                </c:pt>
                <c:pt idx="8">
                  <c:v>Propargite</c:v>
                </c:pt>
                <c:pt idx="9">
                  <c:v>Chlorpyrifos</c:v>
                </c:pt>
                <c:pt idx="10">
                  <c:v>Endrin</c:v>
                </c:pt>
                <c:pt idx="11">
                  <c:v>Coumaphos</c:v>
                </c:pt>
                <c:pt idx="12">
                  <c:v>Tetraconazole</c:v>
                </c:pt>
                <c:pt idx="13">
                  <c:v>Spinosad</c:v>
                </c:pt>
                <c:pt idx="14">
                  <c:v>Imazalil</c:v>
                </c:pt>
                <c:pt idx="15">
                  <c:v>Thiabendazole</c:v>
                </c:pt>
                <c:pt idx="16">
                  <c:v>Permethrin</c:v>
                </c:pt>
                <c:pt idx="17">
                  <c:v>Ethiofencarb</c:v>
                </c:pt>
                <c:pt idx="18">
                  <c:v>Fenarimol</c:v>
                </c:pt>
                <c:pt idx="19">
                  <c:v>Diazinon</c:v>
                </c:pt>
                <c:pt idx="20">
                  <c:v>Dichlofluanid</c:v>
                </c:pt>
                <c:pt idx="21">
                  <c:v>Fonofos</c:v>
                </c:pt>
                <c:pt idx="22">
                  <c:v>Propiconazole</c:v>
                </c:pt>
                <c:pt idx="23">
                  <c:v>Imidacloprid</c:v>
                </c:pt>
              </c:strCache>
            </c:strRef>
          </c:cat>
          <c:val>
            <c:numRef>
              <c:f>'molecole maggiori'!$B$165:$B$188</c:f>
              <c:numCache>
                <c:formatCode>0</c:formatCode>
                <c:ptCount val="24"/>
                <c:pt idx="0">
                  <c:v>3736.2440873459077</c:v>
                </c:pt>
                <c:pt idx="1">
                  <c:v>2520.4959937974759</c:v>
                </c:pt>
                <c:pt idx="2">
                  <c:v>1954.912383128142</c:v>
                </c:pt>
                <c:pt idx="3">
                  <c:v>756.04006678860367</c:v>
                </c:pt>
                <c:pt idx="4">
                  <c:v>480.79147211456996</c:v>
                </c:pt>
                <c:pt idx="5">
                  <c:v>453.72480583620234</c:v>
                </c:pt>
                <c:pt idx="6">
                  <c:v>238.5</c:v>
                </c:pt>
                <c:pt idx="7">
                  <c:v>234.92771326048097</c:v>
                </c:pt>
                <c:pt idx="8">
                  <c:v>115.744595222426</c:v>
                </c:pt>
                <c:pt idx="9">
                  <c:v>105.79934606774543</c:v>
                </c:pt>
                <c:pt idx="10">
                  <c:v>92.498338964981727</c:v>
                </c:pt>
                <c:pt idx="11">
                  <c:v>77.125046501212566</c:v>
                </c:pt>
                <c:pt idx="12">
                  <c:v>73.74799603321442</c:v>
                </c:pt>
                <c:pt idx="13">
                  <c:v>57.810573299652376</c:v>
                </c:pt>
                <c:pt idx="14">
                  <c:v>54.169833269522286</c:v>
                </c:pt>
                <c:pt idx="15">
                  <c:v>53.746872930112978</c:v>
                </c:pt>
                <c:pt idx="16">
                  <c:v>51.551255709926302</c:v>
                </c:pt>
                <c:pt idx="17">
                  <c:v>45.524240232019615</c:v>
                </c:pt>
                <c:pt idx="18">
                  <c:v>40.924404018585804</c:v>
                </c:pt>
                <c:pt idx="19">
                  <c:v>37.756736682581831</c:v>
                </c:pt>
                <c:pt idx="20">
                  <c:v>35.316679692708789</c:v>
                </c:pt>
                <c:pt idx="21">
                  <c:v>16.5045739551156</c:v>
                </c:pt>
                <c:pt idx="22">
                  <c:v>14.931415617351831</c:v>
                </c:pt>
                <c:pt idx="23">
                  <c:v>13.613745275762131</c:v>
                </c:pt>
              </c:numCache>
            </c:numRef>
          </c:val>
          <c:extLst>
            <c:ext xmlns:c16="http://schemas.microsoft.com/office/drawing/2014/chart" uri="{C3380CC4-5D6E-409C-BE32-E72D297353CC}">
              <c16:uniqueId val="{00000000-05E6-4D7A-8B87-EB89BDF412AA}"/>
            </c:ext>
          </c:extLst>
        </c:ser>
        <c:dLbls>
          <c:dLblPos val="outEnd"/>
          <c:showLegendKey val="0"/>
          <c:showVal val="1"/>
          <c:showCatName val="0"/>
          <c:showSerName val="0"/>
          <c:showPercent val="0"/>
          <c:showBubbleSize val="0"/>
        </c:dLbls>
        <c:gapWidth val="219"/>
        <c:overlap val="-27"/>
        <c:axId val="-884770160"/>
        <c:axId val="-664319568"/>
      </c:barChart>
      <c:catAx>
        <c:axId val="-8847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664319568"/>
        <c:crosses val="autoZero"/>
        <c:auto val="1"/>
        <c:lblAlgn val="ctr"/>
        <c:lblOffset val="100"/>
        <c:noMultiLvlLbl val="0"/>
      </c:catAx>
      <c:valAx>
        <c:axId val="-664319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884770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0.07191</cdr:x>
      <cdr:y>0.85917</cdr:y>
    </cdr:from>
    <cdr:to>
      <cdr:x>0.1261</cdr:x>
      <cdr:y>0.95803</cdr:y>
    </cdr:to>
    <cdr:sp macro="" textlink="">
      <cdr:nvSpPr>
        <cdr:cNvPr id="3" name="Parentesi graffa aperta 2">
          <a:extLst xmlns:a="http://schemas.openxmlformats.org/drawingml/2006/main">
            <a:ext uri="{FF2B5EF4-FFF2-40B4-BE49-F238E27FC236}">
              <a16:creationId xmlns:a16="http://schemas.microsoft.com/office/drawing/2014/main" id="{0C670BF8-CF2B-4309-AE53-9903AB767693}"/>
            </a:ext>
          </a:extLst>
        </cdr:cNvPr>
        <cdr:cNvSpPr/>
      </cdr:nvSpPr>
      <cdr:spPr>
        <a:xfrm xmlns:a="http://schemas.openxmlformats.org/drawingml/2006/main" rot="16200000">
          <a:off x="685904" y="4066138"/>
          <a:ext cx="469836" cy="504056"/>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it-IT"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8FAC151-3DFE-45A6-B1DF-4AB2BE017126}"/>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a:extLst>
              <a:ext uri="{FF2B5EF4-FFF2-40B4-BE49-F238E27FC236}">
                <a16:creationId xmlns:a16="http://schemas.microsoft.com/office/drawing/2014/main" id="{34B70643-6DA6-4D0B-AB74-85A5C504264D}"/>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1B32F778-E91C-4F11-AA7B-AD3C2C336942}" type="datetimeFigureOut">
              <a:rPr lang="it-IT"/>
              <a:pPr>
                <a:defRPr/>
              </a:pPr>
              <a:t>29/03/2024</a:t>
            </a:fld>
            <a:endParaRPr lang="it-IT"/>
          </a:p>
        </p:txBody>
      </p:sp>
      <p:sp>
        <p:nvSpPr>
          <p:cNvPr id="4" name="Segnaposto immagine diapositiva 3">
            <a:extLst>
              <a:ext uri="{FF2B5EF4-FFF2-40B4-BE49-F238E27FC236}">
                <a16:creationId xmlns:a16="http://schemas.microsoft.com/office/drawing/2014/main" id="{3193E0D6-CCD9-43A0-A50C-734CAB209C91}"/>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C004DF92-05BC-400B-B4D8-416047BC96ED}"/>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040BC7AA-A6C1-4870-B548-6BEB112194C1}"/>
              </a:ext>
            </a:extLst>
          </p:cNvPr>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a:extLst>
              <a:ext uri="{FF2B5EF4-FFF2-40B4-BE49-F238E27FC236}">
                <a16:creationId xmlns:a16="http://schemas.microsoft.com/office/drawing/2014/main" id="{165CC5A5-C4EE-4536-9D53-B8C8DF898112}"/>
              </a:ext>
            </a:extLst>
          </p:cNvPr>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DA9D62E-0309-4B92-BD3F-A052ECBC8649}" type="slidenum">
              <a:rPr lang="it-IT" altLang="it-IT"/>
              <a:pPr>
                <a:defRPr/>
              </a:pPr>
              <a:t>‹N›</a:t>
            </a:fld>
            <a:endParaRPr lang="it-IT" altLang="it-IT"/>
          </a:p>
        </p:txBody>
      </p:sp>
    </p:spTree>
    <p:extLst>
      <p:ext uri="{BB962C8B-B14F-4D97-AF65-F5344CB8AC3E}">
        <p14:creationId xmlns:p14="http://schemas.microsoft.com/office/powerpoint/2010/main" val="1089610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ceHolder 1">
            <a:extLst>
              <a:ext uri="{FF2B5EF4-FFF2-40B4-BE49-F238E27FC236}">
                <a16:creationId xmlns:a16="http://schemas.microsoft.com/office/drawing/2014/main" id="{0449CF99-2B77-4E67-8EC9-BC581A239E54}"/>
              </a:ext>
            </a:extLst>
          </p:cNvPr>
          <p:cNvSpPr>
            <a:spLocks noGrp="1" noChangeArrowheads="1"/>
          </p:cNvSpPr>
          <p:nvPr>
            <p:ph type="body"/>
          </p:nvPr>
        </p:nvSpPr>
        <p:spPr bwMode="auto">
          <a:xfrm>
            <a:off x="755650" y="5145088"/>
            <a:ext cx="6046788" cy="420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endParaRPr lang="it-IT" altLang="it-IT"/>
          </a:p>
        </p:txBody>
      </p:sp>
      <p:sp>
        <p:nvSpPr>
          <p:cNvPr id="256" name="CustomShape 2">
            <a:extLst>
              <a:ext uri="{FF2B5EF4-FFF2-40B4-BE49-F238E27FC236}">
                <a16:creationId xmlns:a16="http://schemas.microsoft.com/office/drawing/2014/main" id="{3E98224B-2FA7-4ED3-AF0F-5217F596F193}"/>
              </a:ext>
            </a:extLst>
          </p:cNvPr>
          <p:cNvSpPr/>
          <p:nvPr/>
        </p:nvSpPr>
        <p:spPr>
          <a:xfrm>
            <a:off x="4281488" y="10155238"/>
            <a:ext cx="3275012" cy="5349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defRPr/>
            </a:pPr>
            <a:fld id="{A9FF8A9B-3DBE-46A3-9890-F4D08D5D6884}" type="slidenum">
              <a:rPr lang="it-IT" sz="1200">
                <a:solidFill>
                  <a:srgbClr val="000000"/>
                </a:solidFill>
              </a:rPr>
              <a:pPr algn="r">
                <a:defRPr/>
              </a:pPr>
              <a:t>7</a:t>
            </a:fld>
            <a:endParaRPr/>
          </a:p>
        </p:txBody>
      </p:sp>
    </p:spTree>
    <p:extLst>
      <p:ext uri="{BB962C8B-B14F-4D97-AF65-F5344CB8AC3E}">
        <p14:creationId xmlns:p14="http://schemas.microsoft.com/office/powerpoint/2010/main" val="333584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ceHolder 1">
            <a:extLst>
              <a:ext uri="{FF2B5EF4-FFF2-40B4-BE49-F238E27FC236}">
                <a16:creationId xmlns:a16="http://schemas.microsoft.com/office/drawing/2014/main" id="{C5349DEB-8C69-4050-B81E-54AE4016549B}"/>
              </a:ext>
            </a:extLst>
          </p:cNvPr>
          <p:cNvSpPr>
            <a:spLocks noGrp="1" noChangeArrowheads="1"/>
          </p:cNvSpPr>
          <p:nvPr>
            <p:ph type="body"/>
          </p:nvPr>
        </p:nvSpPr>
        <p:spPr bwMode="auto">
          <a:xfrm>
            <a:off x="755650" y="5145088"/>
            <a:ext cx="6046788" cy="420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endParaRPr lang="it-IT" altLang="it-IT"/>
          </a:p>
        </p:txBody>
      </p:sp>
      <p:sp>
        <p:nvSpPr>
          <p:cNvPr id="236" name="CustomShape 2">
            <a:extLst>
              <a:ext uri="{FF2B5EF4-FFF2-40B4-BE49-F238E27FC236}">
                <a16:creationId xmlns:a16="http://schemas.microsoft.com/office/drawing/2014/main" id="{4854956E-9793-45A3-B865-63D486D352D9}"/>
              </a:ext>
            </a:extLst>
          </p:cNvPr>
          <p:cNvSpPr/>
          <p:nvPr/>
        </p:nvSpPr>
        <p:spPr>
          <a:xfrm>
            <a:off x="4281488" y="10155238"/>
            <a:ext cx="3275012" cy="5349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defRPr/>
            </a:pPr>
            <a:fld id="{E7EF6865-5EAA-403B-B843-77E5668910A2}" type="slidenum">
              <a:rPr lang="it-IT" sz="1200">
                <a:solidFill>
                  <a:srgbClr val="000000"/>
                </a:solidFill>
              </a:rPr>
              <a:pPr algn="r">
                <a:defRPr/>
              </a:pPr>
              <a:t>14</a:t>
            </a:fld>
            <a:endParaRPr/>
          </a:p>
        </p:txBody>
      </p:sp>
    </p:spTree>
    <p:extLst>
      <p:ext uri="{BB962C8B-B14F-4D97-AF65-F5344CB8AC3E}">
        <p14:creationId xmlns:p14="http://schemas.microsoft.com/office/powerpoint/2010/main" val="202376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ceHolder 1">
            <a:extLst>
              <a:ext uri="{FF2B5EF4-FFF2-40B4-BE49-F238E27FC236}">
                <a16:creationId xmlns:a16="http://schemas.microsoft.com/office/drawing/2014/main" id="{11091CB2-8367-493E-89D7-636D3058E4B6}"/>
              </a:ext>
            </a:extLst>
          </p:cNvPr>
          <p:cNvSpPr>
            <a:spLocks noGrp="1" noChangeArrowheads="1"/>
          </p:cNvSpPr>
          <p:nvPr>
            <p:ph type="body"/>
          </p:nvPr>
        </p:nvSpPr>
        <p:spPr bwMode="auto">
          <a:xfrm>
            <a:off x="755650" y="5145088"/>
            <a:ext cx="6046788" cy="420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endParaRPr lang="it-IT" altLang="it-IT"/>
          </a:p>
        </p:txBody>
      </p:sp>
      <p:sp>
        <p:nvSpPr>
          <p:cNvPr id="234" name="CustomShape 2">
            <a:extLst>
              <a:ext uri="{FF2B5EF4-FFF2-40B4-BE49-F238E27FC236}">
                <a16:creationId xmlns:a16="http://schemas.microsoft.com/office/drawing/2014/main" id="{D78A0872-0E63-4BFE-9028-B1ED33645A09}"/>
              </a:ext>
            </a:extLst>
          </p:cNvPr>
          <p:cNvSpPr/>
          <p:nvPr/>
        </p:nvSpPr>
        <p:spPr>
          <a:xfrm>
            <a:off x="4281488" y="10155238"/>
            <a:ext cx="3275012" cy="5349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defRPr/>
            </a:pPr>
            <a:fld id="{5FCD12D9-8555-4689-9974-669C70B78A3E}" type="slidenum">
              <a:rPr lang="it-IT" sz="1200">
                <a:solidFill>
                  <a:srgbClr val="000000"/>
                </a:solidFill>
              </a:rPr>
              <a:pPr algn="r">
                <a:defRPr/>
              </a:pPr>
              <a:t>15</a:t>
            </a:fld>
            <a:endParaRPr/>
          </a:p>
        </p:txBody>
      </p:sp>
    </p:spTree>
    <p:extLst>
      <p:ext uri="{BB962C8B-B14F-4D97-AF65-F5344CB8AC3E}">
        <p14:creationId xmlns:p14="http://schemas.microsoft.com/office/powerpoint/2010/main" val="148283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E8D0304-64C5-4ED6-9993-C1427657F2B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EC31EF7-1EDC-4663-90B9-18B5BB2645D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A99AFCE-F9AD-48D9-BD18-D5DE60FA03E4}"/>
              </a:ext>
            </a:extLst>
          </p:cNvPr>
          <p:cNvSpPr>
            <a:spLocks noGrp="1" noChangeArrowheads="1"/>
          </p:cNvSpPr>
          <p:nvPr>
            <p:ph type="sldNum" sz="quarter" idx="12"/>
          </p:nvPr>
        </p:nvSpPr>
        <p:spPr>
          <a:ln/>
        </p:spPr>
        <p:txBody>
          <a:bodyPr/>
          <a:lstStyle>
            <a:lvl1pPr>
              <a:defRPr/>
            </a:lvl1pPr>
          </a:lstStyle>
          <a:p>
            <a:pPr>
              <a:defRPr/>
            </a:pPr>
            <a:fld id="{C175A4E7-ABA3-4D5D-B33D-614D7DA2EECA}" type="slidenum">
              <a:rPr lang="it-IT" altLang="it-IT"/>
              <a:pPr>
                <a:defRPr/>
              </a:pPr>
              <a:t>‹N›</a:t>
            </a:fld>
            <a:endParaRPr lang="it-IT" altLang="it-IT"/>
          </a:p>
        </p:txBody>
      </p:sp>
    </p:spTree>
    <p:extLst>
      <p:ext uri="{BB962C8B-B14F-4D97-AF65-F5344CB8AC3E}">
        <p14:creationId xmlns:p14="http://schemas.microsoft.com/office/powerpoint/2010/main" val="244058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18509B8-DD1F-49F1-8FFB-85181409588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708C8CA-3721-475D-B667-F165330F08D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84291A2-FBE7-401F-990B-91046F237BC7}"/>
              </a:ext>
            </a:extLst>
          </p:cNvPr>
          <p:cNvSpPr>
            <a:spLocks noGrp="1" noChangeArrowheads="1"/>
          </p:cNvSpPr>
          <p:nvPr>
            <p:ph type="sldNum" sz="quarter" idx="12"/>
          </p:nvPr>
        </p:nvSpPr>
        <p:spPr>
          <a:ln/>
        </p:spPr>
        <p:txBody>
          <a:bodyPr/>
          <a:lstStyle>
            <a:lvl1pPr>
              <a:defRPr/>
            </a:lvl1pPr>
          </a:lstStyle>
          <a:p>
            <a:pPr>
              <a:defRPr/>
            </a:pPr>
            <a:fld id="{8BCAAB62-F26F-4D4B-A6B5-9E3F2FC0C27B}" type="slidenum">
              <a:rPr lang="it-IT" altLang="it-IT"/>
              <a:pPr>
                <a:defRPr/>
              </a:pPr>
              <a:t>‹N›</a:t>
            </a:fld>
            <a:endParaRPr lang="it-IT" altLang="it-IT"/>
          </a:p>
        </p:txBody>
      </p:sp>
    </p:spTree>
    <p:extLst>
      <p:ext uri="{BB962C8B-B14F-4D97-AF65-F5344CB8AC3E}">
        <p14:creationId xmlns:p14="http://schemas.microsoft.com/office/powerpoint/2010/main" val="181044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C53EAD2-87EA-4968-8795-BE5A106185D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74E6AE9-A721-4A80-B33C-5064BA601EC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70AD1E9-B0B9-497F-A7BF-EE92F34E2DD5}"/>
              </a:ext>
            </a:extLst>
          </p:cNvPr>
          <p:cNvSpPr>
            <a:spLocks noGrp="1" noChangeArrowheads="1"/>
          </p:cNvSpPr>
          <p:nvPr>
            <p:ph type="sldNum" sz="quarter" idx="12"/>
          </p:nvPr>
        </p:nvSpPr>
        <p:spPr>
          <a:ln/>
        </p:spPr>
        <p:txBody>
          <a:bodyPr/>
          <a:lstStyle>
            <a:lvl1pPr>
              <a:defRPr/>
            </a:lvl1pPr>
          </a:lstStyle>
          <a:p>
            <a:pPr>
              <a:defRPr/>
            </a:pPr>
            <a:fld id="{37FE31B2-5B65-427F-9084-DF7C57089552}" type="slidenum">
              <a:rPr lang="it-IT" altLang="it-IT"/>
              <a:pPr>
                <a:defRPr/>
              </a:pPr>
              <a:t>‹N›</a:t>
            </a:fld>
            <a:endParaRPr lang="it-IT" altLang="it-IT"/>
          </a:p>
        </p:txBody>
      </p:sp>
    </p:spTree>
    <p:extLst>
      <p:ext uri="{BB962C8B-B14F-4D97-AF65-F5344CB8AC3E}">
        <p14:creationId xmlns:p14="http://schemas.microsoft.com/office/powerpoint/2010/main" val="3174236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ABCFB84-C86C-4031-9B21-986D0CD6FE9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295D232-25B8-4F46-AA0F-53A630E0241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79B4A5D-EAEB-4AC2-A30E-DCE44F82911A}"/>
              </a:ext>
            </a:extLst>
          </p:cNvPr>
          <p:cNvSpPr>
            <a:spLocks noGrp="1" noChangeArrowheads="1"/>
          </p:cNvSpPr>
          <p:nvPr>
            <p:ph type="sldNum" sz="quarter" idx="12"/>
          </p:nvPr>
        </p:nvSpPr>
        <p:spPr>
          <a:ln/>
        </p:spPr>
        <p:txBody>
          <a:bodyPr/>
          <a:lstStyle>
            <a:lvl1pPr>
              <a:defRPr/>
            </a:lvl1pPr>
          </a:lstStyle>
          <a:p>
            <a:pPr>
              <a:defRPr/>
            </a:pPr>
            <a:fld id="{6EF6C87D-B919-4F45-8AEB-93A252A6D385}" type="slidenum">
              <a:rPr lang="it-IT" altLang="it-IT"/>
              <a:pPr>
                <a:defRPr/>
              </a:pPr>
              <a:t>‹N›</a:t>
            </a:fld>
            <a:endParaRPr lang="it-IT" altLang="it-IT"/>
          </a:p>
        </p:txBody>
      </p:sp>
    </p:spTree>
    <p:extLst>
      <p:ext uri="{BB962C8B-B14F-4D97-AF65-F5344CB8AC3E}">
        <p14:creationId xmlns:p14="http://schemas.microsoft.com/office/powerpoint/2010/main" val="1885861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F0088FF8-13AD-4DB4-B07C-B69C5E64AD5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BED3CEE-11BD-4099-9579-16C3D8B414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4212F2C-79C7-455C-9497-896A331F8C15}"/>
              </a:ext>
            </a:extLst>
          </p:cNvPr>
          <p:cNvSpPr>
            <a:spLocks noGrp="1" noChangeArrowheads="1"/>
          </p:cNvSpPr>
          <p:nvPr>
            <p:ph type="sldNum" sz="quarter" idx="12"/>
          </p:nvPr>
        </p:nvSpPr>
        <p:spPr>
          <a:ln/>
        </p:spPr>
        <p:txBody>
          <a:bodyPr/>
          <a:lstStyle>
            <a:lvl1pPr>
              <a:defRPr/>
            </a:lvl1pPr>
          </a:lstStyle>
          <a:p>
            <a:pPr>
              <a:defRPr/>
            </a:pPr>
            <a:fld id="{52D76564-C8DA-442B-B590-682FE9B9EC94}" type="slidenum">
              <a:rPr lang="it-IT" altLang="it-IT"/>
              <a:pPr>
                <a:defRPr/>
              </a:pPr>
              <a:t>‹N›</a:t>
            </a:fld>
            <a:endParaRPr lang="it-IT" altLang="it-IT"/>
          </a:p>
        </p:txBody>
      </p:sp>
    </p:spTree>
    <p:extLst>
      <p:ext uri="{BB962C8B-B14F-4D97-AF65-F5344CB8AC3E}">
        <p14:creationId xmlns:p14="http://schemas.microsoft.com/office/powerpoint/2010/main" val="2530315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ACF491EB-C6CF-4FEE-B5BB-0E12975D67C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BF2E559-BF42-4058-80D1-678E5A1807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82A1BDD-1394-47D4-90DC-CB1ADBD8B6AD}"/>
              </a:ext>
            </a:extLst>
          </p:cNvPr>
          <p:cNvSpPr>
            <a:spLocks noGrp="1" noChangeArrowheads="1"/>
          </p:cNvSpPr>
          <p:nvPr>
            <p:ph type="sldNum" sz="quarter" idx="12"/>
          </p:nvPr>
        </p:nvSpPr>
        <p:spPr>
          <a:ln/>
        </p:spPr>
        <p:txBody>
          <a:bodyPr/>
          <a:lstStyle>
            <a:lvl1pPr>
              <a:defRPr/>
            </a:lvl1pPr>
          </a:lstStyle>
          <a:p>
            <a:pPr>
              <a:defRPr/>
            </a:pPr>
            <a:fld id="{1B6085AD-258D-47C9-84B8-4CEC0E1D177E}" type="slidenum">
              <a:rPr lang="it-IT" altLang="it-IT"/>
              <a:pPr>
                <a:defRPr/>
              </a:pPr>
              <a:t>‹N›</a:t>
            </a:fld>
            <a:endParaRPr lang="it-IT" altLang="it-IT"/>
          </a:p>
        </p:txBody>
      </p:sp>
    </p:spTree>
    <p:extLst>
      <p:ext uri="{BB962C8B-B14F-4D97-AF65-F5344CB8AC3E}">
        <p14:creationId xmlns:p14="http://schemas.microsoft.com/office/powerpoint/2010/main" val="65622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8EC3F79-CBDE-4A78-B10E-44377B7FEB19}"/>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C0980E4B-AE3E-4A5B-8755-DFF6F662D35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D07285F5-6773-4D30-9D18-1AAB4DEB7063}"/>
              </a:ext>
            </a:extLst>
          </p:cNvPr>
          <p:cNvSpPr>
            <a:spLocks noGrp="1" noChangeArrowheads="1"/>
          </p:cNvSpPr>
          <p:nvPr>
            <p:ph type="sldNum" sz="quarter" idx="12"/>
          </p:nvPr>
        </p:nvSpPr>
        <p:spPr>
          <a:ln/>
        </p:spPr>
        <p:txBody>
          <a:bodyPr/>
          <a:lstStyle>
            <a:lvl1pPr>
              <a:defRPr/>
            </a:lvl1pPr>
          </a:lstStyle>
          <a:p>
            <a:pPr>
              <a:defRPr/>
            </a:pPr>
            <a:fld id="{98FC9E89-7CA8-412B-8DE6-F0AD12EBB243}" type="slidenum">
              <a:rPr lang="it-IT" altLang="it-IT"/>
              <a:pPr>
                <a:defRPr/>
              </a:pPr>
              <a:t>‹N›</a:t>
            </a:fld>
            <a:endParaRPr lang="it-IT" altLang="it-IT"/>
          </a:p>
        </p:txBody>
      </p:sp>
    </p:spTree>
    <p:extLst>
      <p:ext uri="{BB962C8B-B14F-4D97-AF65-F5344CB8AC3E}">
        <p14:creationId xmlns:p14="http://schemas.microsoft.com/office/powerpoint/2010/main" val="195557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E0DCBB9F-033B-4451-A580-614408DD662D}"/>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3E40EF49-79FC-491B-909A-95020F33213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324ECA7A-3FEE-4D3A-BBC2-52ED728C2FB5}"/>
              </a:ext>
            </a:extLst>
          </p:cNvPr>
          <p:cNvSpPr>
            <a:spLocks noGrp="1" noChangeArrowheads="1"/>
          </p:cNvSpPr>
          <p:nvPr>
            <p:ph type="sldNum" sz="quarter" idx="12"/>
          </p:nvPr>
        </p:nvSpPr>
        <p:spPr>
          <a:ln/>
        </p:spPr>
        <p:txBody>
          <a:bodyPr/>
          <a:lstStyle>
            <a:lvl1pPr>
              <a:defRPr/>
            </a:lvl1pPr>
          </a:lstStyle>
          <a:p>
            <a:pPr>
              <a:defRPr/>
            </a:pPr>
            <a:fld id="{8F9B0278-4C82-4897-9DC9-9D714E362F34}" type="slidenum">
              <a:rPr lang="it-IT" altLang="it-IT"/>
              <a:pPr>
                <a:defRPr/>
              </a:pPr>
              <a:t>‹N›</a:t>
            </a:fld>
            <a:endParaRPr lang="it-IT" altLang="it-IT"/>
          </a:p>
        </p:txBody>
      </p:sp>
    </p:spTree>
    <p:extLst>
      <p:ext uri="{BB962C8B-B14F-4D97-AF65-F5344CB8AC3E}">
        <p14:creationId xmlns:p14="http://schemas.microsoft.com/office/powerpoint/2010/main" val="241531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4FED33D-9E3C-4791-80B3-F3FE89641472}"/>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BE371DC6-9892-4630-B5D8-6C63CDCCD6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9AB89DE4-EA1F-4230-9753-FE4889AEA3BF}"/>
              </a:ext>
            </a:extLst>
          </p:cNvPr>
          <p:cNvSpPr>
            <a:spLocks noGrp="1" noChangeArrowheads="1"/>
          </p:cNvSpPr>
          <p:nvPr>
            <p:ph type="sldNum" sz="quarter" idx="12"/>
          </p:nvPr>
        </p:nvSpPr>
        <p:spPr>
          <a:ln/>
        </p:spPr>
        <p:txBody>
          <a:bodyPr/>
          <a:lstStyle>
            <a:lvl1pPr>
              <a:defRPr/>
            </a:lvl1pPr>
          </a:lstStyle>
          <a:p>
            <a:pPr>
              <a:defRPr/>
            </a:pPr>
            <a:fld id="{49AE29B8-C5F5-4CB4-B8E8-824C90A75D4E}" type="slidenum">
              <a:rPr lang="it-IT" altLang="it-IT"/>
              <a:pPr>
                <a:defRPr/>
              </a:pPr>
              <a:t>‹N›</a:t>
            </a:fld>
            <a:endParaRPr lang="it-IT" altLang="it-IT"/>
          </a:p>
        </p:txBody>
      </p:sp>
    </p:spTree>
    <p:extLst>
      <p:ext uri="{BB962C8B-B14F-4D97-AF65-F5344CB8AC3E}">
        <p14:creationId xmlns:p14="http://schemas.microsoft.com/office/powerpoint/2010/main" val="277747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F1BC073E-9270-4DE2-9966-6DED049E1C8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3BD096C-2EAD-482B-9361-B35F8A36114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8DB8108-C4DD-4EF3-91FA-4E310E1CF8FB}"/>
              </a:ext>
            </a:extLst>
          </p:cNvPr>
          <p:cNvSpPr>
            <a:spLocks noGrp="1" noChangeArrowheads="1"/>
          </p:cNvSpPr>
          <p:nvPr>
            <p:ph type="sldNum" sz="quarter" idx="12"/>
          </p:nvPr>
        </p:nvSpPr>
        <p:spPr>
          <a:ln/>
        </p:spPr>
        <p:txBody>
          <a:bodyPr/>
          <a:lstStyle>
            <a:lvl1pPr>
              <a:defRPr/>
            </a:lvl1pPr>
          </a:lstStyle>
          <a:p>
            <a:pPr>
              <a:defRPr/>
            </a:pPr>
            <a:fld id="{E0B130E1-B37E-45B0-82B0-2FA64FAB985D}" type="slidenum">
              <a:rPr lang="it-IT" altLang="it-IT"/>
              <a:pPr>
                <a:defRPr/>
              </a:pPr>
              <a:t>‹N›</a:t>
            </a:fld>
            <a:endParaRPr lang="it-IT" altLang="it-IT"/>
          </a:p>
        </p:txBody>
      </p:sp>
    </p:spTree>
    <p:extLst>
      <p:ext uri="{BB962C8B-B14F-4D97-AF65-F5344CB8AC3E}">
        <p14:creationId xmlns:p14="http://schemas.microsoft.com/office/powerpoint/2010/main" val="68728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739865E4-194B-43CF-A140-ECF88AC5825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C006C89-335C-474E-B85D-3132469473F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025B323-7D5C-48E5-8784-ABD67B12D9A2}"/>
              </a:ext>
            </a:extLst>
          </p:cNvPr>
          <p:cNvSpPr>
            <a:spLocks noGrp="1" noChangeArrowheads="1"/>
          </p:cNvSpPr>
          <p:nvPr>
            <p:ph type="sldNum" sz="quarter" idx="12"/>
          </p:nvPr>
        </p:nvSpPr>
        <p:spPr>
          <a:ln/>
        </p:spPr>
        <p:txBody>
          <a:bodyPr/>
          <a:lstStyle>
            <a:lvl1pPr>
              <a:defRPr/>
            </a:lvl1pPr>
          </a:lstStyle>
          <a:p>
            <a:pPr>
              <a:defRPr/>
            </a:pPr>
            <a:fld id="{3164D8A8-97CD-40AE-A5C3-37A3A0882EEE}" type="slidenum">
              <a:rPr lang="it-IT" altLang="it-IT"/>
              <a:pPr>
                <a:defRPr/>
              </a:pPr>
              <a:t>‹N›</a:t>
            </a:fld>
            <a:endParaRPr lang="it-IT" altLang="it-IT"/>
          </a:p>
        </p:txBody>
      </p:sp>
    </p:spTree>
    <p:extLst>
      <p:ext uri="{BB962C8B-B14F-4D97-AF65-F5344CB8AC3E}">
        <p14:creationId xmlns:p14="http://schemas.microsoft.com/office/powerpoint/2010/main" val="1421795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15B320C-1B86-447E-9B76-2E00634CE52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Rectangle 3">
            <a:extLst>
              <a:ext uri="{FF2B5EF4-FFF2-40B4-BE49-F238E27FC236}">
                <a16:creationId xmlns:a16="http://schemas.microsoft.com/office/drawing/2014/main" id="{60A4780F-C547-49CE-B757-97B027AE757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1A752424-7CBA-44D0-8E7B-60B64CF2BA4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it-IT"/>
          </a:p>
        </p:txBody>
      </p:sp>
      <p:sp>
        <p:nvSpPr>
          <p:cNvPr id="1029" name="Rectangle 5">
            <a:extLst>
              <a:ext uri="{FF2B5EF4-FFF2-40B4-BE49-F238E27FC236}">
                <a16:creationId xmlns:a16="http://schemas.microsoft.com/office/drawing/2014/main" id="{AB237120-6979-4739-B226-9790A3C6C09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it-IT"/>
          </a:p>
        </p:txBody>
      </p:sp>
      <p:sp>
        <p:nvSpPr>
          <p:cNvPr id="1030" name="Rectangle 6">
            <a:extLst>
              <a:ext uri="{FF2B5EF4-FFF2-40B4-BE49-F238E27FC236}">
                <a16:creationId xmlns:a16="http://schemas.microsoft.com/office/drawing/2014/main" id="{072A2498-7AC0-4EB3-8DFC-E21305176BE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61CB1F8-5E93-4DFB-8BB8-58204B230F8A}"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55.jpe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35.pn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jpe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insignia-bee.eu/publications/" TargetMode="External"/><Relationship Id="rId2" Type="http://schemas.openxmlformats.org/officeDocument/2006/relationships/hyperlink" Target="https://wikis.ec.europa.eu/download/attachments/36702461/Insignia%20protocol.pdf?api=v2"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C01A589-C7E4-4A49-8BA5-8E68418C2442}"/>
              </a:ext>
            </a:extLst>
          </p:cNvPr>
          <p:cNvSpPr txBox="1"/>
          <p:nvPr/>
        </p:nvSpPr>
        <p:spPr>
          <a:xfrm>
            <a:off x="927742" y="4001712"/>
            <a:ext cx="6966202" cy="523220"/>
          </a:xfrm>
          <a:prstGeom prst="rect">
            <a:avLst/>
          </a:prstGeom>
          <a:noFill/>
        </p:spPr>
        <p:txBody>
          <a:bodyPr wrap="none">
            <a:spAutoFit/>
          </a:bodyPr>
          <a:lstStyle/>
          <a:p>
            <a:pPr algn="ctr">
              <a:defRPr/>
            </a:pPr>
            <a:r>
              <a:rPr lang="it-IT" sz="2800" b="1" dirty="0">
                <a:solidFill>
                  <a:srgbClr val="00B050"/>
                </a:solidFill>
                <a:latin typeface="+mj-lt"/>
              </a:rPr>
              <a:t>Il monitoraggio ambientale con </a:t>
            </a:r>
            <a:r>
              <a:rPr lang="it-IT" sz="2800" b="1" i="1" dirty="0" err="1">
                <a:solidFill>
                  <a:srgbClr val="00B050"/>
                </a:solidFill>
                <a:latin typeface="+mj-lt"/>
              </a:rPr>
              <a:t>Apis</a:t>
            </a:r>
            <a:r>
              <a:rPr lang="it-IT" sz="2800" b="1" i="1" dirty="0">
                <a:solidFill>
                  <a:srgbClr val="00B050"/>
                </a:solidFill>
                <a:latin typeface="+mj-lt"/>
              </a:rPr>
              <a:t> mellifera</a:t>
            </a:r>
          </a:p>
        </p:txBody>
      </p:sp>
      <p:sp>
        <p:nvSpPr>
          <p:cNvPr id="3" name="CasellaDiTesto 2">
            <a:extLst>
              <a:ext uri="{FF2B5EF4-FFF2-40B4-BE49-F238E27FC236}">
                <a16:creationId xmlns:a16="http://schemas.microsoft.com/office/drawing/2014/main" id="{B6EF224A-9F99-4634-80ED-4351C97D9C55}"/>
              </a:ext>
            </a:extLst>
          </p:cNvPr>
          <p:cNvSpPr txBox="1"/>
          <p:nvPr/>
        </p:nvSpPr>
        <p:spPr>
          <a:xfrm>
            <a:off x="1258887" y="4941168"/>
            <a:ext cx="6626225" cy="769441"/>
          </a:xfrm>
          <a:prstGeom prst="rect">
            <a:avLst/>
          </a:prstGeom>
          <a:noFill/>
        </p:spPr>
        <p:txBody>
          <a:bodyPr>
            <a:spAutoFit/>
          </a:bodyPr>
          <a:lstStyle/>
          <a:p>
            <a:pPr algn="ctr">
              <a:defRPr/>
            </a:pPr>
            <a:r>
              <a:rPr lang="it-IT" sz="1600" b="1" dirty="0">
                <a:latin typeface="+mj-lt"/>
              </a:rPr>
              <a:t>Giovanni Formato</a:t>
            </a:r>
          </a:p>
          <a:p>
            <a:pPr algn="ctr">
              <a:defRPr/>
            </a:pPr>
            <a:r>
              <a:rPr lang="it-IT" sz="1400" dirty="0">
                <a:latin typeface="+mj-lt"/>
              </a:rPr>
              <a:t>Apicoltura, produzioni e patologia delle api</a:t>
            </a:r>
          </a:p>
          <a:p>
            <a:pPr algn="ctr">
              <a:defRPr/>
            </a:pPr>
            <a:r>
              <a:rPr lang="it-IT" sz="1400" dirty="0">
                <a:latin typeface="+mj-lt"/>
              </a:rPr>
              <a:t>Istituto Zooprofilattico Sperimentale del Lazio e della Toscana " </a:t>
            </a:r>
            <a:r>
              <a:rPr lang="it-IT" sz="1400" dirty="0" err="1">
                <a:latin typeface="+mj-lt"/>
              </a:rPr>
              <a:t>M.Aleandri</a:t>
            </a:r>
            <a:r>
              <a:rPr lang="it-IT" sz="1400" dirty="0">
                <a:latin typeface="+mj-lt"/>
              </a:rPr>
              <a:t>" </a:t>
            </a:r>
          </a:p>
        </p:txBody>
      </p:sp>
      <p:pic>
        <p:nvPicPr>
          <p:cNvPr id="5" name="Immagine 4">
            <a:extLst>
              <a:ext uri="{FF2B5EF4-FFF2-40B4-BE49-F238E27FC236}">
                <a16:creationId xmlns:a16="http://schemas.microsoft.com/office/drawing/2014/main" id="{01C84A79-0CE4-4506-A998-D8A72DD0A410}"/>
              </a:ext>
            </a:extLst>
          </p:cNvPr>
          <p:cNvPicPr/>
          <p:nvPr/>
        </p:nvPicPr>
        <p:blipFill rotWithShape="1">
          <a:blip r:embed="rId2" cstate="print"/>
          <a:srcRect b="10706"/>
          <a:stretch/>
        </p:blipFill>
        <p:spPr bwMode="auto">
          <a:xfrm>
            <a:off x="2534097" y="1052736"/>
            <a:ext cx="4075806" cy="2869468"/>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ustomShape 2">
            <a:extLst>
              <a:ext uri="{FF2B5EF4-FFF2-40B4-BE49-F238E27FC236}">
                <a16:creationId xmlns:a16="http://schemas.microsoft.com/office/drawing/2014/main" id="{90BAC875-6348-4EF4-B6AA-0FBF9DEA913F}"/>
              </a:ext>
            </a:extLst>
          </p:cNvPr>
          <p:cNvSpPr>
            <a:spLocks noChangeArrowheads="1"/>
          </p:cNvSpPr>
          <p:nvPr/>
        </p:nvSpPr>
        <p:spPr bwMode="auto">
          <a:xfrm>
            <a:off x="0" y="1196975"/>
            <a:ext cx="47148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sz="3600">
                <a:solidFill>
                  <a:srgbClr val="000000"/>
                </a:solidFill>
              </a:rPr>
              <a:t>Api adulte</a:t>
            </a:r>
            <a:endParaRPr lang="it-IT" altLang="it-IT" sz="2400">
              <a:latin typeface="Times New Roman" panose="02020603050405020304" pitchFamily="18" charset="0"/>
            </a:endParaRPr>
          </a:p>
          <a:p>
            <a:pPr algn="ctr">
              <a:spcBef>
                <a:spcPct val="0"/>
              </a:spcBef>
              <a:buFontTx/>
              <a:buNone/>
            </a:pPr>
            <a:r>
              <a:rPr lang="it-IT" altLang="it-IT" sz="3600">
                <a:solidFill>
                  <a:srgbClr val="000000"/>
                </a:solidFill>
              </a:rPr>
              <a:t>ed ape regina</a:t>
            </a:r>
            <a:endParaRPr lang="it-IT" altLang="it-IT" sz="2400">
              <a:latin typeface="Times New Roman" panose="02020603050405020304" pitchFamily="18" charset="0"/>
            </a:endParaRPr>
          </a:p>
          <a:p>
            <a:pPr algn="ctr">
              <a:spcBef>
                <a:spcPct val="0"/>
              </a:spcBef>
              <a:buFontTx/>
              <a:buNone/>
            </a:pPr>
            <a:r>
              <a:rPr lang="it-IT" altLang="it-IT" sz="2800">
                <a:solidFill>
                  <a:srgbClr val="C00000"/>
                </a:solidFill>
              </a:rPr>
              <a:t>Senza nessun telaino costruito precedentemente.</a:t>
            </a:r>
            <a:endParaRPr lang="it-IT" altLang="it-IT" sz="2400">
              <a:latin typeface="Times New Roman" panose="02020603050405020304" pitchFamily="18" charset="0"/>
            </a:endParaRPr>
          </a:p>
          <a:p>
            <a:pPr algn="ctr">
              <a:spcBef>
                <a:spcPct val="0"/>
              </a:spcBef>
              <a:buFontTx/>
              <a:buNone/>
            </a:pPr>
            <a:endParaRPr lang="it-IT" altLang="it-IT" sz="2400">
              <a:latin typeface="Times New Roman" panose="02020603050405020304" pitchFamily="18" charset="0"/>
            </a:endParaRPr>
          </a:p>
          <a:p>
            <a:pPr algn="ctr">
              <a:spcBef>
                <a:spcPct val="0"/>
              </a:spcBef>
              <a:buFontTx/>
              <a:buNone/>
            </a:pPr>
            <a:endParaRPr lang="it-IT" altLang="it-IT" sz="2400">
              <a:latin typeface="Times New Roman" panose="02020603050405020304" pitchFamily="18" charset="0"/>
            </a:endParaRPr>
          </a:p>
          <a:p>
            <a:pPr algn="ctr">
              <a:spcBef>
                <a:spcPct val="0"/>
              </a:spcBef>
              <a:buFontTx/>
              <a:buNone/>
            </a:pPr>
            <a:r>
              <a:rPr lang="it-IT" altLang="it-IT" sz="2800">
                <a:solidFill>
                  <a:srgbClr val="000000"/>
                </a:solidFill>
              </a:rPr>
              <a:t>Solo telaini con una listarella di foglio cereo bio (9 telaini)</a:t>
            </a:r>
            <a:endParaRPr lang="it-IT" altLang="it-IT" sz="2400">
              <a:latin typeface="Times New Roman" panose="02020603050405020304" pitchFamily="18" charset="0"/>
            </a:endParaRPr>
          </a:p>
          <a:p>
            <a:pPr algn="ctr">
              <a:spcBef>
                <a:spcPct val="0"/>
              </a:spcBef>
              <a:buFontTx/>
              <a:buNone/>
            </a:pPr>
            <a:r>
              <a:rPr lang="it-IT" altLang="it-IT" sz="2800">
                <a:solidFill>
                  <a:srgbClr val="000000"/>
                </a:solidFill>
              </a:rPr>
              <a:t>+ 1 nutritore a tasca per alimentare con sciroppo bio.</a:t>
            </a:r>
            <a:endParaRPr lang="it-IT" altLang="it-IT" sz="2400">
              <a:latin typeface="Times New Roman" panose="02020603050405020304" pitchFamily="18" charset="0"/>
            </a:endParaRPr>
          </a:p>
        </p:txBody>
      </p:sp>
      <p:pic>
        <p:nvPicPr>
          <p:cNvPr id="14339" name="Immagine 7">
            <a:extLst>
              <a:ext uri="{FF2B5EF4-FFF2-40B4-BE49-F238E27FC236}">
                <a16:creationId xmlns:a16="http://schemas.microsoft.com/office/drawing/2014/main" id="{712DF19E-B6F1-4098-82C4-40D73385A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613" y="1484313"/>
            <a:ext cx="1671637"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14340" name="Immagine 3">
            <a:extLst>
              <a:ext uri="{FF2B5EF4-FFF2-40B4-BE49-F238E27FC236}">
                <a16:creationId xmlns:a16="http://schemas.microsoft.com/office/drawing/2014/main" id="{9DADD583-7F0F-484E-A57C-741C994BB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1339850"/>
            <a:ext cx="2132012"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14341" name="Picture 4">
            <a:extLst>
              <a:ext uri="{FF2B5EF4-FFF2-40B4-BE49-F238E27FC236}">
                <a16:creationId xmlns:a16="http://schemas.microsoft.com/office/drawing/2014/main" id="{D07EB83D-66D5-4434-99C1-476FD63DC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005263"/>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stomShape 1">
            <a:extLst>
              <a:ext uri="{FF2B5EF4-FFF2-40B4-BE49-F238E27FC236}">
                <a16:creationId xmlns:a16="http://schemas.microsoft.com/office/drawing/2014/main" id="{113E1BFB-6890-4C23-A56C-ABD58E07DAB7}"/>
              </a:ext>
            </a:extLst>
          </p:cNvPr>
          <p:cNvSpPr/>
          <p:nvPr/>
        </p:nvSpPr>
        <p:spPr>
          <a:xfrm>
            <a:off x="395288" y="1336675"/>
            <a:ext cx="3816350" cy="4184650"/>
          </a:xfrm>
          <a:prstGeom prst="rect">
            <a:avLst/>
          </a:prstGeom>
          <a:noFill/>
          <a:ln>
            <a:solidFill>
              <a:srgbClr val="FF0000"/>
            </a:solidFill>
          </a:ln>
        </p:spPr>
        <p:style>
          <a:lnRef idx="0">
            <a:scrgbClr r="0" g="0" b="0"/>
          </a:lnRef>
          <a:fillRef idx="0">
            <a:scrgbClr r="0" g="0" b="0"/>
          </a:fillRef>
          <a:effectRef idx="0">
            <a:scrgbClr r="0" g="0" b="0"/>
          </a:effectRef>
          <a:fontRef idx="minor"/>
        </p:style>
        <p:txBody>
          <a:bodyPr lIns="90000" tIns="45000" rIns="90000" bIns="45000"/>
          <a:lstStyle/>
          <a:p>
            <a:pPr algn="ctr">
              <a:defRPr/>
            </a:pPr>
            <a:r>
              <a:rPr lang="it-IT" b="1" dirty="0">
                <a:solidFill>
                  <a:srgbClr val="000000"/>
                </a:solidFill>
                <a:ea typeface="DejaVu Sans"/>
              </a:rPr>
              <a:t>I sopralluoghi in apiario sono stati effettuati senza impiego di affumicatore. </a:t>
            </a:r>
            <a:endParaRPr dirty="0"/>
          </a:p>
          <a:p>
            <a:pPr algn="ctr">
              <a:defRPr/>
            </a:pPr>
            <a:r>
              <a:rPr lang="it-IT" dirty="0">
                <a:solidFill>
                  <a:srgbClr val="000000"/>
                </a:solidFill>
                <a:ea typeface="DejaVu Sans"/>
              </a:rPr>
              <a:t>Per i prelievi sono stati utilizzate pinze e bisturi sterili e sostituiti i guanti in lattice monouso ad ogni alveare visitato</a:t>
            </a:r>
            <a:endParaRPr dirty="0"/>
          </a:p>
          <a:p>
            <a:pPr algn="ctr">
              <a:defRPr/>
            </a:pPr>
            <a:endParaRPr dirty="0"/>
          </a:p>
          <a:p>
            <a:pPr algn="ctr">
              <a:defRPr/>
            </a:pPr>
            <a:r>
              <a:rPr lang="it-IT" dirty="0">
                <a:solidFill>
                  <a:srgbClr val="000000"/>
                </a:solidFill>
                <a:ea typeface="DejaVu Sans"/>
              </a:rPr>
              <a:t>Divieto per gli apicoltori di aprire gli alveari</a:t>
            </a:r>
            <a:endParaRPr dirty="0"/>
          </a:p>
          <a:p>
            <a:pPr algn="ctr">
              <a:defRPr/>
            </a:pPr>
            <a:endParaRPr dirty="0"/>
          </a:p>
        </p:txBody>
      </p:sp>
      <p:pic>
        <p:nvPicPr>
          <p:cNvPr id="15363" name="Immagine 126">
            <a:extLst>
              <a:ext uri="{FF2B5EF4-FFF2-40B4-BE49-F238E27FC236}">
                <a16:creationId xmlns:a16="http://schemas.microsoft.com/office/drawing/2014/main" id="{99AB3322-3A02-4335-8166-D70D009C5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25" r="11018"/>
          <a:stretch>
            <a:fillRect/>
          </a:stretch>
        </p:blipFill>
        <p:spPr bwMode="auto">
          <a:xfrm>
            <a:off x="4562475" y="1484313"/>
            <a:ext cx="424815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Shape 1">
            <a:extLst>
              <a:ext uri="{FF2B5EF4-FFF2-40B4-BE49-F238E27FC236}">
                <a16:creationId xmlns:a16="http://schemas.microsoft.com/office/drawing/2014/main" id="{108D3AAF-B3A1-4AFE-82D6-A656D5AEF6B8}"/>
              </a:ext>
            </a:extLst>
          </p:cNvPr>
          <p:cNvSpPr txBox="1">
            <a:spLocks noChangeArrowheads="1"/>
          </p:cNvSpPr>
          <p:nvPr/>
        </p:nvSpPr>
        <p:spPr bwMode="auto">
          <a:xfrm>
            <a:off x="0" y="-26988"/>
            <a:ext cx="86868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r">
              <a:spcBef>
                <a:spcPct val="0"/>
              </a:spcBef>
              <a:buFontTx/>
              <a:buNone/>
            </a:pPr>
            <a:r>
              <a:rPr lang="it-IT" altLang="it-IT" sz="4400" b="1">
                <a:solidFill>
                  <a:srgbClr val="000000"/>
                </a:solidFill>
              </a:rPr>
              <a:t>Campioni</a:t>
            </a:r>
            <a:endParaRPr lang="it-IT" altLang="it-IT" sz="2400">
              <a:latin typeface="Times New Roman" panose="02020603050405020304" pitchFamily="18" charset="0"/>
            </a:endParaRPr>
          </a:p>
        </p:txBody>
      </p:sp>
      <p:sp>
        <p:nvSpPr>
          <p:cNvPr id="16387" name="TextShape 2">
            <a:extLst>
              <a:ext uri="{FF2B5EF4-FFF2-40B4-BE49-F238E27FC236}">
                <a16:creationId xmlns:a16="http://schemas.microsoft.com/office/drawing/2014/main" id="{8D841061-1B8E-49CE-97E5-BF59365B1B21}"/>
              </a:ext>
            </a:extLst>
          </p:cNvPr>
          <p:cNvSpPr txBox="1">
            <a:spLocks noChangeArrowheads="1"/>
          </p:cNvSpPr>
          <p:nvPr/>
        </p:nvSpPr>
        <p:spPr bwMode="auto">
          <a:xfrm>
            <a:off x="34925" y="1196975"/>
            <a:ext cx="46910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it-IT" altLang="it-IT" sz="2400" dirty="0">
                <a:solidFill>
                  <a:srgbClr val="000000"/>
                </a:solidFill>
              </a:rPr>
              <a:t>Sulla provetta/busta presto chiusa con cui realizzare i campionamenti,</a:t>
            </a:r>
            <a:endParaRPr lang="it-IT" altLang="it-IT" sz="2400" dirty="0">
              <a:latin typeface="Times New Roman" panose="02020603050405020304" pitchFamily="18" charset="0"/>
            </a:endParaRPr>
          </a:p>
          <a:p>
            <a:pPr>
              <a:spcBef>
                <a:spcPct val="0"/>
              </a:spcBef>
              <a:buFontTx/>
              <a:buNone/>
            </a:pPr>
            <a:r>
              <a:rPr lang="it-IT" altLang="it-IT" sz="2400" dirty="0">
                <a:solidFill>
                  <a:srgbClr val="000000"/>
                </a:solidFill>
              </a:rPr>
              <a:t>sono riportati, con pennarello indelebile, le seguenti indicazioni:</a:t>
            </a:r>
          </a:p>
          <a:p>
            <a:pPr>
              <a:spcBef>
                <a:spcPct val="0"/>
              </a:spcBef>
              <a:buFontTx/>
              <a:buNone/>
            </a:pPr>
            <a:endParaRPr lang="it-IT" altLang="it-IT" sz="2400" dirty="0">
              <a:latin typeface="Times New Roman" panose="02020603050405020304" pitchFamily="18" charset="0"/>
            </a:endParaRPr>
          </a:p>
          <a:p>
            <a:pPr>
              <a:spcBef>
                <a:spcPct val="0"/>
              </a:spcBef>
              <a:buFontTx/>
              <a:buAutoNum type="arabicPeriod"/>
            </a:pPr>
            <a:r>
              <a:rPr lang="it-IT" altLang="it-IT" sz="2400" dirty="0">
                <a:solidFill>
                  <a:srgbClr val="000000"/>
                </a:solidFill>
              </a:rPr>
              <a:t>l’identificativo dell’alveare campionato,</a:t>
            </a:r>
          </a:p>
          <a:p>
            <a:pPr>
              <a:spcBef>
                <a:spcPct val="0"/>
              </a:spcBef>
              <a:buFontTx/>
              <a:buAutoNum type="arabicPeriod"/>
            </a:pPr>
            <a:endParaRPr lang="it-IT" altLang="it-IT" sz="2400" dirty="0">
              <a:latin typeface="Times New Roman" panose="02020603050405020304" pitchFamily="18" charset="0"/>
            </a:endParaRPr>
          </a:p>
          <a:p>
            <a:pPr>
              <a:spcBef>
                <a:spcPct val="0"/>
              </a:spcBef>
              <a:buFontTx/>
              <a:buAutoNum type="arabicPeriod"/>
            </a:pPr>
            <a:r>
              <a:rPr lang="it-IT" altLang="it-IT" sz="2400" dirty="0">
                <a:solidFill>
                  <a:srgbClr val="000000"/>
                </a:solidFill>
              </a:rPr>
              <a:t>la postazione,</a:t>
            </a:r>
          </a:p>
          <a:p>
            <a:pPr>
              <a:spcBef>
                <a:spcPct val="0"/>
              </a:spcBef>
              <a:buFontTx/>
              <a:buAutoNum type="arabicPeriod"/>
            </a:pPr>
            <a:endParaRPr lang="it-IT" altLang="it-IT" sz="2400" dirty="0">
              <a:latin typeface="Times New Roman" panose="02020603050405020304" pitchFamily="18" charset="0"/>
            </a:endParaRPr>
          </a:p>
          <a:p>
            <a:pPr>
              <a:spcBef>
                <a:spcPct val="0"/>
              </a:spcBef>
              <a:buFontTx/>
              <a:buAutoNum type="arabicPeriod"/>
            </a:pPr>
            <a:r>
              <a:rPr lang="it-IT" altLang="it-IT" sz="2400" dirty="0">
                <a:solidFill>
                  <a:srgbClr val="000000"/>
                </a:solidFill>
              </a:rPr>
              <a:t>la data del campionamento.</a:t>
            </a:r>
            <a:endParaRPr lang="it-IT" altLang="it-IT" sz="2400" dirty="0">
              <a:latin typeface="Times New Roman" panose="02020603050405020304" pitchFamily="18" charset="0"/>
            </a:endParaRPr>
          </a:p>
          <a:p>
            <a:pPr>
              <a:spcBef>
                <a:spcPct val="0"/>
              </a:spcBef>
              <a:buFontTx/>
              <a:buNone/>
            </a:pPr>
            <a:endParaRPr lang="it-IT" altLang="it-IT" sz="2400" dirty="0">
              <a:latin typeface="Times New Roman" panose="02020603050405020304" pitchFamily="18" charset="0"/>
            </a:endParaRPr>
          </a:p>
        </p:txBody>
      </p:sp>
      <p:pic>
        <p:nvPicPr>
          <p:cNvPr id="16388" name="Picture 16">
            <a:extLst>
              <a:ext uri="{FF2B5EF4-FFF2-40B4-BE49-F238E27FC236}">
                <a16:creationId xmlns:a16="http://schemas.microsoft.com/office/drawing/2014/main" id="{2A791E6B-18B2-431D-977E-80CE10133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13" y="2997200"/>
            <a:ext cx="77152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16389" name="Picture 5">
            <a:extLst>
              <a:ext uri="{FF2B5EF4-FFF2-40B4-BE49-F238E27FC236}">
                <a16:creationId xmlns:a16="http://schemas.microsoft.com/office/drawing/2014/main" id="{1E9A7A82-4AE0-49FA-8ED7-36143651D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4221163"/>
            <a:ext cx="1439862"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16390" name="Picture 4">
            <a:extLst>
              <a:ext uri="{FF2B5EF4-FFF2-40B4-BE49-F238E27FC236}">
                <a16:creationId xmlns:a16="http://schemas.microsoft.com/office/drawing/2014/main" id="{EEB12008-5E49-4595-82E0-3D474EF52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365625"/>
            <a:ext cx="2219325" cy="1663700"/>
          </a:xfrm>
          <a:prstGeom prst="rect">
            <a:avLst/>
          </a:prstGeom>
          <a:noFill/>
          <a:ln w="936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8">
            <a:extLst>
              <a:ext uri="{FF2B5EF4-FFF2-40B4-BE49-F238E27FC236}">
                <a16:creationId xmlns:a16="http://schemas.microsoft.com/office/drawing/2014/main" id="{C20CEAD6-9D82-4445-85E2-A0273FC65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738" y="2138363"/>
            <a:ext cx="2552700" cy="1912937"/>
          </a:xfrm>
          <a:prstGeom prst="rect">
            <a:avLst/>
          </a:prstGeom>
          <a:noFill/>
          <a:ln w="936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Shape 2">
            <a:extLst>
              <a:ext uri="{FF2B5EF4-FFF2-40B4-BE49-F238E27FC236}">
                <a16:creationId xmlns:a16="http://schemas.microsoft.com/office/drawing/2014/main" id="{58780A91-6724-403D-943E-81B943F6E567}"/>
              </a:ext>
            </a:extLst>
          </p:cNvPr>
          <p:cNvSpPr txBox="1">
            <a:spLocks noChangeArrowheads="1"/>
          </p:cNvSpPr>
          <p:nvPr/>
        </p:nvSpPr>
        <p:spPr bwMode="auto">
          <a:xfrm>
            <a:off x="352425" y="1408113"/>
            <a:ext cx="2236788" cy="2063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b="1">
                <a:solidFill>
                  <a:srgbClr val="C00000"/>
                </a:solidFill>
                <a:ea typeface="DejaVu Sans"/>
                <a:cs typeface="DejaVu Sans"/>
              </a:rPr>
              <a:t>Radionuclidi:</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Miele: 300g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Polline: 200g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Api: 200g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Cera: 300g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77933C"/>
                </a:solidFill>
                <a:ea typeface="DejaVu Sans"/>
                <a:cs typeface="DejaVu Sans"/>
              </a:rPr>
              <a:t>Matrici di elezione:</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77933C"/>
                </a:solidFill>
                <a:ea typeface="DejaVu Sans"/>
                <a:cs typeface="DejaVu Sans"/>
              </a:rPr>
              <a:t> polline, cera, miele</a:t>
            </a:r>
            <a:endParaRPr lang="it-IT" altLang="it-IT" sz="1800">
              <a:latin typeface="Arial" panose="020B0604020202020204" pitchFamily="34" charset="0"/>
              <a:ea typeface="DejaVu Sans"/>
              <a:cs typeface="DejaVu Sans"/>
            </a:endParaRPr>
          </a:p>
        </p:txBody>
      </p:sp>
      <p:sp>
        <p:nvSpPr>
          <p:cNvPr id="17411" name="CustomShape 3">
            <a:extLst>
              <a:ext uri="{FF2B5EF4-FFF2-40B4-BE49-F238E27FC236}">
                <a16:creationId xmlns:a16="http://schemas.microsoft.com/office/drawing/2014/main" id="{253CFCDD-FF23-4C8C-81F3-72678720E481}"/>
              </a:ext>
            </a:extLst>
          </p:cNvPr>
          <p:cNvSpPr>
            <a:spLocks noChangeArrowheads="1"/>
          </p:cNvSpPr>
          <p:nvPr/>
        </p:nvSpPr>
        <p:spPr bwMode="auto">
          <a:xfrm>
            <a:off x="2833688" y="1123950"/>
            <a:ext cx="3189287" cy="2630488"/>
          </a:xfrm>
          <a:prstGeom prst="rect">
            <a:avLst/>
          </a:prstGeom>
          <a:noFill/>
          <a:ln w="9525">
            <a:solidFill>
              <a:srgbClr val="31859C"/>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b="1">
                <a:solidFill>
                  <a:srgbClr val="C00000"/>
                </a:solidFill>
                <a:ea typeface="DejaVu Sans"/>
                <a:cs typeface="DejaVu Sans"/>
              </a:rPr>
              <a:t>Metalli pesanti:</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Miele: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Polline: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Covata: 20 g (api in 200 opercoli, pari a 10x10 cm) </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Api: 20 g (200 api) </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Cera (di opercolo):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77933C"/>
                </a:solidFill>
                <a:ea typeface="DejaVu Sans"/>
                <a:cs typeface="DejaVu Sans"/>
              </a:rPr>
              <a:t>Matrici di elezione:</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77933C"/>
                </a:solidFill>
                <a:ea typeface="DejaVu Sans"/>
                <a:cs typeface="DejaVu Sans"/>
              </a:rPr>
              <a:t>covata, miele, api, pane d’api</a:t>
            </a:r>
            <a:endParaRPr lang="it-IT" altLang="it-IT" sz="1800">
              <a:latin typeface="Arial" panose="020B0604020202020204" pitchFamily="34" charset="0"/>
              <a:ea typeface="DejaVu Sans"/>
              <a:cs typeface="DejaVu Sans"/>
            </a:endParaRPr>
          </a:p>
          <a:p>
            <a:pPr algn="ctr" eaLnBrk="1" hangingPunct="1">
              <a:spcBef>
                <a:spcPct val="0"/>
              </a:spcBef>
              <a:buFontTx/>
              <a:buNone/>
            </a:pPr>
            <a:endParaRPr lang="it-IT" altLang="it-IT" sz="1800">
              <a:latin typeface="Arial" panose="020B0604020202020204" pitchFamily="34" charset="0"/>
              <a:ea typeface="DejaVu Sans"/>
              <a:cs typeface="DejaVu Sans"/>
            </a:endParaRPr>
          </a:p>
        </p:txBody>
      </p:sp>
      <p:sp>
        <p:nvSpPr>
          <p:cNvPr id="17412" name="CustomShape 4">
            <a:extLst>
              <a:ext uri="{FF2B5EF4-FFF2-40B4-BE49-F238E27FC236}">
                <a16:creationId xmlns:a16="http://schemas.microsoft.com/office/drawing/2014/main" id="{3A6F873D-7B34-4A5A-B9A6-4FC871390F77}"/>
              </a:ext>
            </a:extLst>
          </p:cNvPr>
          <p:cNvSpPr>
            <a:spLocks noChangeArrowheads="1"/>
          </p:cNvSpPr>
          <p:nvPr/>
        </p:nvSpPr>
        <p:spPr bwMode="auto">
          <a:xfrm>
            <a:off x="6083300" y="4402138"/>
            <a:ext cx="2970213" cy="1519237"/>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b="1">
                <a:solidFill>
                  <a:srgbClr val="C00000"/>
                </a:solidFill>
                <a:ea typeface="DejaVu Sans"/>
                <a:cs typeface="DejaVu Sans"/>
              </a:rPr>
              <a:t>IPA:</a:t>
            </a:r>
          </a:p>
          <a:p>
            <a:pPr algn="ctr" eaLnBrk="1" hangingPunct="1">
              <a:spcBef>
                <a:spcPct val="0"/>
              </a:spcBef>
              <a:buFontTx/>
              <a:buNone/>
            </a:pPr>
            <a:r>
              <a:rPr lang="it-IT" altLang="it-IT" sz="1800">
                <a:solidFill>
                  <a:srgbClr val="000000"/>
                </a:solidFill>
                <a:ea typeface="DejaVu Sans"/>
                <a:cs typeface="DejaVu Sans"/>
              </a:rPr>
              <a:t>Miele: 50 g      Polline: 10 g  </a:t>
            </a:r>
          </a:p>
          <a:p>
            <a:pPr algn="ctr" eaLnBrk="1" hangingPunct="1">
              <a:spcBef>
                <a:spcPct val="0"/>
              </a:spcBef>
              <a:buFontTx/>
              <a:buNone/>
            </a:pPr>
            <a:r>
              <a:rPr lang="it-IT" altLang="it-IT" sz="1800">
                <a:solidFill>
                  <a:srgbClr val="000000"/>
                </a:solidFill>
                <a:ea typeface="DejaVu Sans"/>
                <a:cs typeface="DejaVu Sans"/>
              </a:rPr>
              <a:t>Api: 20g (200 api)         </a:t>
            </a:r>
          </a:p>
          <a:p>
            <a:pPr algn="ctr" eaLnBrk="1" hangingPunct="1">
              <a:spcBef>
                <a:spcPct val="0"/>
              </a:spcBef>
              <a:buFontTx/>
              <a:buNone/>
            </a:pPr>
            <a:r>
              <a:rPr lang="it-IT" altLang="it-IT" sz="1800">
                <a:solidFill>
                  <a:srgbClr val="000000"/>
                </a:solidFill>
                <a:ea typeface="DejaVu Sans"/>
                <a:cs typeface="DejaVu Sans"/>
              </a:rPr>
              <a:t>Cera: 50 g</a:t>
            </a:r>
          </a:p>
          <a:p>
            <a:pPr algn="ctr" eaLnBrk="1" hangingPunct="1">
              <a:spcBef>
                <a:spcPct val="0"/>
              </a:spcBef>
              <a:buFontTx/>
              <a:buNone/>
            </a:pPr>
            <a:r>
              <a:rPr lang="it-IT" altLang="it-IT" sz="2000">
                <a:solidFill>
                  <a:srgbClr val="77933C"/>
                </a:solidFill>
                <a:ea typeface="DejaVu Sans"/>
                <a:cs typeface="DejaVu Sans"/>
              </a:rPr>
              <a:t>Matrici: api, pane d’api</a:t>
            </a:r>
          </a:p>
          <a:p>
            <a:pPr algn="ctr" eaLnBrk="1" hangingPunct="1">
              <a:spcBef>
                <a:spcPct val="0"/>
              </a:spcBef>
              <a:buFontTx/>
              <a:buNone/>
            </a:pPr>
            <a:endParaRPr lang="it-IT" altLang="it-IT" sz="1800">
              <a:latin typeface="Arial" panose="020B0604020202020204" pitchFamily="34" charset="0"/>
              <a:ea typeface="DejaVu Sans"/>
              <a:cs typeface="DejaVu Sans"/>
            </a:endParaRPr>
          </a:p>
        </p:txBody>
      </p:sp>
      <p:sp>
        <p:nvSpPr>
          <p:cNvPr id="17413" name="CustomShape 5">
            <a:extLst>
              <a:ext uri="{FF2B5EF4-FFF2-40B4-BE49-F238E27FC236}">
                <a16:creationId xmlns:a16="http://schemas.microsoft.com/office/drawing/2014/main" id="{BCEB4B54-3E14-40FE-A6ED-D7461D346219}"/>
              </a:ext>
            </a:extLst>
          </p:cNvPr>
          <p:cNvSpPr>
            <a:spLocks noChangeArrowheads="1"/>
          </p:cNvSpPr>
          <p:nvPr/>
        </p:nvSpPr>
        <p:spPr bwMode="auto">
          <a:xfrm>
            <a:off x="971550" y="3814763"/>
            <a:ext cx="4675188" cy="2265362"/>
          </a:xfrm>
          <a:prstGeom prst="rect">
            <a:avLst/>
          </a:prstGeom>
          <a:noFill/>
          <a:ln w="9525">
            <a:solidFill>
              <a:srgbClr val="31859C"/>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b="1">
                <a:solidFill>
                  <a:srgbClr val="C00000"/>
                </a:solidFill>
                <a:ea typeface="DejaVu Sans"/>
                <a:cs typeface="DejaVu Sans"/>
              </a:rPr>
              <a:t>Prodotti fitosanitari:</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Miele: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Polline: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Covata: 20 g (api in 200 opercoli, pari a 10x10 cm) </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Api: 20 g (200 api) </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000000"/>
                </a:solidFill>
                <a:ea typeface="DejaVu Sans"/>
                <a:cs typeface="DejaVu Sans"/>
              </a:rPr>
              <a:t>Cera (di opercolo):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1800">
                <a:solidFill>
                  <a:srgbClr val="77933C"/>
                </a:solidFill>
                <a:ea typeface="DejaVu Sans"/>
                <a:cs typeface="DejaVu Sans"/>
              </a:rPr>
              <a:t>Matrici di elezione: api, pane d’api, cera</a:t>
            </a:r>
            <a:endParaRPr lang="it-IT" altLang="it-IT" sz="1800">
              <a:latin typeface="Arial" panose="020B0604020202020204" pitchFamily="34" charset="0"/>
              <a:ea typeface="DejaVu Sans"/>
              <a:cs typeface="DejaVu Sans"/>
            </a:endParaRPr>
          </a:p>
        </p:txBody>
      </p:sp>
      <p:sp>
        <p:nvSpPr>
          <p:cNvPr id="17414" name="CustomShape 6">
            <a:extLst>
              <a:ext uri="{FF2B5EF4-FFF2-40B4-BE49-F238E27FC236}">
                <a16:creationId xmlns:a16="http://schemas.microsoft.com/office/drawing/2014/main" id="{62B2F0FD-EC28-411C-AE42-2AEEB1001195}"/>
              </a:ext>
            </a:extLst>
          </p:cNvPr>
          <p:cNvSpPr>
            <a:spLocks noChangeArrowheads="1"/>
          </p:cNvSpPr>
          <p:nvPr/>
        </p:nvSpPr>
        <p:spPr bwMode="auto">
          <a:xfrm>
            <a:off x="6267450" y="908050"/>
            <a:ext cx="2786063" cy="33829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b="1">
                <a:solidFill>
                  <a:srgbClr val="C00000"/>
                </a:solidFill>
                <a:ea typeface="DejaVu Sans"/>
                <a:cs typeface="DejaVu Sans"/>
              </a:rPr>
              <a:t>Beta-HCH:</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2000">
                <a:solidFill>
                  <a:srgbClr val="000000"/>
                </a:solidFill>
                <a:ea typeface="DejaVu Sans"/>
                <a:cs typeface="DejaVu Sans"/>
              </a:rPr>
              <a:t>Miele: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2000">
                <a:solidFill>
                  <a:srgbClr val="000000"/>
                </a:solidFill>
                <a:ea typeface="DejaVu Sans"/>
                <a:cs typeface="DejaVu Sans"/>
              </a:rPr>
              <a:t>Polline: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2000">
                <a:solidFill>
                  <a:srgbClr val="000000"/>
                </a:solidFill>
                <a:ea typeface="DejaVu Sans"/>
                <a:cs typeface="DejaVu Sans"/>
              </a:rPr>
              <a:t>Covata: 20 g (api in 200 opercoli, pari a 10x10 cm) </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2000">
                <a:solidFill>
                  <a:srgbClr val="000000"/>
                </a:solidFill>
                <a:ea typeface="DejaVu Sans"/>
                <a:cs typeface="DejaVu Sans"/>
              </a:rPr>
              <a:t>Api: 20 g (200 api) </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2000">
                <a:solidFill>
                  <a:srgbClr val="000000"/>
                </a:solidFill>
                <a:ea typeface="DejaVu Sans"/>
                <a:cs typeface="DejaVu Sans"/>
              </a:rPr>
              <a:t>Cera (di opercolo): 20 g</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2000">
                <a:solidFill>
                  <a:srgbClr val="77933C"/>
                </a:solidFill>
                <a:ea typeface="DejaVu Sans"/>
                <a:cs typeface="DejaVu Sans"/>
              </a:rPr>
              <a:t>Matrici di elezione: </a:t>
            </a:r>
            <a:endParaRPr lang="it-IT" altLang="it-IT" sz="1800">
              <a:latin typeface="Arial" panose="020B0604020202020204" pitchFamily="34" charset="0"/>
              <a:ea typeface="DejaVu Sans"/>
              <a:cs typeface="DejaVu Sans"/>
            </a:endParaRPr>
          </a:p>
          <a:p>
            <a:pPr algn="ctr" eaLnBrk="1" hangingPunct="1">
              <a:spcBef>
                <a:spcPct val="0"/>
              </a:spcBef>
              <a:buFontTx/>
              <a:buNone/>
            </a:pPr>
            <a:r>
              <a:rPr lang="it-IT" altLang="it-IT" sz="2000">
                <a:solidFill>
                  <a:srgbClr val="77933C"/>
                </a:solidFill>
                <a:ea typeface="DejaVu Sans"/>
                <a:cs typeface="DejaVu Sans"/>
              </a:rPr>
              <a:t>miele, pane d’api, cera, api</a:t>
            </a:r>
            <a:endParaRPr lang="it-IT" altLang="it-IT" sz="1800">
              <a:latin typeface="Arial" panose="020B0604020202020204" pitchFamily="34" charset="0"/>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2">
            <a:extLst>
              <a:ext uri="{FF2B5EF4-FFF2-40B4-BE49-F238E27FC236}">
                <a16:creationId xmlns:a16="http://schemas.microsoft.com/office/drawing/2014/main" id="{88C1FD77-C673-4828-867B-B9429B41ECE6}"/>
              </a:ext>
            </a:extLst>
          </p:cNvPr>
          <p:cNvSpPr/>
          <p:nvPr/>
        </p:nvSpPr>
        <p:spPr>
          <a:xfrm>
            <a:off x="282575" y="1500188"/>
            <a:ext cx="8740775" cy="520700"/>
          </a:xfrm>
          <a:prstGeom prst="rect">
            <a:avLst/>
          </a:prstGeom>
          <a:noFill/>
          <a:ln>
            <a:noFill/>
          </a:ln>
        </p:spPr>
        <p:style>
          <a:lnRef idx="0">
            <a:scrgbClr r="0" g="0" b="0"/>
          </a:lnRef>
          <a:fillRef idx="0">
            <a:scrgbClr r="0" g="0" b="0"/>
          </a:fillRef>
          <a:effectRef idx="0">
            <a:scrgbClr r="0" g="0" b="0"/>
          </a:effectRef>
          <a:fontRef idx="minor"/>
        </p:style>
      </p:sp>
      <p:pic>
        <p:nvPicPr>
          <p:cNvPr id="18435" name="Immagine 2">
            <a:extLst>
              <a:ext uri="{FF2B5EF4-FFF2-40B4-BE49-F238E27FC236}">
                <a16:creationId xmlns:a16="http://schemas.microsoft.com/office/drawing/2014/main" id="{8463DA32-A7D3-40C6-A9C9-6E7E341CBB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1339850"/>
            <a:ext cx="632618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2">
            <a:extLst>
              <a:ext uri="{FF2B5EF4-FFF2-40B4-BE49-F238E27FC236}">
                <a16:creationId xmlns:a16="http://schemas.microsoft.com/office/drawing/2014/main" id="{3AA4E3A3-9D45-48FB-8ED5-B62FC876E461}"/>
              </a:ext>
            </a:extLst>
          </p:cNvPr>
          <p:cNvSpPr/>
          <p:nvPr/>
        </p:nvSpPr>
        <p:spPr>
          <a:xfrm>
            <a:off x="282575" y="1500188"/>
            <a:ext cx="8740775" cy="520700"/>
          </a:xfrm>
          <a:prstGeom prst="rect">
            <a:avLst/>
          </a:prstGeom>
          <a:noFill/>
          <a:ln>
            <a:noFill/>
          </a:ln>
        </p:spPr>
        <p:style>
          <a:lnRef idx="0">
            <a:scrgbClr r="0" g="0" b="0"/>
          </a:lnRef>
          <a:fillRef idx="0">
            <a:scrgbClr r="0" g="0" b="0"/>
          </a:fillRef>
          <a:effectRef idx="0">
            <a:scrgbClr r="0" g="0" b="0"/>
          </a:effectRef>
          <a:fontRef idx="minor"/>
        </p:style>
      </p:sp>
      <p:pic>
        <p:nvPicPr>
          <p:cNvPr id="20483" name="Immagine 164">
            <a:extLst>
              <a:ext uri="{FF2B5EF4-FFF2-40B4-BE49-F238E27FC236}">
                <a16:creationId xmlns:a16="http://schemas.microsoft.com/office/drawing/2014/main" id="{B9B01DD5-D32C-4894-86F4-A213E5536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1773238"/>
            <a:ext cx="6202362"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Shape 1">
            <a:extLst>
              <a:ext uri="{FF2B5EF4-FFF2-40B4-BE49-F238E27FC236}">
                <a16:creationId xmlns:a16="http://schemas.microsoft.com/office/drawing/2014/main" id="{D5B42BB0-2D3C-4D5A-A1B2-A4858C4AF9CA}"/>
              </a:ext>
            </a:extLst>
          </p:cNvPr>
          <p:cNvSpPr txBox="1">
            <a:spLocks noChangeArrowheads="1"/>
          </p:cNvSpPr>
          <p:nvPr/>
        </p:nvSpPr>
        <p:spPr bwMode="auto">
          <a:xfrm>
            <a:off x="0" y="-2698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r">
              <a:spcBef>
                <a:spcPct val="0"/>
              </a:spcBef>
              <a:buFontTx/>
              <a:buNone/>
            </a:pPr>
            <a:r>
              <a:rPr lang="it-IT" altLang="it-IT" b="1">
                <a:solidFill>
                  <a:srgbClr val="000000"/>
                </a:solidFill>
              </a:rPr>
              <a:t>Protocollo campionamento</a:t>
            </a:r>
            <a:endParaRPr lang="it-IT" altLang="it-IT">
              <a:latin typeface="Times New Roman" panose="02020603050405020304" pitchFamily="18" charset="0"/>
            </a:endParaRPr>
          </a:p>
        </p:txBody>
      </p:sp>
      <p:sp>
        <p:nvSpPr>
          <p:cNvPr id="22531" name="TextShape 2">
            <a:extLst>
              <a:ext uri="{FF2B5EF4-FFF2-40B4-BE49-F238E27FC236}">
                <a16:creationId xmlns:a16="http://schemas.microsoft.com/office/drawing/2014/main" id="{63D6DCD3-4DD5-40CF-B8A8-753BE15FA1D8}"/>
              </a:ext>
            </a:extLst>
          </p:cNvPr>
          <p:cNvSpPr txBox="1">
            <a:spLocks noChangeArrowheads="1"/>
          </p:cNvSpPr>
          <p:nvPr/>
        </p:nvSpPr>
        <p:spPr bwMode="auto">
          <a:xfrm>
            <a:off x="374650" y="10239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i="1">
                <a:solidFill>
                  <a:srgbClr val="C00000"/>
                </a:solidFill>
              </a:rPr>
              <a:t>Api bottinatrici</a:t>
            </a:r>
            <a:endParaRPr lang="it-IT" altLang="it-IT" sz="2400">
              <a:latin typeface="Times New Roman" panose="02020603050405020304" pitchFamily="18" charset="0"/>
            </a:endParaRPr>
          </a:p>
          <a:p>
            <a:pPr algn="ctr">
              <a:spcBef>
                <a:spcPct val="0"/>
              </a:spcBef>
              <a:buFontTx/>
              <a:buNone/>
            </a:pPr>
            <a:r>
              <a:rPr lang="it-IT" altLang="it-IT" sz="2400">
                <a:solidFill>
                  <a:srgbClr val="000000"/>
                </a:solidFill>
              </a:rPr>
              <a:t>Dopo aver provveduto a chiudere la porticina ed aver atteso che un sufficiente numero di api bottinatrici si sia accumulato sul predellino di volo, si campiona da ogni alveare  le api bottinatrici con l’ausilio di buste presto-chiuse sterili</a:t>
            </a:r>
          </a:p>
        </p:txBody>
      </p:sp>
      <p:pic>
        <p:nvPicPr>
          <p:cNvPr id="22532" name="Picture 11">
            <a:extLst>
              <a:ext uri="{FF2B5EF4-FFF2-40B4-BE49-F238E27FC236}">
                <a16:creationId xmlns:a16="http://schemas.microsoft.com/office/drawing/2014/main" id="{D095DBB3-093A-4F0A-A1FC-19E37012C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3192463"/>
            <a:ext cx="256381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22533" name="Picture 12">
            <a:extLst>
              <a:ext uri="{FF2B5EF4-FFF2-40B4-BE49-F238E27FC236}">
                <a16:creationId xmlns:a16="http://schemas.microsoft.com/office/drawing/2014/main" id="{30DD22EA-A26C-41F6-A5EA-1AD5E90E3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195638"/>
            <a:ext cx="28797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
        <p:nvSpPr>
          <p:cNvPr id="22534" name="CustomShape 3">
            <a:extLst>
              <a:ext uri="{FF2B5EF4-FFF2-40B4-BE49-F238E27FC236}">
                <a16:creationId xmlns:a16="http://schemas.microsoft.com/office/drawing/2014/main" id="{934A7589-873A-4732-B241-8E4D0B671CC7}"/>
              </a:ext>
            </a:extLst>
          </p:cNvPr>
          <p:cNvSpPr>
            <a:spLocks noChangeArrowheads="1"/>
          </p:cNvSpPr>
          <p:nvPr/>
        </p:nvSpPr>
        <p:spPr bwMode="auto">
          <a:xfrm>
            <a:off x="0" y="5002213"/>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sz="2400">
                <a:solidFill>
                  <a:srgbClr val="000000"/>
                </a:solidFill>
                <a:cs typeface="Calibri" panose="020F0502020204030204" pitchFamily="34" charset="0"/>
              </a:rPr>
              <a:t>I campioni di api saranno immediatamente conservati in borse refrigerate con ghiaccio secco o siberini.</a:t>
            </a:r>
            <a:endParaRPr lang="it-IT" altLang="it-IT" sz="2400">
              <a:cs typeface="Calibri" panose="020F0502020204030204" pitchFamily="34" charset="0"/>
            </a:endParaRPr>
          </a:p>
          <a:p>
            <a:pPr algn="ctr">
              <a:spcBef>
                <a:spcPct val="0"/>
              </a:spcBef>
              <a:buFontTx/>
              <a:buNone/>
            </a:pPr>
            <a:r>
              <a:rPr lang="it-IT" altLang="it-IT" sz="2400">
                <a:solidFill>
                  <a:srgbClr val="000000"/>
                </a:solidFill>
                <a:cs typeface="Calibri" panose="020F0502020204030204" pitchFamily="34" charset="0"/>
              </a:rPr>
              <a:t>La catena del freddo sarà poi garantita fino alla consegna ai laboratori</a:t>
            </a:r>
            <a:endParaRPr lang="it-IT" altLang="it-IT" sz="2400">
              <a:cs typeface="Calibri" panose="020F0502020204030204" pitchFamily="34" charset="0"/>
            </a:endParaRPr>
          </a:p>
        </p:txBody>
      </p:sp>
      <p:pic>
        <p:nvPicPr>
          <p:cNvPr id="22535" name="Immagine 9">
            <a:extLst>
              <a:ext uri="{FF2B5EF4-FFF2-40B4-BE49-F238E27FC236}">
                <a16:creationId xmlns:a16="http://schemas.microsoft.com/office/drawing/2014/main" id="{225F2E9B-F8DC-4E72-9BBD-49B89FAAD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3197225"/>
            <a:ext cx="24463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Shape 1">
            <a:extLst>
              <a:ext uri="{FF2B5EF4-FFF2-40B4-BE49-F238E27FC236}">
                <a16:creationId xmlns:a16="http://schemas.microsoft.com/office/drawing/2014/main" id="{EB8F46CC-E5B5-4144-8034-E2D842D87927}"/>
              </a:ext>
            </a:extLst>
          </p:cNvPr>
          <p:cNvSpPr txBox="1">
            <a:spLocks noChangeArrowheads="1"/>
          </p:cNvSpPr>
          <p:nvPr/>
        </p:nvSpPr>
        <p:spPr bwMode="auto">
          <a:xfrm>
            <a:off x="80963" y="577850"/>
            <a:ext cx="82280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i="1">
                <a:solidFill>
                  <a:srgbClr val="C00000"/>
                </a:solidFill>
              </a:rPr>
              <a:t>Miele da nido</a:t>
            </a:r>
            <a:endParaRPr lang="it-IT" altLang="it-IT" sz="2400">
              <a:latin typeface="Times New Roman" panose="02020603050405020304" pitchFamily="18" charset="0"/>
            </a:endParaRPr>
          </a:p>
        </p:txBody>
      </p:sp>
      <p:sp>
        <p:nvSpPr>
          <p:cNvPr id="23555" name="TextShape 2">
            <a:extLst>
              <a:ext uri="{FF2B5EF4-FFF2-40B4-BE49-F238E27FC236}">
                <a16:creationId xmlns:a16="http://schemas.microsoft.com/office/drawing/2014/main" id="{B4BA873C-33EF-413D-9517-661A23D442A1}"/>
              </a:ext>
            </a:extLst>
          </p:cNvPr>
          <p:cNvSpPr txBox="1">
            <a:spLocks noChangeArrowheads="1"/>
          </p:cNvSpPr>
          <p:nvPr/>
        </p:nvSpPr>
        <p:spPr bwMode="auto">
          <a:xfrm>
            <a:off x="0" y="1720850"/>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sz="2400" i="1">
                <a:solidFill>
                  <a:srgbClr val="000000"/>
                </a:solidFill>
              </a:rPr>
              <a:t>D</a:t>
            </a:r>
            <a:r>
              <a:rPr lang="it-IT" altLang="it-IT" sz="2400">
                <a:solidFill>
                  <a:srgbClr val="000000"/>
                </a:solidFill>
              </a:rPr>
              <a:t>a ogni alveare si realizzerà un campionamento di </a:t>
            </a:r>
            <a:r>
              <a:rPr lang="it-IT" altLang="it-IT" sz="2400" u="sng">
                <a:solidFill>
                  <a:srgbClr val="C00000"/>
                </a:solidFill>
              </a:rPr>
              <a:t>miele da nido non opercolato</a:t>
            </a:r>
            <a:r>
              <a:rPr lang="it-IT" altLang="it-IT" sz="2400">
                <a:solidFill>
                  <a:srgbClr val="000000"/>
                </a:solidFill>
              </a:rPr>
              <a:t>.</a:t>
            </a:r>
          </a:p>
          <a:p>
            <a:pPr algn="ctr">
              <a:spcBef>
                <a:spcPct val="0"/>
              </a:spcBef>
              <a:buFontTx/>
              <a:buNone/>
            </a:pPr>
            <a:r>
              <a:rPr lang="it-IT" altLang="it-IT" sz="2400">
                <a:solidFill>
                  <a:srgbClr val="000000"/>
                </a:solidFill>
              </a:rPr>
              <a:t> Con bisturi monouso si ritaglierà un sesto di telaino da nido contenente miele non opercolato, da ciascun alveare in sperimentazione, da posizionarsi in busta presto-chiusa sterile. </a:t>
            </a:r>
            <a:endParaRPr lang="it-IT" altLang="it-IT" sz="2400">
              <a:latin typeface="Times New Roman" panose="02020603050405020304" pitchFamily="18" charset="0"/>
            </a:endParaRPr>
          </a:p>
        </p:txBody>
      </p:sp>
      <p:pic>
        <p:nvPicPr>
          <p:cNvPr id="23556" name="Picture 5">
            <a:extLst>
              <a:ext uri="{FF2B5EF4-FFF2-40B4-BE49-F238E27FC236}">
                <a16:creationId xmlns:a16="http://schemas.microsoft.com/office/drawing/2014/main" id="{F5DAF2F3-A73D-476C-B0BD-2199B022C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163" y="206375"/>
            <a:ext cx="23749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23557" name="Immagine 3">
            <a:extLst>
              <a:ext uri="{FF2B5EF4-FFF2-40B4-BE49-F238E27FC236}">
                <a16:creationId xmlns:a16="http://schemas.microsoft.com/office/drawing/2014/main" id="{781267B9-6EC3-489C-9346-B411DF2E1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38" y="3760788"/>
            <a:ext cx="3168650" cy="2470150"/>
          </a:xfrm>
          <a:prstGeom prst="rect">
            <a:avLst/>
          </a:prstGeom>
          <a:noFill/>
          <a:ln w="648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Shape 1">
            <a:extLst>
              <a:ext uri="{FF2B5EF4-FFF2-40B4-BE49-F238E27FC236}">
                <a16:creationId xmlns:a16="http://schemas.microsoft.com/office/drawing/2014/main" id="{19ED8895-E500-44E9-B5C1-915C762D46B6}"/>
              </a:ext>
            </a:extLst>
          </p:cNvPr>
          <p:cNvSpPr txBox="1">
            <a:spLocks noChangeArrowheads="1"/>
          </p:cNvSpPr>
          <p:nvPr/>
        </p:nvSpPr>
        <p:spPr bwMode="auto">
          <a:xfrm>
            <a:off x="457200" y="6461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i="1">
                <a:solidFill>
                  <a:srgbClr val="C00000"/>
                </a:solidFill>
              </a:rPr>
              <a:t>Polline fresco da trappola</a:t>
            </a:r>
            <a:endParaRPr lang="it-IT" altLang="it-IT" sz="2400">
              <a:latin typeface="Times New Roman" panose="02020603050405020304" pitchFamily="18" charset="0"/>
            </a:endParaRPr>
          </a:p>
        </p:txBody>
      </p:sp>
      <p:sp>
        <p:nvSpPr>
          <p:cNvPr id="24579" name="TextShape 2">
            <a:extLst>
              <a:ext uri="{FF2B5EF4-FFF2-40B4-BE49-F238E27FC236}">
                <a16:creationId xmlns:a16="http://schemas.microsoft.com/office/drawing/2014/main" id="{F98A5A28-E5FD-4C8A-8452-49807C4B0968}"/>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sz="2000" dirty="0">
                <a:solidFill>
                  <a:srgbClr val="000000"/>
                </a:solidFill>
              </a:rPr>
              <a:t>Da ciascun alveare soggetto a sperimentazione è stato prelevato il polline accumulato nelle 24-48 h precedenti nella trappola per il polline opportunamente posizionata, </a:t>
            </a:r>
            <a:r>
              <a:rPr lang="it-IT" altLang="it-IT" sz="2000" dirty="0"/>
              <a:t>per raggiungere un quantitativo minimo in pool di 150 g per quanto riguarda la ricerca di radionuclidi</a:t>
            </a:r>
          </a:p>
          <a:p>
            <a:pPr algn="ctr">
              <a:spcBef>
                <a:spcPct val="0"/>
              </a:spcBef>
              <a:buFontTx/>
              <a:buNone/>
            </a:pPr>
            <a:r>
              <a:rPr lang="it-IT" altLang="it-IT" sz="2000" dirty="0">
                <a:solidFill>
                  <a:srgbClr val="000000"/>
                </a:solidFill>
              </a:rPr>
              <a:t>Il polline sarà  conservato dal suo campionamento per tutto il periodo fino alla consegna presso IZSLT a temperatura refrigerata (+4°C).</a:t>
            </a:r>
            <a:endParaRPr lang="it-IT" altLang="it-IT" sz="2400" dirty="0">
              <a:latin typeface="Times New Roman" panose="02020603050405020304" pitchFamily="18" charset="0"/>
            </a:endParaRPr>
          </a:p>
          <a:p>
            <a:pPr algn="ctr">
              <a:spcBef>
                <a:spcPct val="0"/>
              </a:spcBef>
              <a:buFontTx/>
              <a:buNone/>
            </a:pPr>
            <a:endParaRPr lang="it-IT" altLang="it-IT" sz="2400" dirty="0">
              <a:latin typeface="Times New Roman" panose="02020603050405020304" pitchFamily="18" charset="0"/>
            </a:endParaRPr>
          </a:p>
        </p:txBody>
      </p:sp>
      <p:pic>
        <p:nvPicPr>
          <p:cNvPr id="24580" name="Picture 12">
            <a:extLst>
              <a:ext uri="{FF2B5EF4-FFF2-40B4-BE49-F238E27FC236}">
                <a16:creationId xmlns:a16="http://schemas.microsoft.com/office/drawing/2014/main" id="{52271372-FA0F-401C-B2EB-8C555467F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644900"/>
            <a:ext cx="3167063" cy="2378075"/>
          </a:xfrm>
          <a:prstGeom prst="rect">
            <a:avLst/>
          </a:prstGeom>
          <a:noFill/>
          <a:ln w="936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5">
            <a:extLst>
              <a:ext uri="{FF2B5EF4-FFF2-40B4-BE49-F238E27FC236}">
                <a16:creationId xmlns:a16="http://schemas.microsoft.com/office/drawing/2014/main" id="{21D152AB-1EB0-4F53-8F57-10C769CD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862388"/>
            <a:ext cx="2655888" cy="1992312"/>
          </a:xfrm>
          <a:prstGeom prst="rect">
            <a:avLst/>
          </a:prstGeom>
          <a:noFill/>
          <a:ln w="936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Shape 1">
            <a:extLst>
              <a:ext uri="{FF2B5EF4-FFF2-40B4-BE49-F238E27FC236}">
                <a16:creationId xmlns:a16="http://schemas.microsoft.com/office/drawing/2014/main" id="{08DD7676-25B5-45BC-B661-4E2E0AC49066}"/>
              </a:ext>
            </a:extLst>
          </p:cNvPr>
          <p:cNvSpPr txBox="1">
            <a:spLocks noChangeArrowheads="1"/>
          </p:cNvSpPr>
          <p:nvPr/>
        </p:nvSpPr>
        <p:spPr bwMode="auto">
          <a:xfrm>
            <a:off x="539750" y="2206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r">
              <a:spcBef>
                <a:spcPct val="0"/>
              </a:spcBef>
              <a:buFontTx/>
              <a:buNone/>
            </a:pPr>
            <a:r>
              <a:rPr lang="it-IT" altLang="it-IT" i="1">
                <a:solidFill>
                  <a:srgbClr val="C00000"/>
                </a:solidFill>
              </a:rPr>
              <a:t>Cera d’opercolo</a:t>
            </a:r>
            <a:endParaRPr lang="it-IT" altLang="it-IT" sz="2400">
              <a:latin typeface="Times New Roman" panose="02020603050405020304" pitchFamily="18" charset="0"/>
            </a:endParaRPr>
          </a:p>
        </p:txBody>
      </p:sp>
      <p:sp>
        <p:nvSpPr>
          <p:cNvPr id="25603" name="TextShape 2">
            <a:extLst>
              <a:ext uri="{FF2B5EF4-FFF2-40B4-BE49-F238E27FC236}">
                <a16:creationId xmlns:a16="http://schemas.microsoft.com/office/drawing/2014/main" id="{8F41109F-7C07-4AE3-857A-D8F51B2A3868}"/>
              </a:ext>
            </a:extLst>
          </p:cNvPr>
          <p:cNvSpPr txBox="1">
            <a:spLocks noChangeArrowheads="1"/>
          </p:cNvSpPr>
          <p:nvPr/>
        </p:nvSpPr>
        <p:spPr bwMode="auto">
          <a:xfrm>
            <a:off x="457200" y="13636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a:solidFill>
                  <a:srgbClr val="000000"/>
                </a:solidFill>
              </a:rPr>
              <a:t>Da ogni alveare soggetto a monitoraggio sarà campionato mediante escissione realizzata con bisturi sterile cera di opercolo.</a:t>
            </a:r>
            <a:endParaRPr lang="it-IT" altLang="it-IT" sz="2400">
              <a:latin typeface="Times New Roman" panose="02020603050405020304" pitchFamily="18" charset="0"/>
            </a:endParaRPr>
          </a:p>
          <a:p>
            <a:pPr algn="ctr">
              <a:spcBef>
                <a:spcPct val="0"/>
              </a:spcBef>
              <a:buFontTx/>
              <a:buNone/>
            </a:pPr>
            <a:endParaRPr lang="it-IT" altLang="it-IT" sz="2400">
              <a:latin typeface="Times New Roman" panose="02020603050405020304" pitchFamily="18" charset="0"/>
            </a:endParaRPr>
          </a:p>
        </p:txBody>
      </p:sp>
      <p:pic>
        <p:nvPicPr>
          <p:cNvPr id="25604" name="Picture 2">
            <a:extLst>
              <a:ext uri="{FF2B5EF4-FFF2-40B4-BE49-F238E27FC236}">
                <a16:creationId xmlns:a16="http://schemas.microsoft.com/office/drawing/2014/main" id="{F069611C-9537-4CE1-B724-9BD2C5418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322638"/>
            <a:ext cx="3048000" cy="2286000"/>
          </a:xfrm>
          <a:prstGeom prst="rect">
            <a:avLst/>
          </a:prstGeom>
          <a:noFill/>
          <a:ln w="936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F53682A-4C36-4116-AE61-2A7AFF710E78}"/>
              </a:ext>
            </a:extLst>
          </p:cNvPr>
          <p:cNvSpPr txBox="1"/>
          <p:nvPr/>
        </p:nvSpPr>
        <p:spPr>
          <a:xfrm>
            <a:off x="395536" y="980728"/>
            <a:ext cx="8569325" cy="4985980"/>
          </a:xfrm>
          <a:prstGeom prst="rect">
            <a:avLst/>
          </a:prstGeom>
          <a:noFill/>
        </p:spPr>
        <p:txBody>
          <a:bodyPr>
            <a:spAutoFit/>
          </a:bodyPr>
          <a:lstStyle/>
          <a:p>
            <a:pPr algn="ctr">
              <a:lnSpc>
                <a:spcPct val="150000"/>
              </a:lnSpc>
              <a:defRPr/>
            </a:pPr>
            <a:r>
              <a:rPr lang="it-IT" altLang="it-IT" sz="2800" b="1" dirty="0">
                <a:solidFill>
                  <a:srgbClr val="00B050"/>
                </a:solidFill>
                <a:latin typeface="+mn-lt"/>
                <a:cs typeface="Times New Roman" panose="02020603050405020304" pitchFamily="18" charset="0"/>
              </a:rPr>
              <a:t>L’ape è un valido bioindicatore </a:t>
            </a:r>
            <a:r>
              <a:rPr lang="it-IT" altLang="it-IT" dirty="0">
                <a:latin typeface="+mn-lt"/>
                <a:cs typeface="Times New Roman" panose="02020603050405020304" pitchFamily="18" charset="0"/>
              </a:rPr>
              <a:t>in quanto:</a:t>
            </a:r>
          </a:p>
          <a:p>
            <a:pPr algn="ctr">
              <a:lnSpc>
                <a:spcPct val="150000"/>
              </a:lnSpc>
              <a:defRPr/>
            </a:pPr>
            <a:endParaRPr lang="it-IT" altLang="it-IT" dirty="0">
              <a:latin typeface="+mn-lt"/>
              <a:cs typeface="Times New Roman" panose="02020603050405020304" pitchFamily="18" charset="0"/>
            </a:endParaRPr>
          </a:p>
          <a:p>
            <a:pPr marL="342900" indent="-342900">
              <a:lnSpc>
                <a:spcPct val="150000"/>
              </a:lnSpc>
              <a:buFont typeface="Arial" panose="020B0604020202020204" pitchFamily="34" charset="0"/>
              <a:buChar char="•"/>
              <a:defRPr/>
            </a:pPr>
            <a:r>
              <a:rPr lang="it-IT" altLang="it-IT" sz="2000" dirty="0">
                <a:cs typeface="Times New Roman" panose="02020603050405020304" pitchFamily="18" charset="0"/>
              </a:rPr>
              <a:t>effettuano un elevatissimo numero di </a:t>
            </a:r>
            <a:r>
              <a:rPr lang="it-IT" altLang="it-IT" sz="2000" dirty="0" err="1">
                <a:cs typeface="Times New Roman" panose="02020603050405020304" pitchFamily="18" charset="0"/>
              </a:rPr>
              <a:t>microprelievi</a:t>
            </a:r>
            <a:r>
              <a:rPr lang="it-IT" altLang="it-IT" sz="2000" dirty="0">
                <a:cs typeface="Times New Roman" panose="02020603050405020304" pitchFamily="18" charset="0"/>
              </a:rPr>
              <a:t> sul territorio, </a:t>
            </a:r>
            <a:r>
              <a:rPr lang="it-IT" altLang="it-IT" sz="2000" dirty="0">
                <a:latin typeface="+mn-lt"/>
                <a:cs typeface="Times New Roman" panose="02020603050405020304" pitchFamily="18" charset="0"/>
              </a:rPr>
              <a:t>campionando da quasi tutte le matrici ambientali (polveri, acqua, terreno, etc.) in un’area di circa 7km</a:t>
            </a:r>
            <a:r>
              <a:rPr lang="it-IT" altLang="it-IT" sz="2000" baseline="30000" dirty="0">
                <a:latin typeface="+mn-lt"/>
                <a:cs typeface="Times New Roman" panose="02020603050405020304" pitchFamily="18" charset="0"/>
              </a:rPr>
              <a:t>2</a:t>
            </a:r>
            <a:endParaRPr lang="it-IT" altLang="it-IT" sz="2000" baseline="30000" dirty="0">
              <a:latin typeface="+mn-lt"/>
            </a:endParaRPr>
          </a:p>
          <a:p>
            <a:pPr marL="342900" indent="-342900">
              <a:lnSpc>
                <a:spcPct val="150000"/>
              </a:lnSpc>
              <a:buFont typeface="Arial" panose="020B0604020202020204" pitchFamily="34" charset="0"/>
              <a:buChar char="•"/>
              <a:defRPr/>
            </a:pPr>
            <a:r>
              <a:rPr lang="it-IT" altLang="it-IT" sz="2000" dirty="0">
                <a:latin typeface="+mn-lt"/>
                <a:cs typeface="Times New Roman" panose="02020603050405020304" pitchFamily="18" charset="0"/>
              </a:rPr>
              <a:t>gli effetti dell’inquinamento possono manifestarsi come: spopolamento od estesa mortalità delle colonie o come accumulo nei prodotti dell’alveare</a:t>
            </a:r>
          </a:p>
          <a:p>
            <a:pPr marL="342900" indent="-342900">
              <a:lnSpc>
                <a:spcPct val="150000"/>
              </a:lnSpc>
              <a:buFont typeface="Arial" panose="020B0604020202020204" pitchFamily="34" charset="0"/>
              <a:buChar char="•"/>
              <a:defRPr/>
            </a:pPr>
            <a:r>
              <a:rPr lang="it-IT" altLang="it-IT" sz="2000" dirty="0">
                <a:latin typeface="+mn-lt"/>
                <a:cs typeface="Times New Roman" panose="02020603050405020304" pitchFamily="18" charset="0"/>
              </a:rPr>
              <a:t>hanno un costo relativamente basso e sono facilmente trasportabili</a:t>
            </a:r>
          </a:p>
          <a:p>
            <a:pPr marL="342900" indent="-342900">
              <a:lnSpc>
                <a:spcPct val="150000"/>
              </a:lnSpc>
              <a:buFont typeface="Arial" panose="020B0604020202020204" pitchFamily="34" charset="0"/>
              <a:buChar char="•"/>
              <a:defRPr/>
            </a:pPr>
            <a:r>
              <a:rPr lang="it-IT" altLang="it-IT" sz="2000" dirty="0">
                <a:latin typeface="+mn-lt"/>
                <a:cs typeface="Times New Roman" panose="02020603050405020304" pitchFamily="18" charset="0"/>
              </a:rPr>
              <a:t>sono facilmente campionabili …. anche se ….</a:t>
            </a:r>
          </a:p>
          <a:p>
            <a:pPr marL="342900" indent="-342900">
              <a:lnSpc>
                <a:spcPct val="150000"/>
              </a:lnSpc>
              <a:buFont typeface="Arial" panose="020B0604020202020204" pitchFamily="34" charset="0"/>
              <a:buChar char="•"/>
              <a:defRPr/>
            </a:pPr>
            <a:r>
              <a:rPr lang="it-IT" sz="2000" dirty="0">
                <a:latin typeface="+mn-lt"/>
                <a:cs typeface="Times New Roman" panose="02020603050405020304" pitchFamily="18" charset="0"/>
              </a:rPr>
              <a:t>piace all’opinione pubblica (es. Audi, Ducati, discariche)</a:t>
            </a:r>
            <a:endParaRPr lang="it-IT" sz="2000" dirty="0">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ustomShape 1">
            <a:extLst>
              <a:ext uri="{FF2B5EF4-FFF2-40B4-BE49-F238E27FC236}">
                <a16:creationId xmlns:a16="http://schemas.microsoft.com/office/drawing/2014/main" id="{5855F3EF-0503-4488-A70A-8857B644C8BF}"/>
              </a:ext>
            </a:extLst>
          </p:cNvPr>
          <p:cNvSpPr>
            <a:spLocks noChangeArrowheads="1"/>
          </p:cNvSpPr>
          <p:nvPr/>
        </p:nvSpPr>
        <p:spPr bwMode="auto">
          <a:xfrm>
            <a:off x="4355976" y="476672"/>
            <a:ext cx="4103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2800" b="1" dirty="0">
                <a:ea typeface="DejaVu Sans"/>
                <a:cs typeface="DejaVu Sans"/>
              </a:rPr>
              <a:t>Risultati del progetto RC</a:t>
            </a:r>
          </a:p>
        </p:txBody>
      </p:sp>
      <p:sp>
        <p:nvSpPr>
          <p:cNvPr id="26627" name="CasellaDiTesto 4">
            <a:extLst>
              <a:ext uri="{FF2B5EF4-FFF2-40B4-BE49-F238E27FC236}">
                <a16:creationId xmlns:a16="http://schemas.microsoft.com/office/drawing/2014/main" id="{169FC592-B6B6-4CBB-BD6C-02046F7D307E}"/>
              </a:ext>
            </a:extLst>
          </p:cNvPr>
          <p:cNvSpPr txBox="1">
            <a:spLocks noChangeArrowheads="1"/>
          </p:cNvSpPr>
          <p:nvPr/>
        </p:nvSpPr>
        <p:spPr bwMode="auto">
          <a:xfrm>
            <a:off x="287337" y="1772816"/>
            <a:ext cx="88566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pPr>
            <a:r>
              <a:rPr lang="it-IT" altLang="it-IT" sz="2400" dirty="0">
                <a:solidFill>
                  <a:srgbClr val="FF0000"/>
                </a:solidFill>
                <a:ea typeface="DejaVu Sans"/>
                <a:cs typeface="DejaVu Sans"/>
              </a:rPr>
              <a:t>Valle del Sacco: </a:t>
            </a:r>
            <a:r>
              <a:rPr lang="el-GR" altLang="it-IT" sz="2400" dirty="0">
                <a:ea typeface="DejaVu Sans"/>
                <a:cs typeface="DejaVu Sans"/>
              </a:rPr>
              <a:t>β</a:t>
            </a:r>
            <a:r>
              <a:rPr lang="it-IT" altLang="it-IT" sz="2400" dirty="0">
                <a:ea typeface="DejaVu Sans"/>
                <a:cs typeface="DejaVu Sans"/>
              </a:rPr>
              <a:t>-</a:t>
            </a:r>
            <a:r>
              <a:rPr lang="it-IT" altLang="it-IT" sz="2400" dirty="0" err="1">
                <a:ea typeface="DejaVu Sans"/>
                <a:cs typeface="DejaVu Sans"/>
              </a:rPr>
              <a:t>esaclorocicloesano</a:t>
            </a:r>
            <a:r>
              <a:rPr lang="it-IT" altLang="it-IT" sz="2400" dirty="0">
                <a:ea typeface="DejaVu Sans"/>
                <a:cs typeface="DejaVu Sans"/>
              </a:rPr>
              <a:t> rinvenuto nella cera e nel polline ma non nel miele.</a:t>
            </a:r>
          </a:p>
          <a:p>
            <a:pPr eaLnBrk="1" hangingPunct="1">
              <a:spcBef>
                <a:spcPct val="0"/>
              </a:spcBef>
            </a:pPr>
            <a:endParaRPr lang="it-IT" altLang="it-IT" sz="2400" dirty="0">
              <a:solidFill>
                <a:srgbClr val="FF0000"/>
              </a:solidFill>
              <a:ea typeface="DejaVu Sans"/>
              <a:cs typeface="DejaVu Sans"/>
            </a:endParaRPr>
          </a:p>
          <a:p>
            <a:pPr eaLnBrk="1" hangingPunct="1">
              <a:spcBef>
                <a:spcPct val="0"/>
              </a:spcBef>
            </a:pPr>
            <a:endParaRPr lang="it-IT" altLang="it-IT" sz="2400" dirty="0">
              <a:solidFill>
                <a:srgbClr val="FF0000"/>
              </a:solidFill>
              <a:ea typeface="DejaVu Sans"/>
              <a:cs typeface="DejaVu Sans"/>
            </a:endParaRPr>
          </a:p>
          <a:p>
            <a:pPr eaLnBrk="1" hangingPunct="1">
              <a:spcBef>
                <a:spcPct val="0"/>
              </a:spcBef>
            </a:pPr>
            <a:r>
              <a:rPr lang="it-IT" altLang="it-IT" sz="2400" dirty="0">
                <a:solidFill>
                  <a:srgbClr val="FF0000"/>
                </a:solidFill>
                <a:ea typeface="DejaVu Sans"/>
                <a:cs typeface="DejaVu Sans"/>
              </a:rPr>
              <a:t>Prodotti fitosanitari: </a:t>
            </a:r>
            <a:r>
              <a:rPr lang="it-IT" altLang="it-IT" sz="2400" dirty="0">
                <a:ea typeface="DejaVu Sans"/>
                <a:cs typeface="DejaVu Sans"/>
              </a:rPr>
              <a:t>nel miele abbiamo evidenziato </a:t>
            </a:r>
            <a:r>
              <a:rPr lang="it-IT" altLang="it-IT" sz="2400" dirty="0" err="1">
                <a:ea typeface="DejaVu Sans"/>
                <a:cs typeface="DejaVu Sans"/>
              </a:rPr>
              <a:t>spt</a:t>
            </a:r>
            <a:r>
              <a:rPr lang="it-IT" altLang="it-IT" sz="2400" dirty="0">
                <a:ea typeface="DejaVu Sans"/>
                <a:cs typeface="DejaVu Sans"/>
              </a:rPr>
              <a:t>. pesticidi </a:t>
            </a:r>
            <a:r>
              <a:rPr lang="it-IT" altLang="it-IT" sz="2400" dirty="0" err="1">
                <a:ea typeface="DejaVu Sans"/>
                <a:cs typeface="DejaVu Sans"/>
              </a:rPr>
              <a:t>organofosforati</a:t>
            </a:r>
            <a:r>
              <a:rPr lang="it-IT" altLang="it-IT" sz="2400" dirty="0">
                <a:ea typeface="DejaVu Sans"/>
                <a:cs typeface="DejaVu Sans"/>
              </a:rPr>
              <a:t>; nella cera e nel polline </a:t>
            </a:r>
            <a:r>
              <a:rPr lang="it-IT" altLang="it-IT" sz="2400" dirty="0" err="1">
                <a:ea typeface="DejaVu Sans"/>
                <a:cs typeface="DejaVu Sans"/>
              </a:rPr>
              <a:t>spt</a:t>
            </a:r>
            <a:r>
              <a:rPr lang="it-IT" altLang="it-IT" sz="2400" dirty="0">
                <a:ea typeface="DejaVu Sans"/>
                <a:cs typeface="DejaVu Sans"/>
              </a:rPr>
              <a:t>. fungicidi (fino a 14 diversi p.a.)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1F50D6-1A5D-42CE-8BCE-5776A7D728A0}"/>
              </a:ext>
            </a:extLst>
          </p:cNvPr>
          <p:cNvSpPr>
            <a:spLocks noGrp="1"/>
          </p:cNvSpPr>
          <p:nvPr>
            <p:ph type="title"/>
          </p:nvPr>
        </p:nvSpPr>
        <p:spPr>
          <a:xfrm>
            <a:off x="3724073" y="1329201"/>
            <a:ext cx="4939868" cy="964620"/>
          </a:xfrm>
        </p:spPr>
        <p:txBody>
          <a:bodyPr anchor="b">
            <a:normAutofit/>
          </a:bodyPr>
          <a:lstStyle/>
          <a:p>
            <a:r>
              <a:rPr lang="it-IT" dirty="0"/>
              <a:t>Linee Guida</a:t>
            </a:r>
          </a:p>
        </p:txBody>
      </p:sp>
      <p:sp>
        <p:nvSpPr>
          <p:cNvPr id="3" name="Segnaposto contenuto 2">
            <a:extLst>
              <a:ext uri="{FF2B5EF4-FFF2-40B4-BE49-F238E27FC236}">
                <a16:creationId xmlns:a16="http://schemas.microsoft.com/office/drawing/2014/main" id="{21F0D420-5BC6-45B8-A190-8FCA89A8C091}"/>
              </a:ext>
            </a:extLst>
          </p:cNvPr>
          <p:cNvSpPr>
            <a:spLocks noGrp="1"/>
          </p:cNvSpPr>
          <p:nvPr>
            <p:ph idx="1"/>
          </p:nvPr>
        </p:nvSpPr>
        <p:spPr>
          <a:xfrm>
            <a:off x="3724073" y="2686050"/>
            <a:ext cx="5199302" cy="3314700"/>
          </a:xfrm>
        </p:spPr>
        <p:txBody>
          <a:bodyPr>
            <a:normAutofit/>
          </a:bodyPr>
          <a:lstStyle/>
          <a:p>
            <a:pPr marL="342900" lvl="1" indent="0">
              <a:buNone/>
            </a:pPr>
            <a:r>
              <a:rPr lang="it-IT" sz="2100" dirty="0"/>
              <a:t>Protocolli operativi </a:t>
            </a:r>
            <a:r>
              <a:rPr lang="it-IT" sz="2100" b="1" dirty="0">
                <a:solidFill>
                  <a:schemeClr val="accent1"/>
                </a:solidFill>
              </a:rPr>
              <a:t>standardizzati</a:t>
            </a:r>
          </a:p>
          <a:p>
            <a:pPr marL="342900" lvl="1" indent="0">
              <a:buNone/>
            </a:pPr>
            <a:endParaRPr lang="it-IT" sz="2100" dirty="0"/>
          </a:p>
          <a:p>
            <a:pPr marL="342900" lvl="1" indent="0">
              <a:buNone/>
            </a:pPr>
            <a:r>
              <a:rPr lang="it-IT" sz="2100" b="1" dirty="0">
                <a:solidFill>
                  <a:schemeClr val="accent1"/>
                </a:solidFill>
              </a:rPr>
              <a:t>Modalità di allevamento </a:t>
            </a:r>
            <a:r>
              <a:rPr lang="it-IT" sz="2100" dirty="0"/>
              <a:t>degli alveari</a:t>
            </a:r>
          </a:p>
          <a:p>
            <a:pPr marL="342900" lvl="1" indent="0">
              <a:buNone/>
            </a:pPr>
            <a:endParaRPr lang="it-IT" sz="2100" dirty="0"/>
          </a:p>
          <a:p>
            <a:pPr marL="342900" lvl="1" indent="0">
              <a:buNone/>
            </a:pPr>
            <a:r>
              <a:rPr lang="it-IT" sz="2100" b="1" dirty="0">
                <a:solidFill>
                  <a:schemeClr val="accent1"/>
                </a:solidFill>
              </a:rPr>
              <a:t>Modalità di campionamento </a:t>
            </a:r>
            <a:r>
              <a:rPr lang="it-IT" sz="2100" dirty="0"/>
              <a:t>delle matrici:</a:t>
            </a:r>
          </a:p>
          <a:p>
            <a:pPr lvl="1">
              <a:buFontTx/>
              <a:buChar char="-"/>
            </a:pPr>
            <a:r>
              <a:rPr lang="it-IT" sz="2100" dirty="0"/>
              <a:t>Api</a:t>
            </a:r>
          </a:p>
          <a:p>
            <a:pPr lvl="1">
              <a:buFontTx/>
              <a:buChar char="-"/>
            </a:pPr>
            <a:r>
              <a:rPr lang="it-IT" sz="2100" dirty="0"/>
              <a:t>Miele</a:t>
            </a:r>
          </a:p>
          <a:p>
            <a:pPr lvl="1">
              <a:buFontTx/>
              <a:buChar char="-"/>
            </a:pPr>
            <a:r>
              <a:rPr lang="it-IT" sz="2100" dirty="0"/>
              <a:t>Cera</a:t>
            </a:r>
          </a:p>
        </p:txBody>
      </p:sp>
      <p:pic>
        <p:nvPicPr>
          <p:cNvPr id="5" name="Immagine 4">
            <a:extLst>
              <a:ext uri="{FF2B5EF4-FFF2-40B4-BE49-F238E27FC236}">
                <a16:creationId xmlns:a16="http://schemas.microsoft.com/office/drawing/2014/main" id="{62595638-FF98-4A6C-909B-34AD20E97619}"/>
              </a:ext>
            </a:extLst>
          </p:cNvPr>
          <p:cNvPicPr>
            <a:picLocks noChangeAspect="1"/>
          </p:cNvPicPr>
          <p:nvPr/>
        </p:nvPicPr>
        <p:blipFill rotWithShape="1">
          <a:blip r:embed="rId2"/>
          <a:srcRect l="4798"/>
          <a:stretch/>
        </p:blipFill>
        <p:spPr>
          <a:xfrm>
            <a:off x="480059" y="1243025"/>
            <a:ext cx="2955163" cy="4371950"/>
          </a:xfrm>
          <a:prstGeom prst="rect">
            <a:avLst/>
          </a:prstGeom>
          <a:effectLst/>
        </p:spPr>
      </p:pic>
    </p:spTree>
    <p:extLst>
      <p:ext uri="{BB962C8B-B14F-4D97-AF65-F5344CB8AC3E}">
        <p14:creationId xmlns:p14="http://schemas.microsoft.com/office/powerpoint/2010/main" val="1874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545AA4-794A-420E-8D2F-F42654C5BFD6}"/>
              </a:ext>
            </a:extLst>
          </p:cNvPr>
          <p:cNvSpPr txBox="1"/>
          <p:nvPr/>
        </p:nvSpPr>
        <p:spPr>
          <a:xfrm>
            <a:off x="2231940" y="3429000"/>
            <a:ext cx="4677281" cy="1200329"/>
          </a:xfrm>
          <a:prstGeom prst="rect">
            <a:avLst/>
          </a:prstGeom>
          <a:noFill/>
        </p:spPr>
        <p:txBody>
          <a:bodyPr wrap="square">
            <a:spAutoFit/>
          </a:bodyPr>
          <a:lstStyle/>
          <a:p>
            <a:pPr algn="ctr">
              <a:defRPr/>
            </a:pPr>
            <a:r>
              <a:rPr lang="it-IT" b="1" dirty="0">
                <a:latin typeface="+mj-lt"/>
              </a:rPr>
              <a:t>INSIGNIA 2019-2021</a:t>
            </a:r>
            <a:br>
              <a:rPr lang="it-IT" dirty="0">
                <a:latin typeface="+mj-lt"/>
              </a:rPr>
            </a:br>
            <a:r>
              <a:rPr lang="it-IT" dirty="0">
                <a:latin typeface="+mj-lt"/>
              </a:rPr>
              <a:t>Impiego delle api come indicatori dell’uso dei pesticidi nell’ambiente</a:t>
            </a:r>
          </a:p>
        </p:txBody>
      </p:sp>
      <p:pic>
        <p:nvPicPr>
          <p:cNvPr id="3" name="Afbeelding 8">
            <a:extLst>
              <a:ext uri="{FF2B5EF4-FFF2-40B4-BE49-F238E27FC236}">
                <a16:creationId xmlns:a16="http://schemas.microsoft.com/office/drawing/2014/main" id="{58350845-1E18-4B3F-A4E6-83227FE3CE66}"/>
              </a:ext>
            </a:extLst>
          </p:cNvPr>
          <p:cNvPicPr>
            <a:picLocks noChangeAspect="1"/>
          </p:cNvPicPr>
          <p:nvPr/>
        </p:nvPicPr>
        <p:blipFill>
          <a:blip r:embed="rId2"/>
          <a:stretch>
            <a:fillRect/>
          </a:stretch>
        </p:blipFill>
        <p:spPr>
          <a:xfrm flipH="1">
            <a:off x="8028384" y="353953"/>
            <a:ext cx="892884" cy="595508"/>
          </a:xfrm>
          <a:prstGeom prst="rect">
            <a:avLst/>
          </a:prstGeom>
        </p:spPr>
      </p:pic>
      <p:pic>
        <p:nvPicPr>
          <p:cNvPr id="4" name="Billede 4">
            <a:extLst>
              <a:ext uri="{FF2B5EF4-FFF2-40B4-BE49-F238E27FC236}">
                <a16:creationId xmlns:a16="http://schemas.microsoft.com/office/drawing/2014/main" id="{591AF707-36D7-4B78-BFD5-4ACD2C30A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221" y="255613"/>
            <a:ext cx="1119163" cy="792187"/>
          </a:xfrm>
          <a:prstGeom prst="rect">
            <a:avLst/>
          </a:prstGeom>
        </p:spPr>
      </p:pic>
      <p:sp>
        <p:nvSpPr>
          <p:cNvPr id="5" name="Tekstvak 10">
            <a:extLst>
              <a:ext uri="{FF2B5EF4-FFF2-40B4-BE49-F238E27FC236}">
                <a16:creationId xmlns:a16="http://schemas.microsoft.com/office/drawing/2014/main" id="{23AB0518-6651-4BF3-8FB8-631018A3A7AC}"/>
              </a:ext>
            </a:extLst>
          </p:cNvPr>
          <p:cNvSpPr txBox="1"/>
          <p:nvPr/>
        </p:nvSpPr>
        <p:spPr>
          <a:xfrm>
            <a:off x="7736998" y="918183"/>
            <a:ext cx="1475656" cy="430887"/>
          </a:xfrm>
          <a:prstGeom prst="rect">
            <a:avLst/>
          </a:prstGeom>
          <a:noFill/>
        </p:spPr>
        <p:txBody>
          <a:bodyPr wrap="square" rtlCol="0">
            <a:spAutoFit/>
          </a:bodyPr>
          <a:lstStyle/>
          <a:p>
            <a:pPr algn="ctr"/>
            <a:r>
              <a:rPr lang="en-GB" sz="1050" b="1" dirty="0">
                <a:latin typeface="+mj-lt"/>
              </a:rPr>
              <a:t>Project</a:t>
            </a:r>
            <a:r>
              <a:rPr lang="nl-NL" sz="1050" b="1" dirty="0">
                <a:latin typeface="+mj-lt"/>
              </a:rPr>
              <a:t> founded by the European Union</a:t>
            </a:r>
          </a:p>
        </p:txBody>
      </p:sp>
      <p:pic>
        <p:nvPicPr>
          <p:cNvPr id="7" name="Billede 49" descr="Et billede, der indeholder mad&#10;&#10;Automatisk genereret beskrivelse">
            <a:extLst>
              <a:ext uri="{FF2B5EF4-FFF2-40B4-BE49-F238E27FC236}">
                <a16:creationId xmlns:a16="http://schemas.microsoft.com/office/drawing/2014/main" id="{7DF73D82-DC0B-4CB9-B142-69B373D11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701" y="1794136"/>
            <a:ext cx="3295342" cy="1601126"/>
          </a:xfrm>
          <a:prstGeom prst="rect">
            <a:avLst/>
          </a:prstGeom>
        </p:spPr>
      </p:pic>
      <p:pic>
        <p:nvPicPr>
          <p:cNvPr id="8" name="Billede 5" descr="Et billede, der indeholder stykke, mad&#10;&#10;Automatisk genereret beskrivelse">
            <a:extLst>
              <a:ext uri="{FF2B5EF4-FFF2-40B4-BE49-F238E27FC236}">
                <a16:creationId xmlns:a16="http://schemas.microsoft.com/office/drawing/2014/main" id="{CF1F1FE7-D47C-499B-97E0-F70175339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70" t="-4351" r="48944" b="4351"/>
          <a:stretch/>
        </p:blipFill>
        <p:spPr>
          <a:xfrm rot="5400000">
            <a:off x="5102363" y="1623817"/>
            <a:ext cx="1606233" cy="1946872"/>
          </a:xfrm>
          <a:prstGeom prst="rect">
            <a:avLst/>
          </a:prstGeom>
        </p:spPr>
      </p:pic>
      <p:grpSp>
        <p:nvGrpSpPr>
          <p:cNvPr id="9" name="Groep 60">
            <a:extLst>
              <a:ext uri="{FF2B5EF4-FFF2-40B4-BE49-F238E27FC236}">
                <a16:creationId xmlns:a16="http://schemas.microsoft.com/office/drawing/2014/main" id="{F16B2CD6-23CC-4704-B092-A30FB404A34C}"/>
              </a:ext>
            </a:extLst>
          </p:cNvPr>
          <p:cNvGrpSpPr/>
          <p:nvPr/>
        </p:nvGrpSpPr>
        <p:grpSpPr>
          <a:xfrm>
            <a:off x="1157285" y="5307981"/>
            <a:ext cx="6826590" cy="639594"/>
            <a:chOff x="6384" y="5435291"/>
            <a:chExt cx="9102120" cy="852792"/>
          </a:xfrm>
        </p:grpSpPr>
        <p:pic>
          <p:nvPicPr>
            <p:cNvPr id="10" name="Afbeelding 61">
              <a:extLst>
                <a:ext uri="{FF2B5EF4-FFF2-40B4-BE49-F238E27FC236}">
                  <a16:creationId xmlns:a16="http://schemas.microsoft.com/office/drawing/2014/main" id="{E7EEFA6B-F320-4128-90B3-4E82373ABC30}"/>
                </a:ext>
              </a:extLst>
            </p:cNvPr>
            <p:cNvPicPr>
              <a:picLocks noChangeAspect="1"/>
            </p:cNvPicPr>
            <p:nvPr/>
          </p:nvPicPr>
          <p:blipFill>
            <a:blip r:embed="rId6"/>
            <a:stretch>
              <a:fillRect/>
            </a:stretch>
          </p:blipFill>
          <p:spPr>
            <a:xfrm>
              <a:off x="8394547" y="5776072"/>
              <a:ext cx="502734" cy="438212"/>
            </a:xfrm>
            <a:prstGeom prst="rect">
              <a:avLst/>
            </a:prstGeom>
          </p:spPr>
        </p:pic>
        <p:grpSp>
          <p:nvGrpSpPr>
            <p:cNvPr id="11" name="Groep 62">
              <a:extLst>
                <a:ext uri="{FF2B5EF4-FFF2-40B4-BE49-F238E27FC236}">
                  <a16:creationId xmlns:a16="http://schemas.microsoft.com/office/drawing/2014/main" id="{A49F205D-8B18-4CC6-8FD2-1761D5CEDC21}"/>
                </a:ext>
              </a:extLst>
            </p:cNvPr>
            <p:cNvGrpSpPr/>
            <p:nvPr/>
          </p:nvGrpSpPr>
          <p:grpSpPr>
            <a:xfrm>
              <a:off x="6384" y="5435291"/>
              <a:ext cx="9102120" cy="852792"/>
              <a:chOff x="6384" y="5435291"/>
              <a:chExt cx="9102120" cy="852792"/>
            </a:xfrm>
          </p:grpSpPr>
          <p:pic>
            <p:nvPicPr>
              <p:cNvPr id="12" name="Billede 13">
                <a:extLst>
                  <a:ext uri="{FF2B5EF4-FFF2-40B4-BE49-F238E27FC236}">
                    <a16:creationId xmlns:a16="http://schemas.microsoft.com/office/drawing/2014/main" id="{52C0218C-E9EF-4ABB-BCBB-695EF6590A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5837" y="5789511"/>
                <a:ext cx="736146" cy="425035"/>
              </a:xfrm>
              <a:prstGeom prst="rect">
                <a:avLst/>
              </a:prstGeom>
            </p:spPr>
          </p:pic>
          <p:grpSp>
            <p:nvGrpSpPr>
              <p:cNvPr id="13" name="Groep 64">
                <a:extLst>
                  <a:ext uri="{FF2B5EF4-FFF2-40B4-BE49-F238E27FC236}">
                    <a16:creationId xmlns:a16="http://schemas.microsoft.com/office/drawing/2014/main" id="{0AEE7B0A-561E-4C61-8C7F-B1DE384511B8}"/>
                  </a:ext>
                </a:extLst>
              </p:cNvPr>
              <p:cNvGrpSpPr/>
              <p:nvPr/>
            </p:nvGrpSpPr>
            <p:grpSpPr>
              <a:xfrm>
                <a:off x="6384" y="5435291"/>
                <a:ext cx="9102120" cy="852792"/>
                <a:chOff x="6384" y="5435291"/>
                <a:chExt cx="9102120" cy="852792"/>
              </a:xfrm>
            </p:grpSpPr>
            <p:pic>
              <p:nvPicPr>
                <p:cNvPr id="14" name="Afbeelding 65">
                  <a:extLst>
                    <a:ext uri="{FF2B5EF4-FFF2-40B4-BE49-F238E27FC236}">
                      <a16:creationId xmlns:a16="http://schemas.microsoft.com/office/drawing/2014/main" id="{49B51E4D-A0AC-4DC1-A05C-9260CB021133}"/>
                    </a:ext>
                  </a:extLst>
                </p:cNvPr>
                <p:cNvPicPr>
                  <a:picLocks noChangeAspect="1"/>
                </p:cNvPicPr>
                <p:nvPr/>
              </p:nvPicPr>
              <p:blipFill>
                <a:blip r:embed="rId8"/>
                <a:stretch>
                  <a:fillRect/>
                </a:stretch>
              </p:blipFill>
              <p:spPr>
                <a:xfrm>
                  <a:off x="6967087" y="5830202"/>
                  <a:ext cx="457240" cy="384081"/>
                </a:xfrm>
                <a:prstGeom prst="rect">
                  <a:avLst/>
                </a:prstGeom>
              </p:spPr>
            </p:pic>
            <p:grpSp>
              <p:nvGrpSpPr>
                <p:cNvPr id="15" name="Groep 66">
                  <a:extLst>
                    <a:ext uri="{FF2B5EF4-FFF2-40B4-BE49-F238E27FC236}">
                      <a16:creationId xmlns:a16="http://schemas.microsoft.com/office/drawing/2014/main" id="{C6EA4D37-83CC-46D6-B7E8-F514AD94E8AF}"/>
                    </a:ext>
                  </a:extLst>
                </p:cNvPr>
                <p:cNvGrpSpPr/>
                <p:nvPr/>
              </p:nvGrpSpPr>
              <p:grpSpPr>
                <a:xfrm>
                  <a:off x="6384" y="5435291"/>
                  <a:ext cx="9102120" cy="852792"/>
                  <a:chOff x="6384" y="5435291"/>
                  <a:chExt cx="9102120" cy="852792"/>
                </a:xfrm>
              </p:grpSpPr>
              <p:pic>
                <p:nvPicPr>
                  <p:cNvPr id="16" name="Afbeelding 67">
                    <a:extLst>
                      <a:ext uri="{FF2B5EF4-FFF2-40B4-BE49-F238E27FC236}">
                        <a16:creationId xmlns:a16="http://schemas.microsoft.com/office/drawing/2014/main" id="{9249A34E-178D-45AD-9B6A-86C0BCE50CCE}"/>
                      </a:ext>
                    </a:extLst>
                  </p:cNvPr>
                  <p:cNvPicPr>
                    <a:picLocks noChangeAspect="1"/>
                  </p:cNvPicPr>
                  <p:nvPr/>
                </p:nvPicPr>
                <p:blipFill>
                  <a:blip r:embed="rId9"/>
                  <a:stretch>
                    <a:fillRect/>
                  </a:stretch>
                </p:blipFill>
                <p:spPr>
                  <a:xfrm>
                    <a:off x="5017781" y="5916033"/>
                    <a:ext cx="1781053" cy="265263"/>
                  </a:xfrm>
                  <a:prstGeom prst="rect">
                    <a:avLst/>
                  </a:prstGeom>
                </p:spPr>
              </p:pic>
              <p:grpSp>
                <p:nvGrpSpPr>
                  <p:cNvPr id="17" name="Groep 68">
                    <a:extLst>
                      <a:ext uri="{FF2B5EF4-FFF2-40B4-BE49-F238E27FC236}">
                        <a16:creationId xmlns:a16="http://schemas.microsoft.com/office/drawing/2014/main" id="{1746E525-ED61-4875-8C4A-831598886867}"/>
                      </a:ext>
                    </a:extLst>
                  </p:cNvPr>
                  <p:cNvGrpSpPr/>
                  <p:nvPr/>
                </p:nvGrpSpPr>
                <p:grpSpPr>
                  <a:xfrm>
                    <a:off x="6384" y="5435291"/>
                    <a:ext cx="9102120" cy="852792"/>
                    <a:chOff x="6384" y="5435291"/>
                    <a:chExt cx="9102120" cy="852792"/>
                  </a:xfrm>
                </p:grpSpPr>
                <p:pic>
                  <p:nvPicPr>
                    <p:cNvPr id="18" name="Afbeelding 69">
                      <a:extLst>
                        <a:ext uri="{FF2B5EF4-FFF2-40B4-BE49-F238E27FC236}">
                          <a16:creationId xmlns:a16="http://schemas.microsoft.com/office/drawing/2014/main" id="{3A1E2B10-5B01-4B3D-BB68-769D9309C80B}"/>
                        </a:ext>
                      </a:extLst>
                    </p:cNvPr>
                    <p:cNvPicPr>
                      <a:picLocks noChangeAspect="1"/>
                    </p:cNvPicPr>
                    <p:nvPr/>
                  </p:nvPicPr>
                  <p:blipFill>
                    <a:blip r:embed="rId10"/>
                    <a:stretch>
                      <a:fillRect/>
                    </a:stretch>
                  </p:blipFill>
                  <p:spPr>
                    <a:xfrm>
                      <a:off x="3264893" y="5826932"/>
                      <a:ext cx="1659348" cy="411492"/>
                    </a:xfrm>
                    <a:prstGeom prst="rect">
                      <a:avLst/>
                    </a:prstGeom>
                  </p:spPr>
                </p:pic>
                <p:grpSp>
                  <p:nvGrpSpPr>
                    <p:cNvPr id="19" name="Groep 70">
                      <a:extLst>
                        <a:ext uri="{FF2B5EF4-FFF2-40B4-BE49-F238E27FC236}">
                          <a16:creationId xmlns:a16="http://schemas.microsoft.com/office/drawing/2014/main" id="{2C241EC9-69D6-4C3C-AE93-989C242B3C1A}"/>
                        </a:ext>
                      </a:extLst>
                    </p:cNvPr>
                    <p:cNvGrpSpPr/>
                    <p:nvPr/>
                  </p:nvGrpSpPr>
                  <p:grpSpPr>
                    <a:xfrm>
                      <a:off x="6384" y="5435291"/>
                      <a:ext cx="9102120" cy="852792"/>
                      <a:chOff x="6384" y="5435291"/>
                      <a:chExt cx="9102120" cy="852792"/>
                    </a:xfrm>
                  </p:grpSpPr>
                  <p:pic>
                    <p:nvPicPr>
                      <p:cNvPr id="20" name="Afbeelding 71">
                        <a:extLst>
                          <a:ext uri="{FF2B5EF4-FFF2-40B4-BE49-F238E27FC236}">
                            <a16:creationId xmlns:a16="http://schemas.microsoft.com/office/drawing/2014/main" id="{8B46B5FA-7213-4260-8522-E83B5C77E0C8}"/>
                          </a:ext>
                        </a:extLst>
                      </p:cNvPr>
                      <p:cNvPicPr>
                        <a:picLocks noChangeAspect="1"/>
                      </p:cNvPicPr>
                      <p:nvPr/>
                    </p:nvPicPr>
                    <p:blipFill>
                      <a:blip r:embed="rId11"/>
                      <a:stretch>
                        <a:fillRect/>
                      </a:stretch>
                    </p:blipFill>
                    <p:spPr>
                      <a:xfrm>
                        <a:off x="2760534" y="5875803"/>
                        <a:ext cx="448572" cy="386793"/>
                      </a:xfrm>
                      <a:prstGeom prst="rect">
                        <a:avLst/>
                      </a:prstGeom>
                    </p:spPr>
                  </p:pic>
                  <p:grpSp>
                    <p:nvGrpSpPr>
                      <p:cNvPr id="21" name="Groep 72">
                        <a:extLst>
                          <a:ext uri="{FF2B5EF4-FFF2-40B4-BE49-F238E27FC236}">
                            <a16:creationId xmlns:a16="http://schemas.microsoft.com/office/drawing/2014/main" id="{1A29AB98-732D-4D5A-B8CC-1C1B877845D8}"/>
                          </a:ext>
                        </a:extLst>
                      </p:cNvPr>
                      <p:cNvGrpSpPr/>
                      <p:nvPr/>
                    </p:nvGrpSpPr>
                    <p:grpSpPr>
                      <a:xfrm>
                        <a:off x="6384" y="5435291"/>
                        <a:ext cx="9102120" cy="852792"/>
                        <a:chOff x="6384" y="5435291"/>
                        <a:chExt cx="9102120" cy="852792"/>
                      </a:xfrm>
                    </p:grpSpPr>
                    <p:pic>
                      <p:nvPicPr>
                        <p:cNvPr id="22" name="Afbeelding 73">
                          <a:extLst>
                            <a:ext uri="{FF2B5EF4-FFF2-40B4-BE49-F238E27FC236}">
                              <a16:creationId xmlns:a16="http://schemas.microsoft.com/office/drawing/2014/main" id="{EA4B2EAF-1140-44CE-A934-3D2EF1DDCDD6}"/>
                            </a:ext>
                          </a:extLst>
                        </p:cNvPr>
                        <p:cNvPicPr>
                          <a:picLocks noChangeAspect="1"/>
                        </p:cNvPicPr>
                        <p:nvPr/>
                      </p:nvPicPr>
                      <p:blipFill>
                        <a:blip r:embed="rId12"/>
                        <a:stretch>
                          <a:fillRect/>
                        </a:stretch>
                      </p:blipFill>
                      <p:spPr>
                        <a:xfrm>
                          <a:off x="1985358" y="5820773"/>
                          <a:ext cx="719389" cy="451142"/>
                        </a:xfrm>
                        <a:prstGeom prst="rect">
                          <a:avLst/>
                        </a:prstGeom>
                      </p:spPr>
                    </p:pic>
                    <p:grpSp>
                      <p:nvGrpSpPr>
                        <p:cNvPr id="23" name="Groep 74">
                          <a:extLst>
                            <a:ext uri="{FF2B5EF4-FFF2-40B4-BE49-F238E27FC236}">
                              <a16:creationId xmlns:a16="http://schemas.microsoft.com/office/drawing/2014/main" id="{4783D65B-2832-4AFF-A04F-22FCE11CD12D}"/>
                            </a:ext>
                          </a:extLst>
                        </p:cNvPr>
                        <p:cNvGrpSpPr/>
                        <p:nvPr/>
                      </p:nvGrpSpPr>
                      <p:grpSpPr>
                        <a:xfrm>
                          <a:off x="6384" y="5435291"/>
                          <a:ext cx="9102120" cy="852792"/>
                          <a:chOff x="6384" y="5435291"/>
                          <a:chExt cx="9102120" cy="852792"/>
                        </a:xfrm>
                      </p:grpSpPr>
                      <p:pic>
                        <p:nvPicPr>
                          <p:cNvPr id="24" name="Afbeelding 75">
                            <a:extLst>
                              <a:ext uri="{FF2B5EF4-FFF2-40B4-BE49-F238E27FC236}">
                                <a16:creationId xmlns:a16="http://schemas.microsoft.com/office/drawing/2014/main" id="{4707C3AB-ED71-4D85-9CB2-74516CB9AE5A}"/>
                              </a:ext>
                            </a:extLst>
                          </p:cNvPr>
                          <p:cNvPicPr>
                            <a:picLocks noChangeAspect="1"/>
                          </p:cNvPicPr>
                          <p:nvPr/>
                        </p:nvPicPr>
                        <p:blipFill>
                          <a:blip r:embed="rId13"/>
                          <a:stretch>
                            <a:fillRect/>
                          </a:stretch>
                        </p:blipFill>
                        <p:spPr>
                          <a:xfrm>
                            <a:off x="1458752" y="5804606"/>
                            <a:ext cx="490335" cy="483477"/>
                          </a:xfrm>
                          <a:prstGeom prst="rect">
                            <a:avLst/>
                          </a:prstGeom>
                        </p:spPr>
                      </p:pic>
                      <p:grpSp>
                        <p:nvGrpSpPr>
                          <p:cNvPr id="25" name="Groep 76">
                            <a:extLst>
                              <a:ext uri="{FF2B5EF4-FFF2-40B4-BE49-F238E27FC236}">
                                <a16:creationId xmlns:a16="http://schemas.microsoft.com/office/drawing/2014/main" id="{9018B652-D167-4AA2-ABF5-D8333D8621D5}"/>
                              </a:ext>
                            </a:extLst>
                          </p:cNvPr>
                          <p:cNvGrpSpPr/>
                          <p:nvPr/>
                        </p:nvGrpSpPr>
                        <p:grpSpPr>
                          <a:xfrm>
                            <a:off x="6384" y="5435291"/>
                            <a:ext cx="9102120" cy="808804"/>
                            <a:chOff x="6384" y="5435291"/>
                            <a:chExt cx="9102120" cy="808804"/>
                          </a:xfrm>
                        </p:grpSpPr>
                        <p:pic>
                          <p:nvPicPr>
                            <p:cNvPr id="26" name="Afbeelding 77">
                              <a:extLst>
                                <a:ext uri="{FF2B5EF4-FFF2-40B4-BE49-F238E27FC236}">
                                  <a16:creationId xmlns:a16="http://schemas.microsoft.com/office/drawing/2014/main" id="{345896DE-B1F2-4EAB-AB64-F25D42F4B02E}"/>
                                </a:ext>
                              </a:extLst>
                            </p:cNvPr>
                            <p:cNvPicPr>
                              <a:picLocks noChangeAspect="1"/>
                            </p:cNvPicPr>
                            <p:nvPr/>
                          </p:nvPicPr>
                          <p:blipFill>
                            <a:blip r:embed="rId14"/>
                            <a:stretch>
                              <a:fillRect/>
                            </a:stretch>
                          </p:blipFill>
                          <p:spPr>
                            <a:xfrm>
                              <a:off x="410543" y="5855432"/>
                              <a:ext cx="1052712" cy="387507"/>
                            </a:xfrm>
                            <a:prstGeom prst="rect">
                              <a:avLst/>
                            </a:prstGeom>
                          </p:spPr>
                        </p:pic>
                        <p:grpSp>
                          <p:nvGrpSpPr>
                            <p:cNvPr id="27" name="Groep 78">
                              <a:extLst>
                                <a:ext uri="{FF2B5EF4-FFF2-40B4-BE49-F238E27FC236}">
                                  <a16:creationId xmlns:a16="http://schemas.microsoft.com/office/drawing/2014/main" id="{25464922-F171-4581-BD18-417E55A674C0}"/>
                                </a:ext>
                              </a:extLst>
                            </p:cNvPr>
                            <p:cNvGrpSpPr/>
                            <p:nvPr/>
                          </p:nvGrpSpPr>
                          <p:grpSpPr>
                            <a:xfrm>
                              <a:off x="6384" y="5435291"/>
                              <a:ext cx="9102120" cy="808804"/>
                              <a:chOff x="6384" y="5435291"/>
                              <a:chExt cx="9102120" cy="808804"/>
                            </a:xfrm>
                          </p:grpSpPr>
                          <p:pic>
                            <p:nvPicPr>
                              <p:cNvPr id="28" name="Afbeelding 79">
                                <a:extLst>
                                  <a:ext uri="{FF2B5EF4-FFF2-40B4-BE49-F238E27FC236}">
                                    <a16:creationId xmlns:a16="http://schemas.microsoft.com/office/drawing/2014/main" id="{A701D1F0-1DD8-471B-9809-E7F52D7FB5C2}"/>
                                  </a:ext>
                                </a:extLst>
                              </p:cNvPr>
                              <p:cNvPicPr>
                                <a:picLocks noChangeAspect="1"/>
                              </p:cNvPicPr>
                              <p:nvPr/>
                            </p:nvPicPr>
                            <p:blipFill>
                              <a:blip r:embed="rId15"/>
                              <a:stretch>
                                <a:fillRect/>
                              </a:stretch>
                            </p:blipFill>
                            <p:spPr>
                              <a:xfrm>
                                <a:off x="6384" y="5845117"/>
                                <a:ext cx="404159" cy="398978"/>
                              </a:xfrm>
                              <a:prstGeom prst="rect">
                                <a:avLst/>
                              </a:prstGeom>
                            </p:spPr>
                          </p:pic>
                          <p:grpSp>
                            <p:nvGrpSpPr>
                              <p:cNvPr id="29" name="Groep 80">
                                <a:extLst>
                                  <a:ext uri="{FF2B5EF4-FFF2-40B4-BE49-F238E27FC236}">
                                    <a16:creationId xmlns:a16="http://schemas.microsoft.com/office/drawing/2014/main" id="{6630BD27-9730-4567-A0F5-C79DBCA56FED}"/>
                                  </a:ext>
                                </a:extLst>
                              </p:cNvPr>
                              <p:cNvGrpSpPr/>
                              <p:nvPr/>
                            </p:nvGrpSpPr>
                            <p:grpSpPr>
                              <a:xfrm>
                                <a:off x="13445" y="5435291"/>
                                <a:ext cx="9095059" cy="507436"/>
                                <a:chOff x="13445" y="5435291"/>
                                <a:chExt cx="9095059" cy="507436"/>
                              </a:xfrm>
                            </p:grpSpPr>
                            <p:pic>
                              <p:nvPicPr>
                                <p:cNvPr id="30" name="Billede 9">
                                  <a:extLst>
                                    <a:ext uri="{FF2B5EF4-FFF2-40B4-BE49-F238E27FC236}">
                                      <a16:creationId xmlns:a16="http://schemas.microsoft.com/office/drawing/2014/main" id="{FDE01F11-7BA6-441B-A374-C8663DFCB81D}"/>
                                    </a:ext>
                                  </a:extLst>
                                </p:cNvPr>
                                <p:cNvPicPr>
                                  <a:picLocks noChangeAspect="1"/>
                                </p:cNvPicPr>
                                <p:nvPr/>
                              </p:nvPicPr>
                              <p:blipFill>
                                <a:blip r:embed="rId16"/>
                                <a:stretch>
                                  <a:fillRect/>
                                </a:stretch>
                              </p:blipFill>
                              <p:spPr>
                                <a:xfrm>
                                  <a:off x="7351089" y="5459308"/>
                                  <a:ext cx="1757415" cy="342368"/>
                                </a:xfrm>
                                <a:prstGeom prst="rect">
                                  <a:avLst/>
                                </a:prstGeom>
                              </p:spPr>
                            </p:pic>
                            <p:grpSp>
                              <p:nvGrpSpPr>
                                <p:cNvPr id="31" name="Groep 82">
                                  <a:extLst>
                                    <a:ext uri="{FF2B5EF4-FFF2-40B4-BE49-F238E27FC236}">
                                      <a16:creationId xmlns:a16="http://schemas.microsoft.com/office/drawing/2014/main" id="{55FCE5BD-2AEC-4674-B7BE-F2D6281D806F}"/>
                                    </a:ext>
                                  </a:extLst>
                                </p:cNvPr>
                                <p:cNvGrpSpPr/>
                                <p:nvPr/>
                              </p:nvGrpSpPr>
                              <p:grpSpPr>
                                <a:xfrm>
                                  <a:off x="13445" y="5435291"/>
                                  <a:ext cx="7416163" cy="507436"/>
                                  <a:chOff x="13445" y="5435291"/>
                                  <a:chExt cx="7416163" cy="507436"/>
                                </a:xfrm>
                              </p:grpSpPr>
                              <p:pic>
                                <p:nvPicPr>
                                  <p:cNvPr id="32" name="Afbeelding 83">
                                    <a:extLst>
                                      <a:ext uri="{FF2B5EF4-FFF2-40B4-BE49-F238E27FC236}">
                                        <a16:creationId xmlns:a16="http://schemas.microsoft.com/office/drawing/2014/main" id="{FB9C3E63-AEE6-4348-AAC6-E8AE34570387}"/>
                                      </a:ext>
                                    </a:extLst>
                                  </p:cNvPr>
                                  <p:cNvPicPr>
                                    <a:picLocks noChangeAspect="1"/>
                                  </p:cNvPicPr>
                                  <p:nvPr/>
                                </p:nvPicPr>
                                <p:blipFill>
                                  <a:blip r:embed="rId17"/>
                                  <a:stretch>
                                    <a:fillRect/>
                                  </a:stretch>
                                </p:blipFill>
                                <p:spPr>
                                  <a:xfrm>
                                    <a:off x="6128152" y="5545107"/>
                                    <a:ext cx="1301456" cy="345109"/>
                                  </a:xfrm>
                                  <a:prstGeom prst="rect">
                                    <a:avLst/>
                                  </a:prstGeom>
                                </p:spPr>
                              </p:pic>
                              <p:grpSp>
                                <p:nvGrpSpPr>
                                  <p:cNvPr id="33" name="Groep 84">
                                    <a:extLst>
                                      <a:ext uri="{FF2B5EF4-FFF2-40B4-BE49-F238E27FC236}">
                                        <a16:creationId xmlns:a16="http://schemas.microsoft.com/office/drawing/2014/main" id="{00D16EDF-56A7-489A-829C-A5ACA9A0F123}"/>
                                      </a:ext>
                                    </a:extLst>
                                  </p:cNvPr>
                                  <p:cNvGrpSpPr/>
                                  <p:nvPr/>
                                </p:nvGrpSpPr>
                                <p:grpSpPr>
                                  <a:xfrm>
                                    <a:off x="13445" y="5435291"/>
                                    <a:ext cx="6171120" cy="507436"/>
                                    <a:chOff x="13445" y="5435291"/>
                                    <a:chExt cx="6171120" cy="507436"/>
                                  </a:xfrm>
                                </p:grpSpPr>
                                <p:pic>
                                  <p:nvPicPr>
                                    <p:cNvPr id="34" name="Afbeelding 85">
                                      <a:extLst>
                                        <a:ext uri="{FF2B5EF4-FFF2-40B4-BE49-F238E27FC236}">
                                          <a16:creationId xmlns:a16="http://schemas.microsoft.com/office/drawing/2014/main" id="{8392A322-1598-4BC5-95F8-10DCECF47D0B}"/>
                                        </a:ext>
                                      </a:extLst>
                                    </p:cNvPr>
                                    <p:cNvPicPr>
                                      <a:picLocks noChangeAspect="1"/>
                                    </p:cNvPicPr>
                                    <p:nvPr/>
                                  </p:nvPicPr>
                                  <p:blipFill>
                                    <a:blip r:embed="rId18"/>
                                    <a:stretch>
                                      <a:fillRect/>
                                    </a:stretch>
                                  </p:blipFill>
                                  <p:spPr>
                                    <a:xfrm>
                                      <a:off x="5092494" y="5440140"/>
                                      <a:ext cx="1092071" cy="502587"/>
                                    </a:xfrm>
                                    <a:prstGeom prst="rect">
                                      <a:avLst/>
                                    </a:prstGeom>
                                  </p:spPr>
                                </p:pic>
                                <p:grpSp>
                                  <p:nvGrpSpPr>
                                    <p:cNvPr id="35" name="Groep 86">
                                      <a:extLst>
                                        <a:ext uri="{FF2B5EF4-FFF2-40B4-BE49-F238E27FC236}">
                                          <a16:creationId xmlns:a16="http://schemas.microsoft.com/office/drawing/2014/main" id="{7A878B47-F8EC-4A3B-9EC1-065786E4A16B}"/>
                                        </a:ext>
                                      </a:extLst>
                                    </p:cNvPr>
                                    <p:cNvGrpSpPr/>
                                    <p:nvPr/>
                                  </p:nvGrpSpPr>
                                  <p:grpSpPr>
                                    <a:xfrm>
                                      <a:off x="13445" y="5435291"/>
                                      <a:ext cx="5159905" cy="468148"/>
                                      <a:chOff x="13445" y="5435291"/>
                                      <a:chExt cx="5159905" cy="468148"/>
                                    </a:xfrm>
                                  </p:grpSpPr>
                                  <p:pic>
                                    <p:nvPicPr>
                                      <p:cNvPr id="36" name="Afbeelding 87">
                                        <a:extLst>
                                          <a:ext uri="{FF2B5EF4-FFF2-40B4-BE49-F238E27FC236}">
                                            <a16:creationId xmlns:a16="http://schemas.microsoft.com/office/drawing/2014/main" id="{88CCF3B5-4E96-410E-A7AE-001E9B18C06B}"/>
                                          </a:ext>
                                        </a:extLst>
                                      </p:cNvPr>
                                      <p:cNvPicPr>
                                        <a:picLocks noChangeAspect="1"/>
                                      </p:cNvPicPr>
                                      <p:nvPr/>
                                    </p:nvPicPr>
                                    <p:blipFill>
                                      <a:blip r:embed="rId19"/>
                                      <a:stretch>
                                        <a:fillRect/>
                                      </a:stretch>
                                    </p:blipFill>
                                    <p:spPr>
                                      <a:xfrm>
                                        <a:off x="4053368" y="5527437"/>
                                        <a:ext cx="1119982" cy="327995"/>
                                      </a:xfrm>
                                      <a:prstGeom prst="rect">
                                        <a:avLst/>
                                      </a:prstGeom>
                                    </p:spPr>
                                  </p:pic>
                                  <p:grpSp>
                                    <p:nvGrpSpPr>
                                      <p:cNvPr id="37" name="Groep 88">
                                        <a:extLst>
                                          <a:ext uri="{FF2B5EF4-FFF2-40B4-BE49-F238E27FC236}">
                                            <a16:creationId xmlns:a16="http://schemas.microsoft.com/office/drawing/2014/main" id="{B7BDBA94-1783-4232-A44D-ECF33A12D1E5}"/>
                                          </a:ext>
                                        </a:extLst>
                                      </p:cNvPr>
                                      <p:cNvGrpSpPr/>
                                      <p:nvPr/>
                                    </p:nvGrpSpPr>
                                    <p:grpSpPr>
                                      <a:xfrm>
                                        <a:off x="13445" y="5435291"/>
                                        <a:ext cx="3979074" cy="468148"/>
                                        <a:chOff x="13445" y="5435291"/>
                                        <a:chExt cx="3979074" cy="468148"/>
                                      </a:xfrm>
                                    </p:grpSpPr>
                                    <p:pic>
                                      <p:nvPicPr>
                                        <p:cNvPr id="38" name="Tijdelijke aanduiding voor inhoud 7">
                                          <a:extLst>
                                            <a:ext uri="{FF2B5EF4-FFF2-40B4-BE49-F238E27FC236}">
                                              <a16:creationId xmlns:a16="http://schemas.microsoft.com/office/drawing/2014/main" id="{93E217D4-3022-4462-B8E8-41B9A5AC47AB}"/>
                                            </a:ext>
                                          </a:extLst>
                                        </p:cNvPr>
                                        <p:cNvPicPr>
                                          <a:picLocks noChangeAspect="1"/>
                                        </p:cNvPicPr>
                                        <p:nvPr/>
                                      </p:nvPicPr>
                                      <p:blipFill>
                                        <a:blip r:embed="rId20"/>
                                        <a:stretch>
                                          <a:fillRect/>
                                        </a:stretch>
                                      </p:blipFill>
                                      <p:spPr>
                                        <a:xfrm>
                                          <a:off x="3022139" y="5475330"/>
                                          <a:ext cx="970380" cy="369787"/>
                                        </a:xfrm>
                                        <a:prstGeom prst="rect">
                                          <a:avLst/>
                                        </a:prstGeom>
                                      </p:spPr>
                                    </p:pic>
                                    <p:grpSp>
                                      <p:nvGrpSpPr>
                                        <p:cNvPr id="39" name="Groep 90">
                                          <a:extLst>
                                            <a:ext uri="{FF2B5EF4-FFF2-40B4-BE49-F238E27FC236}">
                                              <a16:creationId xmlns:a16="http://schemas.microsoft.com/office/drawing/2014/main" id="{3D272BFD-7C73-42A0-BF90-F1AFA74A92C8}"/>
                                            </a:ext>
                                          </a:extLst>
                                        </p:cNvPr>
                                        <p:cNvGrpSpPr/>
                                        <p:nvPr/>
                                      </p:nvGrpSpPr>
                                      <p:grpSpPr>
                                        <a:xfrm>
                                          <a:off x="13445" y="5435291"/>
                                          <a:ext cx="3010799" cy="468148"/>
                                          <a:chOff x="6384" y="5452615"/>
                                          <a:chExt cx="3010799" cy="468148"/>
                                        </a:xfrm>
                                      </p:grpSpPr>
                                      <p:grpSp>
                                        <p:nvGrpSpPr>
                                          <p:cNvPr id="40" name="Groep 91">
                                            <a:extLst>
                                              <a:ext uri="{FF2B5EF4-FFF2-40B4-BE49-F238E27FC236}">
                                                <a16:creationId xmlns:a16="http://schemas.microsoft.com/office/drawing/2014/main" id="{5DAC8F34-4AFF-4A78-928C-4B8A291EBB3E}"/>
                                              </a:ext>
                                            </a:extLst>
                                          </p:cNvPr>
                                          <p:cNvGrpSpPr/>
                                          <p:nvPr/>
                                        </p:nvGrpSpPr>
                                        <p:grpSpPr>
                                          <a:xfrm>
                                            <a:off x="6384" y="5452615"/>
                                            <a:ext cx="2547968" cy="382723"/>
                                            <a:chOff x="6384" y="5452615"/>
                                            <a:chExt cx="2547968" cy="382723"/>
                                          </a:xfrm>
                                        </p:grpSpPr>
                                        <p:pic>
                                          <p:nvPicPr>
                                            <p:cNvPr id="42" name="Billede 1">
                                              <a:extLst>
                                                <a:ext uri="{FF2B5EF4-FFF2-40B4-BE49-F238E27FC236}">
                                                  <a16:creationId xmlns:a16="http://schemas.microsoft.com/office/drawing/2014/main" id="{2BE18F22-F74A-43FD-9ADE-3148F008DCF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84" y="5452615"/>
                                              <a:ext cx="812450" cy="382723"/>
                                            </a:xfrm>
                                            <a:prstGeom prst="rect">
                                              <a:avLst/>
                                            </a:prstGeom>
                                          </p:spPr>
                                        </p:pic>
                                        <p:pic>
                                          <p:nvPicPr>
                                            <p:cNvPr id="43" name="Afbeelding 94">
                                              <a:extLst>
                                                <a:ext uri="{FF2B5EF4-FFF2-40B4-BE49-F238E27FC236}">
                                                  <a16:creationId xmlns:a16="http://schemas.microsoft.com/office/drawing/2014/main" id="{326D731D-C372-460F-A8F7-43DA26863EB2}"/>
                                                </a:ext>
                                              </a:extLst>
                                            </p:cNvPr>
                                            <p:cNvPicPr>
                                              <a:picLocks noChangeAspect="1"/>
                                            </p:cNvPicPr>
                                            <p:nvPr/>
                                          </p:nvPicPr>
                                          <p:blipFill>
                                            <a:blip r:embed="rId22"/>
                                            <a:stretch>
                                              <a:fillRect/>
                                            </a:stretch>
                                          </p:blipFill>
                                          <p:spPr>
                                            <a:xfrm>
                                              <a:off x="736311" y="5520820"/>
                                              <a:ext cx="1818041" cy="305762"/>
                                            </a:xfrm>
                                            <a:prstGeom prst="rect">
                                              <a:avLst/>
                                            </a:prstGeom>
                                          </p:spPr>
                                        </p:pic>
                                      </p:grpSp>
                                      <p:pic>
                                        <p:nvPicPr>
                                          <p:cNvPr id="41" name="Billede 16">
                                            <a:extLst>
                                              <a:ext uri="{FF2B5EF4-FFF2-40B4-BE49-F238E27FC236}">
                                                <a16:creationId xmlns:a16="http://schemas.microsoft.com/office/drawing/2014/main" id="{90FF1C05-9A12-42C9-83B1-B3F65A8712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623143" y="5515283"/>
                                            <a:ext cx="394040" cy="405480"/>
                                          </a:xfrm>
                                          <a:prstGeom prst="rect">
                                            <a:avLst/>
                                          </a:prstGeom>
                                        </p:spPr>
                                      </p:pic>
                                    </p:grpSp>
                                  </p:grpSp>
                                </p:grpSp>
                              </p:grpSp>
                            </p:grpSp>
                          </p:grpSp>
                        </p:grpSp>
                      </p:grpSp>
                    </p:grpSp>
                  </p:grpSp>
                </p:grpSp>
              </p:grpSp>
            </p:grpSp>
          </p:gr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32">
            <a:extLst>
              <a:ext uri="{FF2B5EF4-FFF2-40B4-BE49-F238E27FC236}">
                <a16:creationId xmlns:a16="http://schemas.microsoft.com/office/drawing/2014/main" id="{C285F614-8B69-402C-816F-BA1139511E50}"/>
              </a:ext>
            </a:extLst>
          </p:cNvPr>
          <p:cNvCxnSpPr>
            <a:cxnSpLocks/>
          </p:cNvCxnSpPr>
          <p:nvPr/>
        </p:nvCxnSpPr>
        <p:spPr>
          <a:xfrm flipH="1" flipV="1">
            <a:off x="4354426" y="1875651"/>
            <a:ext cx="28709" cy="417158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Rectangle 11">
            <a:extLst>
              <a:ext uri="{FF2B5EF4-FFF2-40B4-BE49-F238E27FC236}">
                <a16:creationId xmlns:a16="http://schemas.microsoft.com/office/drawing/2014/main" id="{11AB2C90-BB22-48B4-9348-F13C7BD591B1}"/>
              </a:ext>
            </a:extLst>
          </p:cNvPr>
          <p:cNvSpPr/>
          <p:nvPr/>
        </p:nvSpPr>
        <p:spPr>
          <a:xfrm>
            <a:off x="5169166" y="4504759"/>
            <a:ext cx="144016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latin typeface="+mj-lt"/>
            </a:endParaRPr>
          </a:p>
        </p:txBody>
      </p:sp>
      <p:sp>
        <p:nvSpPr>
          <p:cNvPr id="6" name="AutoShape 2" descr="https://insignia.onlyoffice.eu/products/files/httphandlers/filehandler.ashx?action=download&amp;fileid=4230744&amp;version=1">
            <a:extLst>
              <a:ext uri="{FF2B5EF4-FFF2-40B4-BE49-F238E27FC236}">
                <a16:creationId xmlns:a16="http://schemas.microsoft.com/office/drawing/2014/main" id="{4D6E2BC8-F1A0-4CFA-A062-DAF2FC144263}"/>
              </a:ext>
            </a:extLst>
          </p:cNvPr>
          <p:cNvSpPr>
            <a:spLocks noChangeAspect="1" noChangeArrowheads="1"/>
          </p:cNvSpPr>
          <p:nvPr/>
        </p:nvSpPr>
        <p:spPr bwMode="auto">
          <a:xfrm>
            <a:off x="4545477" y="3521030"/>
            <a:ext cx="95250"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sz="2000" dirty="0">
              <a:latin typeface="+mj-lt"/>
            </a:endParaRPr>
          </a:p>
        </p:txBody>
      </p:sp>
      <p:grpSp>
        <p:nvGrpSpPr>
          <p:cNvPr id="8" name="Groep 7">
            <a:extLst>
              <a:ext uri="{FF2B5EF4-FFF2-40B4-BE49-F238E27FC236}">
                <a16:creationId xmlns:a16="http://schemas.microsoft.com/office/drawing/2014/main" id="{72C55A2F-378D-4810-AD04-D98DEACED7FE}"/>
              </a:ext>
            </a:extLst>
          </p:cNvPr>
          <p:cNvGrpSpPr/>
          <p:nvPr/>
        </p:nvGrpSpPr>
        <p:grpSpPr>
          <a:xfrm>
            <a:off x="47747" y="2311134"/>
            <a:ext cx="3927435" cy="3341041"/>
            <a:chOff x="1315" y="940493"/>
            <a:chExt cx="4764182" cy="4249978"/>
          </a:xfrm>
        </p:grpSpPr>
        <p:sp>
          <p:nvSpPr>
            <p:cNvPr id="9" name="Ovaal 14">
              <a:extLst>
                <a:ext uri="{FF2B5EF4-FFF2-40B4-BE49-F238E27FC236}">
                  <a16:creationId xmlns:a16="http://schemas.microsoft.com/office/drawing/2014/main" id="{8CBCE05F-72CC-4363-ABE8-56395C26159A}"/>
                </a:ext>
              </a:extLst>
            </p:cNvPr>
            <p:cNvSpPr/>
            <p:nvPr/>
          </p:nvSpPr>
          <p:spPr>
            <a:xfrm>
              <a:off x="694917" y="1643304"/>
              <a:ext cx="3227264" cy="33126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latin typeface="+mj-lt"/>
              </a:endParaRPr>
            </a:p>
          </p:txBody>
        </p:sp>
        <p:pic>
          <p:nvPicPr>
            <p:cNvPr id="10" name="Afbeelding 16">
              <a:extLst>
                <a:ext uri="{FF2B5EF4-FFF2-40B4-BE49-F238E27FC236}">
                  <a16:creationId xmlns:a16="http://schemas.microsoft.com/office/drawing/2014/main" id="{2B477D33-59CA-407A-9F69-3DC65DD299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440" y="940493"/>
              <a:ext cx="1938486" cy="1258795"/>
            </a:xfrm>
            <a:prstGeom prst="rect">
              <a:avLst/>
            </a:prstGeom>
          </p:spPr>
        </p:pic>
        <p:pic>
          <p:nvPicPr>
            <p:cNvPr id="11" name="bee crocus.wmv">
              <a:hlinkClick r:id="" action="ppaction://media"/>
              <a:extLst>
                <a:ext uri="{FF2B5EF4-FFF2-40B4-BE49-F238E27FC236}">
                  <a16:creationId xmlns:a16="http://schemas.microsoft.com/office/drawing/2014/main" id="{8E21EA62-53FE-495D-A0F3-9BE64B640D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0" t="11454" r="220" b="11747"/>
            <a:stretch/>
          </p:blipFill>
          <p:spPr bwMode="auto">
            <a:xfrm>
              <a:off x="1315" y="2647010"/>
              <a:ext cx="2194337" cy="123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AE31A17D-F9B8-41BF-9273-FFF6978310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930" y="4361662"/>
              <a:ext cx="1713506" cy="828809"/>
            </a:xfrm>
            <a:prstGeom prst="rect">
              <a:avLst/>
            </a:prstGeom>
          </p:spPr>
        </p:pic>
        <p:pic>
          <p:nvPicPr>
            <p:cNvPr id="13" name="Picture 3">
              <a:extLst>
                <a:ext uri="{FF2B5EF4-FFF2-40B4-BE49-F238E27FC236}">
                  <a16:creationId xmlns:a16="http://schemas.microsoft.com/office/drawing/2014/main" id="{ED06F6E1-16B4-433E-9EC1-B0F9E3A56B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231"/>
            <a:stretch/>
          </p:blipFill>
          <p:spPr>
            <a:xfrm>
              <a:off x="2906121" y="2293174"/>
              <a:ext cx="1859376" cy="1926311"/>
            </a:xfrm>
            <a:prstGeom prst="rect">
              <a:avLst/>
            </a:prstGeom>
          </p:spPr>
        </p:pic>
      </p:grpSp>
      <p:sp>
        <p:nvSpPr>
          <p:cNvPr id="14" name="Tekstvak 10">
            <a:extLst>
              <a:ext uri="{FF2B5EF4-FFF2-40B4-BE49-F238E27FC236}">
                <a16:creationId xmlns:a16="http://schemas.microsoft.com/office/drawing/2014/main" id="{50AB9A04-9C83-4EAE-9232-5A25DD3763FB}"/>
              </a:ext>
            </a:extLst>
          </p:cNvPr>
          <p:cNvSpPr txBox="1"/>
          <p:nvPr/>
        </p:nvSpPr>
        <p:spPr>
          <a:xfrm>
            <a:off x="161701" y="921544"/>
            <a:ext cx="7445690" cy="954107"/>
          </a:xfrm>
          <a:prstGeom prst="rect">
            <a:avLst/>
          </a:prstGeom>
          <a:noFill/>
        </p:spPr>
        <p:txBody>
          <a:bodyPr wrap="square" rtlCol="0">
            <a:spAutoFit/>
          </a:bodyPr>
          <a:lstStyle/>
          <a:p>
            <a:r>
              <a:rPr lang="it-IT" sz="1400" b="1" i="1" dirty="0">
                <a:latin typeface="+mj-lt"/>
              </a:rPr>
              <a:t>Monitoraggio</a:t>
            </a:r>
            <a:r>
              <a:rPr lang="it-IT" sz="1400" i="1" dirty="0">
                <a:latin typeface="+mj-lt"/>
              </a:rPr>
              <a:t> = rilevazione periodica e sistematica, mediante appositi strumenti, per registrare processi in corso</a:t>
            </a:r>
          </a:p>
          <a:p>
            <a:r>
              <a:rPr lang="it-IT" sz="1400" b="1" i="1" dirty="0">
                <a:latin typeface="+mj-lt"/>
              </a:rPr>
              <a:t>Campionamento</a:t>
            </a:r>
            <a:r>
              <a:rPr lang="it-IT" sz="1400" i="1" dirty="0">
                <a:latin typeface="+mj-lt"/>
              </a:rPr>
              <a:t> = raccolta di matrici da organismi viventi (es. alveare)</a:t>
            </a:r>
          </a:p>
          <a:p>
            <a:r>
              <a:rPr lang="it-IT" sz="1400" b="1" i="1" dirty="0">
                <a:latin typeface="+mj-lt"/>
              </a:rPr>
              <a:t>Sub-campionamento </a:t>
            </a:r>
            <a:r>
              <a:rPr lang="it-IT" sz="1400" i="1" dirty="0">
                <a:latin typeface="+mj-lt"/>
              </a:rPr>
              <a:t>= astrazione di informazioni dall'organismo per l'analisi</a:t>
            </a:r>
          </a:p>
        </p:txBody>
      </p:sp>
      <p:sp>
        <p:nvSpPr>
          <p:cNvPr id="16" name="Tekstvak 20">
            <a:extLst>
              <a:ext uri="{FF2B5EF4-FFF2-40B4-BE49-F238E27FC236}">
                <a16:creationId xmlns:a16="http://schemas.microsoft.com/office/drawing/2014/main" id="{36F3F463-28B0-4BA3-998C-AEDB5472B8FA}"/>
              </a:ext>
            </a:extLst>
          </p:cNvPr>
          <p:cNvSpPr txBox="1"/>
          <p:nvPr/>
        </p:nvSpPr>
        <p:spPr>
          <a:xfrm>
            <a:off x="4712875" y="2131196"/>
            <a:ext cx="2721213" cy="1569660"/>
          </a:xfrm>
          <a:prstGeom prst="rect">
            <a:avLst/>
          </a:prstGeom>
          <a:noFill/>
        </p:spPr>
        <p:txBody>
          <a:bodyPr wrap="square" rtlCol="0">
            <a:spAutoFit/>
          </a:bodyPr>
          <a:lstStyle/>
          <a:p>
            <a:r>
              <a:rPr lang="it-IT" sz="1600" dirty="0">
                <a:latin typeface="+mj-lt"/>
              </a:rPr>
              <a:t>Invasivo: </a:t>
            </a:r>
          </a:p>
          <a:p>
            <a:pPr marL="285750" indent="-285750">
              <a:buFontTx/>
              <a:buChar char="-"/>
            </a:pPr>
            <a:r>
              <a:rPr lang="it-IT" sz="1600" dirty="0">
                <a:latin typeface="+mj-lt"/>
              </a:rPr>
              <a:t>Uccisione di api</a:t>
            </a:r>
          </a:p>
          <a:p>
            <a:pPr marL="285750" indent="-285750">
              <a:buFontTx/>
              <a:buChar char="-"/>
            </a:pPr>
            <a:r>
              <a:rPr lang="it-IT" sz="1600" dirty="0">
                <a:latin typeface="+mj-lt"/>
              </a:rPr>
              <a:t>Prelievo di componenti dell’alveare tale da influire negativamente sulla colonia</a:t>
            </a:r>
          </a:p>
        </p:txBody>
      </p:sp>
      <p:pic>
        <p:nvPicPr>
          <p:cNvPr id="17" name="Picture 3">
            <a:extLst>
              <a:ext uri="{FF2B5EF4-FFF2-40B4-BE49-F238E27FC236}">
                <a16:creationId xmlns:a16="http://schemas.microsoft.com/office/drawing/2014/main" id="{E7815BE1-7545-405B-98AB-AE1F6965DF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219" y="1631766"/>
            <a:ext cx="1579769" cy="1203515"/>
          </a:xfrm>
          <a:prstGeom prst="rect">
            <a:avLst/>
          </a:prstGeom>
        </p:spPr>
      </p:pic>
      <p:pic>
        <p:nvPicPr>
          <p:cNvPr id="19" name="Picture 4" descr="W:\PSG\BiointProjects\P-Steen\3740088600 Surveillance\foto analyses\monster bijenbrood.JPG">
            <a:extLst>
              <a:ext uri="{FF2B5EF4-FFF2-40B4-BE49-F238E27FC236}">
                <a16:creationId xmlns:a16="http://schemas.microsoft.com/office/drawing/2014/main" id="{139C93D5-FE66-453E-B5AB-DD3B8484645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49302" y="2680102"/>
            <a:ext cx="1604686" cy="1203515"/>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4" descr="_MG_0126.JPG">
            <a:extLst>
              <a:ext uri="{FF2B5EF4-FFF2-40B4-BE49-F238E27FC236}">
                <a16:creationId xmlns:a16="http://schemas.microsoft.com/office/drawing/2014/main" id="{D95DB24E-D553-4145-B2C6-9332BDFC4C19}"/>
              </a:ext>
            </a:extLst>
          </p:cNvPr>
          <p:cNvPicPr>
            <a:picLocks noChangeAspect="1"/>
          </p:cNvPicPr>
          <p:nvPr/>
        </p:nvPicPr>
        <p:blipFill>
          <a:blip r:embed="rId10" cstate="print"/>
          <a:stretch>
            <a:fillRect/>
          </a:stretch>
        </p:blipFill>
        <p:spPr>
          <a:xfrm>
            <a:off x="6279249" y="5231914"/>
            <a:ext cx="1238969" cy="825773"/>
          </a:xfrm>
          <a:prstGeom prst="rect">
            <a:avLst/>
          </a:prstGeom>
        </p:spPr>
      </p:pic>
      <p:pic>
        <p:nvPicPr>
          <p:cNvPr id="21" name="Picture Placeholder 4">
            <a:extLst>
              <a:ext uri="{FF2B5EF4-FFF2-40B4-BE49-F238E27FC236}">
                <a16:creationId xmlns:a16="http://schemas.microsoft.com/office/drawing/2014/main" id="{0D1ACABD-35B9-4E35-BF93-18D270DA7C42}"/>
              </a:ext>
            </a:extLst>
          </p:cNvPr>
          <p:cNvPicPr>
            <a:picLocks noChangeAspect="1"/>
          </p:cNvPicPr>
          <p:nvPr/>
        </p:nvPicPr>
        <p:blipFill>
          <a:blip r:embed="rId11" cstate="print">
            <a:extLst>
              <a:ext uri="{28A0092B-C50C-407E-A947-70E740481C1C}">
                <a14:useLocalDpi xmlns:a14="http://schemas.microsoft.com/office/drawing/2010/main" val="0"/>
              </a:ext>
            </a:extLst>
          </a:blip>
          <a:srcRect l="12500" r="12500"/>
          <a:stretch>
            <a:fillRect/>
          </a:stretch>
        </p:blipFill>
        <p:spPr>
          <a:xfrm>
            <a:off x="7976461" y="5172370"/>
            <a:ext cx="957616" cy="957616"/>
          </a:xfrm>
          <a:prstGeom prst="ellipse">
            <a:avLst/>
          </a:prstGeom>
        </p:spPr>
      </p:pic>
      <p:sp>
        <p:nvSpPr>
          <p:cNvPr id="22" name="Pijl: rechts 29">
            <a:extLst>
              <a:ext uri="{FF2B5EF4-FFF2-40B4-BE49-F238E27FC236}">
                <a16:creationId xmlns:a16="http://schemas.microsoft.com/office/drawing/2014/main" id="{A6A41CA5-89B7-4286-BF44-719CB1B2D528}"/>
              </a:ext>
            </a:extLst>
          </p:cNvPr>
          <p:cNvSpPr/>
          <p:nvPr/>
        </p:nvSpPr>
        <p:spPr>
          <a:xfrm>
            <a:off x="4030600" y="4133175"/>
            <a:ext cx="895249" cy="19723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latin typeface="+mj-lt"/>
            </a:endParaRPr>
          </a:p>
        </p:txBody>
      </p:sp>
      <p:cxnSp>
        <p:nvCxnSpPr>
          <p:cNvPr id="23" name="Rechte verbindingslijn 31">
            <a:extLst>
              <a:ext uri="{FF2B5EF4-FFF2-40B4-BE49-F238E27FC236}">
                <a16:creationId xmlns:a16="http://schemas.microsoft.com/office/drawing/2014/main" id="{D258E603-982C-48A9-8ACC-A0728B1BC1ED}"/>
              </a:ext>
            </a:extLst>
          </p:cNvPr>
          <p:cNvCxnSpPr>
            <a:cxnSpLocks/>
          </p:cNvCxnSpPr>
          <p:nvPr/>
        </p:nvCxnSpPr>
        <p:spPr>
          <a:xfrm flipV="1">
            <a:off x="4411009" y="3930403"/>
            <a:ext cx="4725213" cy="2512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Pijl: gebogen 28">
            <a:extLst>
              <a:ext uri="{FF2B5EF4-FFF2-40B4-BE49-F238E27FC236}">
                <a16:creationId xmlns:a16="http://schemas.microsoft.com/office/drawing/2014/main" id="{5B4E7E7F-5A38-489D-9A81-146E9B85CB1A}"/>
              </a:ext>
            </a:extLst>
          </p:cNvPr>
          <p:cNvSpPr/>
          <p:nvPr/>
        </p:nvSpPr>
        <p:spPr>
          <a:xfrm>
            <a:off x="3801014" y="2452737"/>
            <a:ext cx="956025" cy="892962"/>
          </a:xfrm>
          <a:prstGeom prst="bentArrow">
            <a:avLst>
              <a:gd name="adj1" fmla="val 13267"/>
              <a:gd name="adj2" fmla="val 16467"/>
              <a:gd name="adj3" fmla="val 25000"/>
              <a:gd name="adj4" fmla="val 43750"/>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ndParaRPr>
          </a:p>
        </p:txBody>
      </p:sp>
      <p:pic>
        <p:nvPicPr>
          <p:cNvPr id="25" name="Afbeelding 4">
            <a:extLst>
              <a:ext uri="{FF2B5EF4-FFF2-40B4-BE49-F238E27FC236}">
                <a16:creationId xmlns:a16="http://schemas.microsoft.com/office/drawing/2014/main" id="{4B3B0C0D-88FF-4068-A60F-24F37243C708}"/>
              </a:ext>
            </a:extLst>
          </p:cNvPr>
          <p:cNvPicPr>
            <a:picLocks noChangeAspect="1"/>
          </p:cNvPicPr>
          <p:nvPr/>
        </p:nvPicPr>
        <p:blipFill>
          <a:blip r:embed="rId12"/>
          <a:stretch>
            <a:fillRect/>
          </a:stretch>
        </p:blipFill>
        <p:spPr>
          <a:xfrm>
            <a:off x="4606386" y="5231914"/>
            <a:ext cx="1596895" cy="838529"/>
          </a:xfrm>
          <a:prstGeom prst="rect">
            <a:avLst/>
          </a:prstGeom>
        </p:spPr>
      </p:pic>
      <p:pic>
        <p:nvPicPr>
          <p:cNvPr id="26" name="Afbeelding 5">
            <a:extLst>
              <a:ext uri="{FF2B5EF4-FFF2-40B4-BE49-F238E27FC236}">
                <a16:creationId xmlns:a16="http://schemas.microsoft.com/office/drawing/2014/main" id="{EF7F2DE7-C20B-46B8-9B6F-6EDD359992AF}"/>
              </a:ext>
            </a:extLst>
          </p:cNvPr>
          <p:cNvPicPr>
            <a:picLocks noChangeAspect="1"/>
          </p:cNvPicPr>
          <p:nvPr/>
        </p:nvPicPr>
        <p:blipFill>
          <a:blip r:embed="rId13"/>
          <a:stretch>
            <a:fillRect/>
          </a:stretch>
        </p:blipFill>
        <p:spPr>
          <a:xfrm>
            <a:off x="7996101" y="4185078"/>
            <a:ext cx="925167" cy="930973"/>
          </a:xfrm>
          <a:prstGeom prst="rect">
            <a:avLst/>
          </a:prstGeom>
        </p:spPr>
      </p:pic>
      <p:pic>
        <p:nvPicPr>
          <p:cNvPr id="27" name="Afbeelding 8">
            <a:extLst>
              <a:ext uri="{FF2B5EF4-FFF2-40B4-BE49-F238E27FC236}">
                <a16:creationId xmlns:a16="http://schemas.microsoft.com/office/drawing/2014/main" id="{00C9C525-99D7-4D48-A260-15E0492559FF}"/>
              </a:ext>
            </a:extLst>
          </p:cNvPr>
          <p:cNvPicPr>
            <a:picLocks noChangeAspect="1"/>
          </p:cNvPicPr>
          <p:nvPr/>
        </p:nvPicPr>
        <p:blipFill>
          <a:blip r:embed="rId14"/>
          <a:stretch>
            <a:fillRect/>
          </a:stretch>
        </p:blipFill>
        <p:spPr>
          <a:xfrm flipH="1">
            <a:off x="8028384" y="353953"/>
            <a:ext cx="892884" cy="595508"/>
          </a:xfrm>
          <a:prstGeom prst="rect">
            <a:avLst/>
          </a:prstGeom>
        </p:spPr>
      </p:pic>
      <p:pic>
        <p:nvPicPr>
          <p:cNvPr id="28" name="Billede 4">
            <a:extLst>
              <a:ext uri="{FF2B5EF4-FFF2-40B4-BE49-F238E27FC236}">
                <a16:creationId xmlns:a16="http://schemas.microsoft.com/office/drawing/2014/main" id="{875F8251-947E-4945-AB94-9B00A9624F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09221" y="255613"/>
            <a:ext cx="1119163" cy="792187"/>
          </a:xfrm>
          <a:prstGeom prst="rect">
            <a:avLst/>
          </a:prstGeom>
        </p:spPr>
      </p:pic>
      <p:sp>
        <p:nvSpPr>
          <p:cNvPr id="29" name="Tekstvak 10">
            <a:extLst>
              <a:ext uri="{FF2B5EF4-FFF2-40B4-BE49-F238E27FC236}">
                <a16:creationId xmlns:a16="http://schemas.microsoft.com/office/drawing/2014/main" id="{33D4693B-AADB-4B0E-BD5B-32CB45E7B813}"/>
              </a:ext>
            </a:extLst>
          </p:cNvPr>
          <p:cNvSpPr txBox="1"/>
          <p:nvPr/>
        </p:nvSpPr>
        <p:spPr>
          <a:xfrm>
            <a:off x="7758100" y="1057838"/>
            <a:ext cx="1475656" cy="430887"/>
          </a:xfrm>
          <a:prstGeom prst="rect">
            <a:avLst/>
          </a:prstGeom>
          <a:noFill/>
        </p:spPr>
        <p:txBody>
          <a:bodyPr wrap="square" rtlCol="0">
            <a:spAutoFit/>
          </a:bodyPr>
          <a:lstStyle/>
          <a:p>
            <a:pPr algn="ctr"/>
            <a:r>
              <a:rPr lang="en-GB" sz="1050" b="1" dirty="0">
                <a:latin typeface="+mj-lt"/>
              </a:rPr>
              <a:t>Project</a:t>
            </a:r>
            <a:r>
              <a:rPr lang="nl-NL" sz="1050" b="1" dirty="0">
                <a:latin typeface="+mj-lt"/>
              </a:rPr>
              <a:t> founded by the European Union</a:t>
            </a:r>
          </a:p>
        </p:txBody>
      </p:sp>
      <p:sp>
        <p:nvSpPr>
          <p:cNvPr id="32" name="Tekstvak 20">
            <a:extLst>
              <a:ext uri="{FF2B5EF4-FFF2-40B4-BE49-F238E27FC236}">
                <a16:creationId xmlns:a16="http://schemas.microsoft.com/office/drawing/2014/main" id="{B426EAEA-7622-4E21-9B1D-D87D77B99EB3}"/>
              </a:ext>
            </a:extLst>
          </p:cNvPr>
          <p:cNvSpPr txBox="1"/>
          <p:nvPr/>
        </p:nvSpPr>
        <p:spPr>
          <a:xfrm>
            <a:off x="4925849" y="3967213"/>
            <a:ext cx="3016408" cy="1077218"/>
          </a:xfrm>
          <a:prstGeom prst="rect">
            <a:avLst/>
          </a:prstGeom>
          <a:noFill/>
        </p:spPr>
        <p:txBody>
          <a:bodyPr wrap="square" rtlCol="0">
            <a:spAutoFit/>
          </a:bodyPr>
          <a:lstStyle/>
          <a:p>
            <a:r>
              <a:rPr lang="it-IT" sz="1600" b="1" u="sng" dirty="0">
                <a:solidFill>
                  <a:schemeClr val="accent2">
                    <a:lumMod val="75000"/>
                  </a:schemeClr>
                </a:solidFill>
                <a:latin typeface="+mj-lt"/>
              </a:rPr>
              <a:t>Non invasivo</a:t>
            </a:r>
            <a:r>
              <a:rPr lang="it-IT" sz="1600" dirty="0">
                <a:latin typeface="+mj-lt"/>
              </a:rPr>
              <a:t>: </a:t>
            </a:r>
          </a:p>
          <a:p>
            <a:pPr marL="285750" indent="-285750">
              <a:buFontTx/>
              <a:buChar char="-"/>
            </a:pPr>
            <a:r>
              <a:rPr lang="it-IT" sz="1600" dirty="0">
                <a:latin typeface="+mj-lt"/>
              </a:rPr>
              <a:t>Innocuo per le api</a:t>
            </a:r>
          </a:p>
          <a:p>
            <a:pPr marL="285750" indent="-285750">
              <a:buFontTx/>
              <a:buChar char="-"/>
            </a:pPr>
            <a:r>
              <a:rPr lang="it-IT" sz="1600" dirty="0">
                <a:latin typeface="+mj-lt"/>
              </a:rPr>
              <a:t>Prelievo di componenti dell’alveare in minime quantità</a:t>
            </a:r>
          </a:p>
        </p:txBody>
      </p:sp>
      <p:sp>
        <p:nvSpPr>
          <p:cNvPr id="2" name="CasellaDiTesto 1"/>
          <p:cNvSpPr txBox="1"/>
          <p:nvPr/>
        </p:nvSpPr>
        <p:spPr>
          <a:xfrm>
            <a:off x="4030600" y="188640"/>
            <a:ext cx="2989672" cy="830997"/>
          </a:xfrm>
          <a:prstGeom prst="rect">
            <a:avLst/>
          </a:prstGeom>
          <a:noFill/>
        </p:spPr>
        <p:txBody>
          <a:bodyPr wrap="square" rtlCol="0">
            <a:spAutoFit/>
          </a:bodyPr>
          <a:lstStyle/>
          <a:p>
            <a:pPr algn="ctr"/>
            <a:r>
              <a:rPr lang="it-IT" dirty="0">
                <a:solidFill>
                  <a:srgbClr val="FF0000"/>
                </a:solidFill>
              </a:rPr>
              <a:t>Approccio </a:t>
            </a:r>
          </a:p>
          <a:p>
            <a:pPr algn="ctr"/>
            <a:r>
              <a:rPr lang="it-IT" dirty="0">
                <a:solidFill>
                  <a:srgbClr val="FF0000"/>
                </a:solidFill>
              </a:rPr>
              <a:t>non invasivo</a:t>
            </a:r>
          </a:p>
        </p:txBody>
      </p:sp>
    </p:spTree>
    <p:extLst>
      <p:ext uri="{BB962C8B-B14F-4D97-AF65-F5344CB8AC3E}">
        <p14:creationId xmlns:p14="http://schemas.microsoft.com/office/powerpoint/2010/main" val="225408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1"/>
                </p:tgtEl>
              </p:cMediaNode>
            </p:vide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10">
            <a:extLst>
              <a:ext uri="{FF2B5EF4-FFF2-40B4-BE49-F238E27FC236}">
                <a16:creationId xmlns:a16="http://schemas.microsoft.com/office/drawing/2014/main" id="{360683D4-251A-40CE-A699-6310D7725082}"/>
              </a:ext>
            </a:extLst>
          </p:cNvPr>
          <p:cNvSpPr txBox="1"/>
          <p:nvPr/>
        </p:nvSpPr>
        <p:spPr>
          <a:xfrm>
            <a:off x="4347107" y="409315"/>
            <a:ext cx="3367619" cy="461665"/>
          </a:xfrm>
          <a:prstGeom prst="rect">
            <a:avLst/>
          </a:prstGeom>
          <a:noFill/>
        </p:spPr>
        <p:txBody>
          <a:bodyPr wrap="square" rtlCol="0">
            <a:spAutoFit/>
          </a:bodyPr>
          <a:lstStyle/>
          <a:p>
            <a:r>
              <a:rPr lang="it-IT" sz="2400" b="1" dirty="0"/>
              <a:t>Il consorzio INSIGNIA</a:t>
            </a:r>
          </a:p>
        </p:txBody>
      </p:sp>
      <p:grpSp>
        <p:nvGrpSpPr>
          <p:cNvPr id="5" name="Groep 56">
            <a:extLst>
              <a:ext uri="{FF2B5EF4-FFF2-40B4-BE49-F238E27FC236}">
                <a16:creationId xmlns:a16="http://schemas.microsoft.com/office/drawing/2014/main" id="{EDD625D9-878F-4D7C-86C9-1F550355135C}"/>
              </a:ext>
            </a:extLst>
          </p:cNvPr>
          <p:cNvGrpSpPr/>
          <p:nvPr/>
        </p:nvGrpSpPr>
        <p:grpSpPr>
          <a:xfrm>
            <a:off x="1310566" y="1006233"/>
            <a:ext cx="6826590" cy="639594"/>
            <a:chOff x="6384" y="5435291"/>
            <a:chExt cx="9102120" cy="852792"/>
          </a:xfrm>
        </p:grpSpPr>
        <p:pic>
          <p:nvPicPr>
            <p:cNvPr id="6" name="Afbeelding 57">
              <a:extLst>
                <a:ext uri="{FF2B5EF4-FFF2-40B4-BE49-F238E27FC236}">
                  <a16:creationId xmlns:a16="http://schemas.microsoft.com/office/drawing/2014/main" id="{57C5E2C8-E26D-446B-990C-8888ED65B32A}"/>
                </a:ext>
              </a:extLst>
            </p:cNvPr>
            <p:cNvPicPr>
              <a:picLocks noChangeAspect="1"/>
            </p:cNvPicPr>
            <p:nvPr/>
          </p:nvPicPr>
          <p:blipFill>
            <a:blip r:embed="rId2"/>
            <a:stretch>
              <a:fillRect/>
            </a:stretch>
          </p:blipFill>
          <p:spPr>
            <a:xfrm>
              <a:off x="8394547" y="5776072"/>
              <a:ext cx="502734" cy="438212"/>
            </a:xfrm>
            <a:prstGeom prst="rect">
              <a:avLst/>
            </a:prstGeom>
          </p:spPr>
        </p:pic>
        <p:grpSp>
          <p:nvGrpSpPr>
            <p:cNvPr id="7" name="Groep 58">
              <a:extLst>
                <a:ext uri="{FF2B5EF4-FFF2-40B4-BE49-F238E27FC236}">
                  <a16:creationId xmlns:a16="http://schemas.microsoft.com/office/drawing/2014/main" id="{D5128464-EA17-4EF0-9F1A-F032632DE2F1}"/>
                </a:ext>
              </a:extLst>
            </p:cNvPr>
            <p:cNvGrpSpPr/>
            <p:nvPr/>
          </p:nvGrpSpPr>
          <p:grpSpPr>
            <a:xfrm>
              <a:off x="6384" y="5435291"/>
              <a:ext cx="9102120" cy="852792"/>
              <a:chOff x="6384" y="5435291"/>
              <a:chExt cx="9102120" cy="852792"/>
            </a:xfrm>
          </p:grpSpPr>
          <p:pic>
            <p:nvPicPr>
              <p:cNvPr id="8" name="Billede 13">
                <a:extLst>
                  <a:ext uri="{FF2B5EF4-FFF2-40B4-BE49-F238E27FC236}">
                    <a16:creationId xmlns:a16="http://schemas.microsoft.com/office/drawing/2014/main" id="{C2133FDC-5C58-4021-98C9-4A95A8EBB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5837" y="5789511"/>
                <a:ext cx="736146" cy="425035"/>
              </a:xfrm>
              <a:prstGeom prst="rect">
                <a:avLst/>
              </a:prstGeom>
            </p:spPr>
          </p:pic>
          <p:grpSp>
            <p:nvGrpSpPr>
              <p:cNvPr id="9" name="Groep 60">
                <a:extLst>
                  <a:ext uri="{FF2B5EF4-FFF2-40B4-BE49-F238E27FC236}">
                    <a16:creationId xmlns:a16="http://schemas.microsoft.com/office/drawing/2014/main" id="{205622A9-AB80-4333-B3D1-B5494E9D933A}"/>
                  </a:ext>
                </a:extLst>
              </p:cNvPr>
              <p:cNvGrpSpPr/>
              <p:nvPr/>
            </p:nvGrpSpPr>
            <p:grpSpPr>
              <a:xfrm>
                <a:off x="6384" y="5435291"/>
                <a:ext cx="9102120" cy="852792"/>
                <a:chOff x="6384" y="5435291"/>
                <a:chExt cx="9102120" cy="852792"/>
              </a:xfrm>
            </p:grpSpPr>
            <p:pic>
              <p:nvPicPr>
                <p:cNvPr id="10" name="Afbeelding 61">
                  <a:extLst>
                    <a:ext uri="{FF2B5EF4-FFF2-40B4-BE49-F238E27FC236}">
                      <a16:creationId xmlns:a16="http://schemas.microsoft.com/office/drawing/2014/main" id="{8882B4E4-B348-4DAF-8701-BBA8AC140DCC}"/>
                    </a:ext>
                  </a:extLst>
                </p:cNvPr>
                <p:cNvPicPr>
                  <a:picLocks noChangeAspect="1"/>
                </p:cNvPicPr>
                <p:nvPr/>
              </p:nvPicPr>
              <p:blipFill>
                <a:blip r:embed="rId4"/>
                <a:stretch>
                  <a:fillRect/>
                </a:stretch>
              </p:blipFill>
              <p:spPr>
                <a:xfrm>
                  <a:off x="6967087" y="5830202"/>
                  <a:ext cx="457240" cy="384081"/>
                </a:xfrm>
                <a:prstGeom prst="rect">
                  <a:avLst/>
                </a:prstGeom>
              </p:spPr>
            </p:pic>
            <p:grpSp>
              <p:nvGrpSpPr>
                <p:cNvPr id="11" name="Groep 62">
                  <a:extLst>
                    <a:ext uri="{FF2B5EF4-FFF2-40B4-BE49-F238E27FC236}">
                      <a16:creationId xmlns:a16="http://schemas.microsoft.com/office/drawing/2014/main" id="{FDEDC745-EB61-421C-9CAD-E73D402A1937}"/>
                    </a:ext>
                  </a:extLst>
                </p:cNvPr>
                <p:cNvGrpSpPr/>
                <p:nvPr/>
              </p:nvGrpSpPr>
              <p:grpSpPr>
                <a:xfrm>
                  <a:off x="6384" y="5435291"/>
                  <a:ext cx="9102120" cy="852792"/>
                  <a:chOff x="6384" y="5435291"/>
                  <a:chExt cx="9102120" cy="852792"/>
                </a:xfrm>
              </p:grpSpPr>
              <p:pic>
                <p:nvPicPr>
                  <p:cNvPr id="12" name="Afbeelding 63">
                    <a:extLst>
                      <a:ext uri="{FF2B5EF4-FFF2-40B4-BE49-F238E27FC236}">
                        <a16:creationId xmlns:a16="http://schemas.microsoft.com/office/drawing/2014/main" id="{65631FFF-5B03-4C0E-8A57-3F643CEBD4E1}"/>
                      </a:ext>
                    </a:extLst>
                  </p:cNvPr>
                  <p:cNvPicPr>
                    <a:picLocks noChangeAspect="1"/>
                  </p:cNvPicPr>
                  <p:nvPr/>
                </p:nvPicPr>
                <p:blipFill>
                  <a:blip r:embed="rId5"/>
                  <a:stretch>
                    <a:fillRect/>
                  </a:stretch>
                </p:blipFill>
                <p:spPr>
                  <a:xfrm>
                    <a:off x="5017781" y="5916033"/>
                    <a:ext cx="1781053" cy="265263"/>
                  </a:xfrm>
                  <a:prstGeom prst="rect">
                    <a:avLst/>
                  </a:prstGeom>
                </p:spPr>
              </p:pic>
              <p:grpSp>
                <p:nvGrpSpPr>
                  <p:cNvPr id="13" name="Groep 64">
                    <a:extLst>
                      <a:ext uri="{FF2B5EF4-FFF2-40B4-BE49-F238E27FC236}">
                        <a16:creationId xmlns:a16="http://schemas.microsoft.com/office/drawing/2014/main" id="{7D2C4206-14CF-4EEC-BE46-622373DD074B}"/>
                      </a:ext>
                    </a:extLst>
                  </p:cNvPr>
                  <p:cNvGrpSpPr/>
                  <p:nvPr/>
                </p:nvGrpSpPr>
                <p:grpSpPr>
                  <a:xfrm>
                    <a:off x="6384" y="5435291"/>
                    <a:ext cx="9102120" cy="852792"/>
                    <a:chOff x="6384" y="5435291"/>
                    <a:chExt cx="9102120" cy="852792"/>
                  </a:xfrm>
                </p:grpSpPr>
                <p:pic>
                  <p:nvPicPr>
                    <p:cNvPr id="14" name="Afbeelding 65">
                      <a:extLst>
                        <a:ext uri="{FF2B5EF4-FFF2-40B4-BE49-F238E27FC236}">
                          <a16:creationId xmlns:a16="http://schemas.microsoft.com/office/drawing/2014/main" id="{3B0FA37F-D484-4263-A293-577F11270ACE}"/>
                        </a:ext>
                      </a:extLst>
                    </p:cNvPr>
                    <p:cNvPicPr>
                      <a:picLocks noChangeAspect="1"/>
                    </p:cNvPicPr>
                    <p:nvPr/>
                  </p:nvPicPr>
                  <p:blipFill>
                    <a:blip r:embed="rId6"/>
                    <a:stretch>
                      <a:fillRect/>
                    </a:stretch>
                  </p:blipFill>
                  <p:spPr>
                    <a:xfrm>
                      <a:off x="3264893" y="5826932"/>
                      <a:ext cx="1659348" cy="411492"/>
                    </a:xfrm>
                    <a:prstGeom prst="rect">
                      <a:avLst/>
                    </a:prstGeom>
                  </p:spPr>
                </p:pic>
                <p:grpSp>
                  <p:nvGrpSpPr>
                    <p:cNvPr id="15" name="Groep 66">
                      <a:extLst>
                        <a:ext uri="{FF2B5EF4-FFF2-40B4-BE49-F238E27FC236}">
                          <a16:creationId xmlns:a16="http://schemas.microsoft.com/office/drawing/2014/main" id="{58FA05DF-92BC-4D0B-B69F-C4F9ED75464F}"/>
                        </a:ext>
                      </a:extLst>
                    </p:cNvPr>
                    <p:cNvGrpSpPr/>
                    <p:nvPr/>
                  </p:nvGrpSpPr>
                  <p:grpSpPr>
                    <a:xfrm>
                      <a:off x="6384" y="5435291"/>
                      <a:ext cx="9102120" cy="852792"/>
                      <a:chOff x="6384" y="5435291"/>
                      <a:chExt cx="9102120" cy="852792"/>
                    </a:xfrm>
                  </p:grpSpPr>
                  <p:pic>
                    <p:nvPicPr>
                      <p:cNvPr id="16" name="Afbeelding 67">
                        <a:extLst>
                          <a:ext uri="{FF2B5EF4-FFF2-40B4-BE49-F238E27FC236}">
                            <a16:creationId xmlns:a16="http://schemas.microsoft.com/office/drawing/2014/main" id="{0E623AAD-E9D9-4492-BF4D-8D3C8D162735}"/>
                          </a:ext>
                        </a:extLst>
                      </p:cNvPr>
                      <p:cNvPicPr>
                        <a:picLocks noChangeAspect="1"/>
                      </p:cNvPicPr>
                      <p:nvPr/>
                    </p:nvPicPr>
                    <p:blipFill>
                      <a:blip r:embed="rId7"/>
                      <a:stretch>
                        <a:fillRect/>
                      </a:stretch>
                    </p:blipFill>
                    <p:spPr>
                      <a:xfrm>
                        <a:off x="2760534" y="5875803"/>
                        <a:ext cx="448572" cy="386793"/>
                      </a:xfrm>
                      <a:prstGeom prst="rect">
                        <a:avLst/>
                      </a:prstGeom>
                    </p:spPr>
                  </p:pic>
                  <p:grpSp>
                    <p:nvGrpSpPr>
                      <p:cNvPr id="17" name="Groep 68">
                        <a:extLst>
                          <a:ext uri="{FF2B5EF4-FFF2-40B4-BE49-F238E27FC236}">
                            <a16:creationId xmlns:a16="http://schemas.microsoft.com/office/drawing/2014/main" id="{1DFEB696-FF73-4D9C-A7B5-ADC364305E3D}"/>
                          </a:ext>
                        </a:extLst>
                      </p:cNvPr>
                      <p:cNvGrpSpPr/>
                      <p:nvPr/>
                    </p:nvGrpSpPr>
                    <p:grpSpPr>
                      <a:xfrm>
                        <a:off x="6384" y="5435291"/>
                        <a:ext cx="9102120" cy="852792"/>
                        <a:chOff x="6384" y="5435291"/>
                        <a:chExt cx="9102120" cy="852792"/>
                      </a:xfrm>
                    </p:grpSpPr>
                    <p:pic>
                      <p:nvPicPr>
                        <p:cNvPr id="18" name="Afbeelding 69">
                          <a:extLst>
                            <a:ext uri="{FF2B5EF4-FFF2-40B4-BE49-F238E27FC236}">
                              <a16:creationId xmlns:a16="http://schemas.microsoft.com/office/drawing/2014/main" id="{F315E769-ABDE-415C-83DC-533EDEB8FD0F}"/>
                            </a:ext>
                          </a:extLst>
                        </p:cNvPr>
                        <p:cNvPicPr>
                          <a:picLocks noChangeAspect="1"/>
                        </p:cNvPicPr>
                        <p:nvPr/>
                      </p:nvPicPr>
                      <p:blipFill>
                        <a:blip r:embed="rId8"/>
                        <a:stretch>
                          <a:fillRect/>
                        </a:stretch>
                      </p:blipFill>
                      <p:spPr>
                        <a:xfrm>
                          <a:off x="1985358" y="5820773"/>
                          <a:ext cx="719389" cy="451142"/>
                        </a:xfrm>
                        <a:prstGeom prst="rect">
                          <a:avLst/>
                        </a:prstGeom>
                      </p:spPr>
                    </p:pic>
                    <p:grpSp>
                      <p:nvGrpSpPr>
                        <p:cNvPr id="19" name="Groep 70">
                          <a:extLst>
                            <a:ext uri="{FF2B5EF4-FFF2-40B4-BE49-F238E27FC236}">
                              <a16:creationId xmlns:a16="http://schemas.microsoft.com/office/drawing/2014/main" id="{D9F02D0D-848B-49E6-B4FF-E033FA40451D}"/>
                            </a:ext>
                          </a:extLst>
                        </p:cNvPr>
                        <p:cNvGrpSpPr/>
                        <p:nvPr/>
                      </p:nvGrpSpPr>
                      <p:grpSpPr>
                        <a:xfrm>
                          <a:off x="6384" y="5435291"/>
                          <a:ext cx="9102120" cy="852792"/>
                          <a:chOff x="6384" y="5435291"/>
                          <a:chExt cx="9102120" cy="852792"/>
                        </a:xfrm>
                      </p:grpSpPr>
                      <p:pic>
                        <p:nvPicPr>
                          <p:cNvPr id="20" name="Afbeelding 71">
                            <a:extLst>
                              <a:ext uri="{FF2B5EF4-FFF2-40B4-BE49-F238E27FC236}">
                                <a16:creationId xmlns:a16="http://schemas.microsoft.com/office/drawing/2014/main" id="{83D26156-A5BD-4CC6-ACAB-BBFD211FCFA2}"/>
                              </a:ext>
                            </a:extLst>
                          </p:cNvPr>
                          <p:cNvPicPr>
                            <a:picLocks noChangeAspect="1"/>
                          </p:cNvPicPr>
                          <p:nvPr/>
                        </p:nvPicPr>
                        <p:blipFill>
                          <a:blip r:embed="rId9"/>
                          <a:stretch>
                            <a:fillRect/>
                          </a:stretch>
                        </p:blipFill>
                        <p:spPr>
                          <a:xfrm>
                            <a:off x="1458752" y="5804606"/>
                            <a:ext cx="490335" cy="483477"/>
                          </a:xfrm>
                          <a:prstGeom prst="rect">
                            <a:avLst/>
                          </a:prstGeom>
                        </p:spPr>
                      </p:pic>
                      <p:grpSp>
                        <p:nvGrpSpPr>
                          <p:cNvPr id="21" name="Groep 72">
                            <a:extLst>
                              <a:ext uri="{FF2B5EF4-FFF2-40B4-BE49-F238E27FC236}">
                                <a16:creationId xmlns:a16="http://schemas.microsoft.com/office/drawing/2014/main" id="{64890EA8-00EB-448D-907B-BEC925319480}"/>
                              </a:ext>
                            </a:extLst>
                          </p:cNvPr>
                          <p:cNvGrpSpPr/>
                          <p:nvPr/>
                        </p:nvGrpSpPr>
                        <p:grpSpPr>
                          <a:xfrm>
                            <a:off x="6384" y="5435291"/>
                            <a:ext cx="9102120" cy="808804"/>
                            <a:chOff x="6384" y="5435291"/>
                            <a:chExt cx="9102120" cy="808804"/>
                          </a:xfrm>
                        </p:grpSpPr>
                        <p:pic>
                          <p:nvPicPr>
                            <p:cNvPr id="22" name="Afbeelding 73">
                              <a:extLst>
                                <a:ext uri="{FF2B5EF4-FFF2-40B4-BE49-F238E27FC236}">
                                  <a16:creationId xmlns:a16="http://schemas.microsoft.com/office/drawing/2014/main" id="{1D35BB30-3F4D-4988-9FE0-74BD0E907CC8}"/>
                                </a:ext>
                              </a:extLst>
                            </p:cNvPr>
                            <p:cNvPicPr>
                              <a:picLocks noChangeAspect="1"/>
                            </p:cNvPicPr>
                            <p:nvPr/>
                          </p:nvPicPr>
                          <p:blipFill>
                            <a:blip r:embed="rId10"/>
                            <a:stretch>
                              <a:fillRect/>
                            </a:stretch>
                          </p:blipFill>
                          <p:spPr>
                            <a:xfrm>
                              <a:off x="410543" y="5855432"/>
                              <a:ext cx="1052712" cy="387507"/>
                            </a:xfrm>
                            <a:prstGeom prst="rect">
                              <a:avLst/>
                            </a:prstGeom>
                          </p:spPr>
                        </p:pic>
                        <p:grpSp>
                          <p:nvGrpSpPr>
                            <p:cNvPr id="23" name="Groep 74">
                              <a:extLst>
                                <a:ext uri="{FF2B5EF4-FFF2-40B4-BE49-F238E27FC236}">
                                  <a16:creationId xmlns:a16="http://schemas.microsoft.com/office/drawing/2014/main" id="{55507C88-42B6-4A17-BC91-38EE64AEBCF1}"/>
                                </a:ext>
                              </a:extLst>
                            </p:cNvPr>
                            <p:cNvGrpSpPr/>
                            <p:nvPr/>
                          </p:nvGrpSpPr>
                          <p:grpSpPr>
                            <a:xfrm>
                              <a:off x="6384" y="5435291"/>
                              <a:ext cx="9102120" cy="808804"/>
                              <a:chOff x="6384" y="5435291"/>
                              <a:chExt cx="9102120" cy="808804"/>
                            </a:xfrm>
                          </p:grpSpPr>
                          <p:pic>
                            <p:nvPicPr>
                              <p:cNvPr id="24" name="Afbeelding 75">
                                <a:extLst>
                                  <a:ext uri="{FF2B5EF4-FFF2-40B4-BE49-F238E27FC236}">
                                    <a16:creationId xmlns:a16="http://schemas.microsoft.com/office/drawing/2014/main" id="{29357174-D488-4F16-A66B-F9D7DCBEC8D7}"/>
                                  </a:ext>
                                </a:extLst>
                              </p:cNvPr>
                              <p:cNvPicPr>
                                <a:picLocks noChangeAspect="1"/>
                              </p:cNvPicPr>
                              <p:nvPr/>
                            </p:nvPicPr>
                            <p:blipFill>
                              <a:blip r:embed="rId11"/>
                              <a:stretch>
                                <a:fillRect/>
                              </a:stretch>
                            </p:blipFill>
                            <p:spPr>
                              <a:xfrm>
                                <a:off x="6384" y="5845117"/>
                                <a:ext cx="404159" cy="398978"/>
                              </a:xfrm>
                              <a:prstGeom prst="rect">
                                <a:avLst/>
                              </a:prstGeom>
                            </p:spPr>
                          </p:pic>
                          <p:grpSp>
                            <p:nvGrpSpPr>
                              <p:cNvPr id="25" name="Groep 76">
                                <a:extLst>
                                  <a:ext uri="{FF2B5EF4-FFF2-40B4-BE49-F238E27FC236}">
                                    <a16:creationId xmlns:a16="http://schemas.microsoft.com/office/drawing/2014/main" id="{4EEABF37-7E36-41C9-843D-95230474D4D9}"/>
                                  </a:ext>
                                </a:extLst>
                              </p:cNvPr>
                              <p:cNvGrpSpPr/>
                              <p:nvPr/>
                            </p:nvGrpSpPr>
                            <p:grpSpPr>
                              <a:xfrm>
                                <a:off x="13445" y="5435291"/>
                                <a:ext cx="9095059" cy="507436"/>
                                <a:chOff x="13445" y="5435291"/>
                                <a:chExt cx="9095059" cy="507436"/>
                              </a:xfrm>
                            </p:grpSpPr>
                            <p:pic>
                              <p:nvPicPr>
                                <p:cNvPr id="26" name="Billede 9">
                                  <a:extLst>
                                    <a:ext uri="{FF2B5EF4-FFF2-40B4-BE49-F238E27FC236}">
                                      <a16:creationId xmlns:a16="http://schemas.microsoft.com/office/drawing/2014/main" id="{9368F68F-048B-4BBF-AF06-8E13AD7FA1C9}"/>
                                    </a:ext>
                                  </a:extLst>
                                </p:cNvPr>
                                <p:cNvPicPr>
                                  <a:picLocks noChangeAspect="1"/>
                                </p:cNvPicPr>
                                <p:nvPr/>
                              </p:nvPicPr>
                              <p:blipFill>
                                <a:blip r:embed="rId12"/>
                                <a:stretch>
                                  <a:fillRect/>
                                </a:stretch>
                              </p:blipFill>
                              <p:spPr>
                                <a:xfrm>
                                  <a:off x="7351089" y="5459308"/>
                                  <a:ext cx="1757415" cy="342368"/>
                                </a:xfrm>
                                <a:prstGeom prst="rect">
                                  <a:avLst/>
                                </a:prstGeom>
                              </p:spPr>
                            </p:pic>
                            <p:grpSp>
                              <p:nvGrpSpPr>
                                <p:cNvPr id="27" name="Groep 78">
                                  <a:extLst>
                                    <a:ext uri="{FF2B5EF4-FFF2-40B4-BE49-F238E27FC236}">
                                      <a16:creationId xmlns:a16="http://schemas.microsoft.com/office/drawing/2014/main" id="{66849BD1-0C76-4B65-9FE0-6E78ACA5D500}"/>
                                    </a:ext>
                                  </a:extLst>
                                </p:cNvPr>
                                <p:cNvGrpSpPr/>
                                <p:nvPr/>
                              </p:nvGrpSpPr>
                              <p:grpSpPr>
                                <a:xfrm>
                                  <a:off x="13445" y="5435291"/>
                                  <a:ext cx="7416163" cy="507436"/>
                                  <a:chOff x="13445" y="5435291"/>
                                  <a:chExt cx="7416163" cy="507436"/>
                                </a:xfrm>
                              </p:grpSpPr>
                              <p:pic>
                                <p:nvPicPr>
                                  <p:cNvPr id="28" name="Afbeelding 79">
                                    <a:extLst>
                                      <a:ext uri="{FF2B5EF4-FFF2-40B4-BE49-F238E27FC236}">
                                        <a16:creationId xmlns:a16="http://schemas.microsoft.com/office/drawing/2014/main" id="{2AE05EC9-9C19-4E5B-9790-58C6455C8622}"/>
                                      </a:ext>
                                    </a:extLst>
                                  </p:cNvPr>
                                  <p:cNvPicPr>
                                    <a:picLocks noChangeAspect="1"/>
                                  </p:cNvPicPr>
                                  <p:nvPr/>
                                </p:nvPicPr>
                                <p:blipFill>
                                  <a:blip r:embed="rId13"/>
                                  <a:stretch>
                                    <a:fillRect/>
                                  </a:stretch>
                                </p:blipFill>
                                <p:spPr>
                                  <a:xfrm>
                                    <a:off x="6128152" y="5545107"/>
                                    <a:ext cx="1301456" cy="345109"/>
                                  </a:xfrm>
                                  <a:prstGeom prst="rect">
                                    <a:avLst/>
                                  </a:prstGeom>
                                </p:spPr>
                              </p:pic>
                              <p:grpSp>
                                <p:nvGrpSpPr>
                                  <p:cNvPr id="29" name="Groep 80">
                                    <a:extLst>
                                      <a:ext uri="{FF2B5EF4-FFF2-40B4-BE49-F238E27FC236}">
                                        <a16:creationId xmlns:a16="http://schemas.microsoft.com/office/drawing/2014/main" id="{BB1C40B8-5364-4C61-92FE-E549B3C7DEA4}"/>
                                      </a:ext>
                                    </a:extLst>
                                  </p:cNvPr>
                                  <p:cNvGrpSpPr/>
                                  <p:nvPr/>
                                </p:nvGrpSpPr>
                                <p:grpSpPr>
                                  <a:xfrm>
                                    <a:off x="13445" y="5435291"/>
                                    <a:ext cx="6171120" cy="507436"/>
                                    <a:chOff x="13445" y="5435291"/>
                                    <a:chExt cx="6171120" cy="507436"/>
                                  </a:xfrm>
                                </p:grpSpPr>
                                <p:pic>
                                  <p:nvPicPr>
                                    <p:cNvPr id="30" name="Afbeelding 81">
                                      <a:extLst>
                                        <a:ext uri="{FF2B5EF4-FFF2-40B4-BE49-F238E27FC236}">
                                          <a16:creationId xmlns:a16="http://schemas.microsoft.com/office/drawing/2014/main" id="{50F47788-13A0-4F6F-8935-7236554E9D5E}"/>
                                        </a:ext>
                                      </a:extLst>
                                    </p:cNvPr>
                                    <p:cNvPicPr>
                                      <a:picLocks noChangeAspect="1"/>
                                    </p:cNvPicPr>
                                    <p:nvPr/>
                                  </p:nvPicPr>
                                  <p:blipFill>
                                    <a:blip r:embed="rId14"/>
                                    <a:stretch>
                                      <a:fillRect/>
                                    </a:stretch>
                                  </p:blipFill>
                                  <p:spPr>
                                    <a:xfrm>
                                      <a:off x="5092494" y="5440140"/>
                                      <a:ext cx="1092071" cy="502587"/>
                                    </a:xfrm>
                                    <a:prstGeom prst="rect">
                                      <a:avLst/>
                                    </a:prstGeom>
                                  </p:spPr>
                                </p:pic>
                                <p:grpSp>
                                  <p:nvGrpSpPr>
                                    <p:cNvPr id="31" name="Groep 82">
                                      <a:extLst>
                                        <a:ext uri="{FF2B5EF4-FFF2-40B4-BE49-F238E27FC236}">
                                          <a16:creationId xmlns:a16="http://schemas.microsoft.com/office/drawing/2014/main" id="{D5ADC65E-247E-444E-AA96-363D810873AD}"/>
                                        </a:ext>
                                      </a:extLst>
                                    </p:cNvPr>
                                    <p:cNvGrpSpPr/>
                                    <p:nvPr/>
                                  </p:nvGrpSpPr>
                                  <p:grpSpPr>
                                    <a:xfrm>
                                      <a:off x="13445" y="5435291"/>
                                      <a:ext cx="5159905" cy="468148"/>
                                      <a:chOff x="13445" y="5435291"/>
                                      <a:chExt cx="5159905" cy="468148"/>
                                    </a:xfrm>
                                  </p:grpSpPr>
                                  <p:pic>
                                    <p:nvPicPr>
                                      <p:cNvPr id="32" name="Afbeelding 83">
                                        <a:extLst>
                                          <a:ext uri="{FF2B5EF4-FFF2-40B4-BE49-F238E27FC236}">
                                            <a16:creationId xmlns:a16="http://schemas.microsoft.com/office/drawing/2014/main" id="{F7AC4447-9DF7-473D-845F-AD31DD7C008D}"/>
                                          </a:ext>
                                        </a:extLst>
                                      </p:cNvPr>
                                      <p:cNvPicPr>
                                        <a:picLocks noChangeAspect="1"/>
                                      </p:cNvPicPr>
                                      <p:nvPr/>
                                    </p:nvPicPr>
                                    <p:blipFill>
                                      <a:blip r:embed="rId15"/>
                                      <a:stretch>
                                        <a:fillRect/>
                                      </a:stretch>
                                    </p:blipFill>
                                    <p:spPr>
                                      <a:xfrm>
                                        <a:off x="4053368" y="5527437"/>
                                        <a:ext cx="1119982" cy="327995"/>
                                      </a:xfrm>
                                      <a:prstGeom prst="rect">
                                        <a:avLst/>
                                      </a:prstGeom>
                                    </p:spPr>
                                  </p:pic>
                                  <p:grpSp>
                                    <p:nvGrpSpPr>
                                      <p:cNvPr id="33" name="Groep 84">
                                        <a:extLst>
                                          <a:ext uri="{FF2B5EF4-FFF2-40B4-BE49-F238E27FC236}">
                                            <a16:creationId xmlns:a16="http://schemas.microsoft.com/office/drawing/2014/main" id="{EB2753A7-F404-4327-AB6F-1096F4384966}"/>
                                          </a:ext>
                                        </a:extLst>
                                      </p:cNvPr>
                                      <p:cNvGrpSpPr/>
                                      <p:nvPr/>
                                    </p:nvGrpSpPr>
                                    <p:grpSpPr>
                                      <a:xfrm>
                                        <a:off x="13445" y="5435291"/>
                                        <a:ext cx="3979074" cy="468148"/>
                                        <a:chOff x="13445" y="5435291"/>
                                        <a:chExt cx="3979074" cy="468148"/>
                                      </a:xfrm>
                                    </p:grpSpPr>
                                    <p:pic>
                                      <p:nvPicPr>
                                        <p:cNvPr id="34" name="Tijdelijke aanduiding voor inhoud 7">
                                          <a:extLst>
                                            <a:ext uri="{FF2B5EF4-FFF2-40B4-BE49-F238E27FC236}">
                                              <a16:creationId xmlns:a16="http://schemas.microsoft.com/office/drawing/2014/main" id="{5D55745E-0BED-4227-8FE3-1842DA3D54C8}"/>
                                            </a:ext>
                                          </a:extLst>
                                        </p:cNvPr>
                                        <p:cNvPicPr>
                                          <a:picLocks noChangeAspect="1"/>
                                        </p:cNvPicPr>
                                        <p:nvPr/>
                                      </p:nvPicPr>
                                      <p:blipFill>
                                        <a:blip r:embed="rId16"/>
                                        <a:stretch>
                                          <a:fillRect/>
                                        </a:stretch>
                                      </p:blipFill>
                                      <p:spPr>
                                        <a:xfrm>
                                          <a:off x="3022139" y="5475330"/>
                                          <a:ext cx="970380" cy="369787"/>
                                        </a:xfrm>
                                        <a:prstGeom prst="rect">
                                          <a:avLst/>
                                        </a:prstGeom>
                                      </p:spPr>
                                    </p:pic>
                                    <p:grpSp>
                                      <p:nvGrpSpPr>
                                        <p:cNvPr id="35" name="Groep 86">
                                          <a:extLst>
                                            <a:ext uri="{FF2B5EF4-FFF2-40B4-BE49-F238E27FC236}">
                                              <a16:creationId xmlns:a16="http://schemas.microsoft.com/office/drawing/2014/main" id="{7B820966-CDDF-4AA4-8064-BA658BD885E8}"/>
                                            </a:ext>
                                          </a:extLst>
                                        </p:cNvPr>
                                        <p:cNvGrpSpPr/>
                                        <p:nvPr/>
                                      </p:nvGrpSpPr>
                                      <p:grpSpPr>
                                        <a:xfrm>
                                          <a:off x="13445" y="5435291"/>
                                          <a:ext cx="3010799" cy="468148"/>
                                          <a:chOff x="6384" y="5452615"/>
                                          <a:chExt cx="3010799" cy="468148"/>
                                        </a:xfrm>
                                      </p:grpSpPr>
                                      <p:grpSp>
                                        <p:nvGrpSpPr>
                                          <p:cNvPr id="36" name="Groep 87">
                                            <a:extLst>
                                              <a:ext uri="{FF2B5EF4-FFF2-40B4-BE49-F238E27FC236}">
                                                <a16:creationId xmlns:a16="http://schemas.microsoft.com/office/drawing/2014/main" id="{B7D402AC-4702-4140-977B-F42F64E180D6}"/>
                                              </a:ext>
                                            </a:extLst>
                                          </p:cNvPr>
                                          <p:cNvGrpSpPr/>
                                          <p:nvPr/>
                                        </p:nvGrpSpPr>
                                        <p:grpSpPr>
                                          <a:xfrm>
                                            <a:off x="6384" y="5452615"/>
                                            <a:ext cx="2547968" cy="382723"/>
                                            <a:chOff x="6384" y="5452615"/>
                                            <a:chExt cx="2547968" cy="382723"/>
                                          </a:xfrm>
                                        </p:grpSpPr>
                                        <p:pic>
                                          <p:nvPicPr>
                                            <p:cNvPr id="38" name="Billede 1">
                                              <a:extLst>
                                                <a:ext uri="{FF2B5EF4-FFF2-40B4-BE49-F238E27FC236}">
                                                  <a16:creationId xmlns:a16="http://schemas.microsoft.com/office/drawing/2014/main" id="{214714A0-A426-47F7-8986-A3B047C9BDC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84" y="5452615"/>
                                              <a:ext cx="812450" cy="382723"/>
                                            </a:xfrm>
                                            <a:prstGeom prst="rect">
                                              <a:avLst/>
                                            </a:prstGeom>
                                          </p:spPr>
                                        </p:pic>
                                        <p:pic>
                                          <p:nvPicPr>
                                            <p:cNvPr id="39" name="Afbeelding 90">
                                              <a:extLst>
                                                <a:ext uri="{FF2B5EF4-FFF2-40B4-BE49-F238E27FC236}">
                                                  <a16:creationId xmlns:a16="http://schemas.microsoft.com/office/drawing/2014/main" id="{D208490A-994D-40C2-82CD-15E487FD6204}"/>
                                                </a:ext>
                                              </a:extLst>
                                            </p:cNvPr>
                                            <p:cNvPicPr>
                                              <a:picLocks noChangeAspect="1"/>
                                            </p:cNvPicPr>
                                            <p:nvPr/>
                                          </p:nvPicPr>
                                          <p:blipFill>
                                            <a:blip r:embed="rId18"/>
                                            <a:stretch>
                                              <a:fillRect/>
                                            </a:stretch>
                                          </p:blipFill>
                                          <p:spPr>
                                            <a:xfrm>
                                              <a:off x="736311" y="5520820"/>
                                              <a:ext cx="1818041" cy="305762"/>
                                            </a:xfrm>
                                            <a:prstGeom prst="rect">
                                              <a:avLst/>
                                            </a:prstGeom>
                                          </p:spPr>
                                        </p:pic>
                                      </p:grpSp>
                                      <p:pic>
                                        <p:nvPicPr>
                                          <p:cNvPr id="37" name="Billede 16">
                                            <a:extLst>
                                              <a:ext uri="{FF2B5EF4-FFF2-40B4-BE49-F238E27FC236}">
                                                <a16:creationId xmlns:a16="http://schemas.microsoft.com/office/drawing/2014/main" id="{D6F2A8DC-B379-4E7A-9148-ABCE48FB3E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23143" y="5515283"/>
                                            <a:ext cx="394040" cy="405480"/>
                                          </a:xfrm>
                                          <a:prstGeom prst="rect">
                                            <a:avLst/>
                                          </a:prstGeom>
                                        </p:spPr>
                                      </p:pic>
                                    </p:grpSp>
                                  </p:grpSp>
                                </p:grpSp>
                              </p:grpSp>
                            </p:grpSp>
                          </p:grpSp>
                        </p:grpSp>
                      </p:grpSp>
                    </p:grpSp>
                  </p:grpSp>
                </p:grpSp>
              </p:grpSp>
            </p:grpSp>
          </p:grpSp>
        </p:grpSp>
      </p:grpSp>
      <p:pic>
        <p:nvPicPr>
          <p:cNvPr id="40" name="Billede 3" descr="Et billede, der indeholder person, gruppe, poserer, personer&#10;&#10;Automatisk genereret beskrivelse">
            <a:extLst>
              <a:ext uri="{FF2B5EF4-FFF2-40B4-BE49-F238E27FC236}">
                <a16:creationId xmlns:a16="http://schemas.microsoft.com/office/drawing/2014/main" id="{AED96814-37AC-445E-AAB1-C97DBFF927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17000" y="2105668"/>
            <a:ext cx="6009031" cy="4151454"/>
          </a:xfrm>
          <a:prstGeom prst="rect">
            <a:avLst/>
          </a:prstGeom>
        </p:spPr>
      </p:pic>
    </p:spTree>
    <p:extLst>
      <p:ext uri="{BB962C8B-B14F-4D97-AF65-F5344CB8AC3E}">
        <p14:creationId xmlns:p14="http://schemas.microsoft.com/office/powerpoint/2010/main" val="3730463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18">
            <a:extLst>
              <a:ext uri="{FF2B5EF4-FFF2-40B4-BE49-F238E27FC236}">
                <a16:creationId xmlns:a16="http://schemas.microsoft.com/office/drawing/2014/main" id="{B1D486DE-CCDE-4AE2-873C-2AC0946510F5}"/>
              </a:ext>
            </a:extLst>
          </p:cNvPr>
          <p:cNvSpPr txBox="1"/>
          <p:nvPr/>
        </p:nvSpPr>
        <p:spPr>
          <a:xfrm>
            <a:off x="185974" y="1700808"/>
            <a:ext cx="8953161" cy="3046988"/>
          </a:xfrm>
          <a:prstGeom prst="rect">
            <a:avLst/>
          </a:prstGeom>
          <a:noFill/>
        </p:spPr>
        <p:txBody>
          <a:bodyPr wrap="square" rtlCol="0">
            <a:spAutoFit/>
          </a:bodyPr>
          <a:lstStyle/>
          <a:p>
            <a:r>
              <a:rPr lang="it-IT" dirty="0">
                <a:latin typeface="+mj-lt"/>
              </a:rPr>
              <a:t>Impiegare apicoltori “Cittadini Scienziati” per la loro capacità di fornire indicazioni ed un aiuto fattivo al panorama scientifico apistico:</a:t>
            </a:r>
          </a:p>
          <a:p>
            <a:endParaRPr lang="it-IT" sz="2400" dirty="0">
              <a:latin typeface="+mj-lt"/>
            </a:endParaRPr>
          </a:p>
          <a:p>
            <a:pPr marL="285750" indent="-285750">
              <a:buFontTx/>
              <a:buChar char="-"/>
            </a:pPr>
            <a:r>
              <a:rPr lang="it-IT" dirty="0">
                <a:latin typeface="+mj-lt"/>
              </a:rPr>
              <a:t>Istruzioni chiare / manuale illustrato, Video YouTube, Workshop</a:t>
            </a:r>
          </a:p>
          <a:p>
            <a:pPr marL="285750" indent="-285750">
              <a:buFontTx/>
              <a:buChar char="-"/>
            </a:pPr>
            <a:r>
              <a:rPr lang="it-IT" dirty="0">
                <a:latin typeface="+mj-lt"/>
              </a:rPr>
              <a:t>“Cassetta degli attrezzi - Toolbox”</a:t>
            </a:r>
          </a:p>
          <a:p>
            <a:pPr marL="285750" indent="-285750">
              <a:buFontTx/>
              <a:buChar char="-"/>
            </a:pPr>
            <a:r>
              <a:rPr lang="it-IT" dirty="0">
                <a:latin typeface="+mj-lt"/>
              </a:rPr>
              <a:t>Sondaggi online (Lime survey)</a:t>
            </a:r>
          </a:p>
          <a:p>
            <a:pPr marL="285750" indent="-285750">
              <a:buFontTx/>
              <a:buChar char="-"/>
            </a:pPr>
            <a:r>
              <a:rPr lang="it-IT" dirty="0">
                <a:latin typeface="+mj-lt"/>
              </a:rPr>
              <a:t>Comunicazione e disseminazione</a:t>
            </a:r>
          </a:p>
          <a:p>
            <a:pPr marL="285750" indent="-285750">
              <a:buFontTx/>
              <a:buChar char="-"/>
            </a:pPr>
            <a:r>
              <a:rPr lang="it-IT" dirty="0">
                <a:latin typeface="+mj-lt"/>
              </a:rPr>
              <a:t>Studio sociologico sull’interazione tra apicoltori e scienziati</a:t>
            </a:r>
          </a:p>
        </p:txBody>
      </p:sp>
      <p:sp>
        <p:nvSpPr>
          <p:cNvPr id="5" name="Tekstvak 70">
            <a:extLst>
              <a:ext uri="{FF2B5EF4-FFF2-40B4-BE49-F238E27FC236}">
                <a16:creationId xmlns:a16="http://schemas.microsoft.com/office/drawing/2014/main" id="{3A685D19-6779-4DBD-965D-FFD329320EC3}"/>
              </a:ext>
            </a:extLst>
          </p:cNvPr>
          <p:cNvSpPr txBox="1"/>
          <p:nvPr/>
        </p:nvSpPr>
        <p:spPr>
          <a:xfrm>
            <a:off x="1807502" y="1045517"/>
            <a:ext cx="4840646" cy="461665"/>
          </a:xfrm>
          <a:prstGeom prst="rect">
            <a:avLst/>
          </a:prstGeom>
          <a:noFill/>
        </p:spPr>
        <p:txBody>
          <a:bodyPr wrap="square" rtlCol="0">
            <a:spAutoFit/>
          </a:bodyPr>
          <a:lstStyle/>
          <a:p>
            <a:r>
              <a:rPr lang="nl-NL" sz="2400" b="1" dirty="0">
                <a:latin typeface="+mj-lt"/>
              </a:rPr>
              <a:t>WP1. Apicoltori Citizen Scientist !</a:t>
            </a:r>
          </a:p>
        </p:txBody>
      </p:sp>
    </p:spTree>
    <p:extLst>
      <p:ext uri="{BB962C8B-B14F-4D97-AF65-F5344CB8AC3E}">
        <p14:creationId xmlns:p14="http://schemas.microsoft.com/office/powerpoint/2010/main" val="1269587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2" descr="Et billede, der indeholder græs, udendørs, bygning, træ&#10;&#10;Automatisk genereret beskrivelse">
            <a:extLst>
              <a:ext uri="{FF2B5EF4-FFF2-40B4-BE49-F238E27FC236}">
                <a16:creationId xmlns:a16="http://schemas.microsoft.com/office/drawing/2014/main" id="{C04774DF-C31B-41AE-AAC3-B6E8521CF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 y="1556792"/>
            <a:ext cx="9144000" cy="4448735"/>
          </a:xfrm>
          <a:prstGeom prst="rect">
            <a:avLst/>
          </a:prstGeom>
        </p:spPr>
      </p:pic>
      <p:sp>
        <p:nvSpPr>
          <p:cNvPr id="7" name="Tekstvak 10">
            <a:extLst>
              <a:ext uri="{FF2B5EF4-FFF2-40B4-BE49-F238E27FC236}">
                <a16:creationId xmlns:a16="http://schemas.microsoft.com/office/drawing/2014/main" id="{CB5C0905-CCC1-42EB-B443-509474A14EEC}"/>
              </a:ext>
            </a:extLst>
          </p:cNvPr>
          <p:cNvSpPr txBox="1"/>
          <p:nvPr/>
        </p:nvSpPr>
        <p:spPr>
          <a:xfrm>
            <a:off x="1475656" y="980728"/>
            <a:ext cx="7848872" cy="461665"/>
          </a:xfrm>
          <a:prstGeom prst="rect">
            <a:avLst/>
          </a:prstGeom>
          <a:noFill/>
        </p:spPr>
        <p:txBody>
          <a:bodyPr wrap="square" rtlCol="0">
            <a:spAutoFit/>
          </a:bodyPr>
          <a:lstStyle/>
          <a:p>
            <a:r>
              <a:rPr lang="it-IT" sz="2400" b="1">
                <a:latin typeface="+mj-lt"/>
              </a:rPr>
              <a:t>WP 2. Metodi di campionamento non invasivi</a:t>
            </a:r>
          </a:p>
        </p:txBody>
      </p:sp>
    </p:spTree>
    <p:extLst>
      <p:ext uri="{BB962C8B-B14F-4D97-AF65-F5344CB8AC3E}">
        <p14:creationId xmlns:p14="http://schemas.microsoft.com/office/powerpoint/2010/main" val="3681104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bord, mad, træ, bræt&#10;&#10;Automatisk genereret beskrivelse">
            <a:extLst>
              <a:ext uri="{FF2B5EF4-FFF2-40B4-BE49-F238E27FC236}">
                <a16:creationId xmlns:a16="http://schemas.microsoft.com/office/drawing/2014/main" id="{89593E3B-A891-46B6-B1A3-D5F3A7FCC5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5" y="1556792"/>
            <a:ext cx="9132195" cy="4437112"/>
          </a:xfrm>
          <a:prstGeom prst="rect">
            <a:avLst/>
          </a:prstGeom>
        </p:spPr>
      </p:pic>
      <p:sp>
        <p:nvSpPr>
          <p:cNvPr id="4" name="Titel 1">
            <a:extLst>
              <a:ext uri="{FF2B5EF4-FFF2-40B4-BE49-F238E27FC236}">
                <a16:creationId xmlns:a16="http://schemas.microsoft.com/office/drawing/2014/main" id="{226FDD9F-43DD-4662-902E-F110D05BAECE}"/>
              </a:ext>
            </a:extLst>
          </p:cNvPr>
          <p:cNvSpPr txBox="1">
            <a:spLocks/>
          </p:cNvSpPr>
          <p:nvPr/>
        </p:nvSpPr>
        <p:spPr>
          <a:xfrm>
            <a:off x="457200" y="864096"/>
            <a:ext cx="8229600" cy="72494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dirty="0"/>
              <a:t>Beehold tubes</a:t>
            </a:r>
            <a:endParaRPr lang="en-US" dirty="0"/>
          </a:p>
        </p:txBody>
      </p:sp>
    </p:spTree>
    <p:extLst>
      <p:ext uri="{BB962C8B-B14F-4D97-AF65-F5344CB8AC3E}">
        <p14:creationId xmlns:p14="http://schemas.microsoft.com/office/powerpoint/2010/main" val="1916020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1441517-CACA-4066-800F-C4BE243EE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7576"/>
            <a:ext cx="9144000" cy="4442847"/>
          </a:xfrm>
          <a:prstGeom prst="rect">
            <a:avLst/>
          </a:prstGeom>
        </p:spPr>
      </p:pic>
      <p:sp>
        <p:nvSpPr>
          <p:cNvPr id="2" name="CasellaDiTesto 1"/>
          <p:cNvSpPr txBox="1"/>
          <p:nvPr/>
        </p:nvSpPr>
        <p:spPr>
          <a:xfrm>
            <a:off x="5004048" y="260648"/>
            <a:ext cx="2952328" cy="461665"/>
          </a:xfrm>
          <a:prstGeom prst="rect">
            <a:avLst/>
          </a:prstGeom>
          <a:noFill/>
        </p:spPr>
        <p:txBody>
          <a:bodyPr wrap="square" rtlCol="0">
            <a:spAutoFit/>
          </a:bodyPr>
          <a:lstStyle/>
          <a:p>
            <a:r>
              <a:rPr lang="it-IT" dirty="0"/>
              <a:t>Inconvenienti….</a:t>
            </a:r>
          </a:p>
        </p:txBody>
      </p:sp>
    </p:spTree>
    <p:extLst>
      <p:ext uri="{BB962C8B-B14F-4D97-AF65-F5344CB8AC3E}">
        <p14:creationId xmlns:p14="http://schemas.microsoft.com/office/powerpoint/2010/main" val="94859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ad&#10;&#10;Automatisk genereret beskrivelse">
            <a:extLst>
              <a:ext uri="{FF2B5EF4-FFF2-40B4-BE49-F238E27FC236}">
                <a16:creationId xmlns:a16="http://schemas.microsoft.com/office/drawing/2014/main" id="{EFF1EB48-BA9C-4A9F-871B-77FF610EF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00" y="1556792"/>
            <a:ext cx="9144000" cy="4442847"/>
          </a:xfrm>
          <a:prstGeom prst="rect">
            <a:avLst/>
          </a:prstGeom>
        </p:spPr>
      </p:pic>
      <p:sp>
        <p:nvSpPr>
          <p:cNvPr id="4" name="Titel 1">
            <a:extLst>
              <a:ext uri="{FF2B5EF4-FFF2-40B4-BE49-F238E27FC236}">
                <a16:creationId xmlns:a16="http://schemas.microsoft.com/office/drawing/2014/main" id="{4C64426C-A2F6-467A-ABE8-D8CA01B90104}"/>
              </a:ext>
            </a:extLst>
          </p:cNvPr>
          <p:cNvSpPr txBox="1">
            <a:spLocks/>
          </p:cNvSpPr>
          <p:nvPr/>
        </p:nvSpPr>
        <p:spPr>
          <a:xfrm>
            <a:off x="457200" y="692696"/>
            <a:ext cx="8229600" cy="72494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dirty="0"/>
              <a:t>Polline</a:t>
            </a:r>
            <a:endParaRPr lang="en-US" dirty="0"/>
          </a:p>
        </p:txBody>
      </p:sp>
    </p:spTree>
    <p:extLst>
      <p:ext uri="{BB962C8B-B14F-4D97-AF65-F5344CB8AC3E}">
        <p14:creationId xmlns:p14="http://schemas.microsoft.com/office/powerpoint/2010/main" val="4196392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51B3E47-3F2B-40D1-B333-65A8B59BDB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2213" y="1498600"/>
            <a:ext cx="2214562" cy="1495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2">
            <a:extLst>
              <a:ext uri="{FF2B5EF4-FFF2-40B4-BE49-F238E27FC236}">
                <a16:creationId xmlns:a16="http://schemas.microsoft.com/office/drawing/2014/main" id="{5D3EF087-5F29-40C2-8828-B8A48AF311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7725" y="1490663"/>
            <a:ext cx="2332038" cy="15478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2">
            <a:extLst>
              <a:ext uri="{FF2B5EF4-FFF2-40B4-BE49-F238E27FC236}">
                <a16:creationId xmlns:a16="http://schemas.microsoft.com/office/drawing/2014/main" id="{946E5A68-2CA2-483A-ACBB-9F532B88E9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350" y="1490663"/>
            <a:ext cx="2332038" cy="15890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3" name="Afbeelding 3">
            <a:extLst>
              <a:ext uri="{FF2B5EF4-FFF2-40B4-BE49-F238E27FC236}">
                <a16:creationId xmlns:a16="http://schemas.microsoft.com/office/drawing/2014/main" id="{14CB20E5-DC9E-4608-8FD8-4268F0D7379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038" y="2970213"/>
            <a:ext cx="2198687" cy="144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4" name="Afbeelding 4">
            <a:extLst>
              <a:ext uri="{FF2B5EF4-FFF2-40B4-BE49-F238E27FC236}">
                <a16:creationId xmlns:a16="http://schemas.microsoft.com/office/drawing/2014/main" id="{F9304A6F-8365-463A-8B46-DB649071CB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7725" y="3001963"/>
            <a:ext cx="2324100" cy="144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5" name="Afbeelding 5">
            <a:extLst>
              <a:ext uri="{FF2B5EF4-FFF2-40B4-BE49-F238E27FC236}">
                <a16:creationId xmlns:a16="http://schemas.microsoft.com/office/drawing/2014/main" id="{CF82E9E5-73FB-4B9F-9AF2-D4326D7A119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9763" y="2992438"/>
            <a:ext cx="2324100" cy="14684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6" name="Picture 2">
            <a:extLst>
              <a:ext uri="{FF2B5EF4-FFF2-40B4-BE49-F238E27FC236}">
                <a16:creationId xmlns:a16="http://schemas.microsoft.com/office/drawing/2014/main" id="{A4383B6B-655D-43A5-8F40-62366C5EFD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0625" y="4419600"/>
            <a:ext cx="2198688" cy="14874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7" name="Afbeelding 10">
            <a:extLst>
              <a:ext uri="{FF2B5EF4-FFF2-40B4-BE49-F238E27FC236}">
                <a16:creationId xmlns:a16="http://schemas.microsoft.com/office/drawing/2014/main" id="{195470C3-AE54-4031-9E85-952222FB455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7725" y="4427538"/>
            <a:ext cx="2324100" cy="14890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 name="Tekstvak 26">
            <a:extLst>
              <a:ext uri="{FF2B5EF4-FFF2-40B4-BE49-F238E27FC236}">
                <a16:creationId xmlns:a16="http://schemas.microsoft.com/office/drawing/2014/main" id="{DD50F3E7-9543-4664-BE82-4F357C8267A5}"/>
              </a:ext>
            </a:extLst>
          </p:cNvPr>
          <p:cNvSpPr txBox="1"/>
          <p:nvPr/>
        </p:nvSpPr>
        <p:spPr>
          <a:xfrm>
            <a:off x="625339" y="924867"/>
            <a:ext cx="7848871" cy="461665"/>
          </a:xfrm>
          <a:prstGeom prst="rect">
            <a:avLst/>
          </a:prstGeom>
          <a:noFill/>
        </p:spPr>
        <p:txBody>
          <a:bodyPr wrap="square">
            <a:spAutoFit/>
          </a:bodyPr>
          <a:lstStyle/>
          <a:p>
            <a:pPr algn="ctr">
              <a:defRPr/>
            </a:pPr>
            <a:r>
              <a:rPr lang="it-IT" b="1" dirty="0">
                <a:latin typeface="+mj-lt"/>
              </a:rPr>
              <a:t>Areale di prelievo in base al periodo dell’anno</a:t>
            </a:r>
          </a:p>
        </p:txBody>
      </p:sp>
      <p:sp>
        <p:nvSpPr>
          <p:cNvPr id="55" name="TextBox 5">
            <a:extLst>
              <a:ext uri="{FF2B5EF4-FFF2-40B4-BE49-F238E27FC236}">
                <a16:creationId xmlns:a16="http://schemas.microsoft.com/office/drawing/2014/main" id="{1FA48F59-7D4F-4C4A-8D0D-A4CEA41DE01E}"/>
              </a:ext>
            </a:extLst>
          </p:cNvPr>
          <p:cNvSpPr txBox="1">
            <a:spLocks noChangeArrowheads="1"/>
          </p:cNvSpPr>
          <p:nvPr/>
        </p:nvSpPr>
        <p:spPr bwMode="auto">
          <a:xfrm>
            <a:off x="7013575" y="5746750"/>
            <a:ext cx="1933575" cy="338138"/>
          </a:xfrm>
          <a:prstGeom prst="rect">
            <a:avLst/>
          </a:prstGeom>
          <a:no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GB" sz="1600" dirty="0" err="1">
                <a:solidFill>
                  <a:schemeClr val="accent2">
                    <a:lumMod val="75000"/>
                  </a:schemeClr>
                </a:solidFill>
                <a:latin typeface="Calibri" pitchFamily="34" charset="0"/>
              </a:rPr>
              <a:t>Couvillon</a:t>
            </a:r>
            <a:r>
              <a:rPr lang="en-GB" sz="1600" dirty="0">
                <a:solidFill>
                  <a:schemeClr val="accent2">
                    <a:lumMod val="75000"/>
                  </a:schemeClr>
                </a:solidFill>
                <a:latin typeface="Calibri" pitchFamily="34" charset="0"/>
              </a:rPr>
              <a:t> </a:t>
            </a:r>
            <a:r>
              <a:rPr lang="en-GB" sz="1600" i="1" dirty="0">
                <a:solidFill>
                  <a:schemeClr val="accent2">
                    <a:lumMod val="75000"/>
                  </a:schemeClr>
                </a:solidFill>
                <a:latin typeface="Calibri" pitchFamily="34" charset="0"/>
              </a:rPr>
              <a:t>et al, </a:t>
            </a:r>
            <a:r>
              <a:rPr lang="en-GB" sz="1600" dirty="0">
                <a:solidFill>
                  <a:schemeClr val="accent2">
                    <a:lumMod val="75000"/>
                  </a:schemeClr>
                </a:solidFill>
                <a:latin typeface="Calibri" pitchFamily="34" charset="0"/>
              </a:rPr>
              <a:t>2014</a:t>
            </a:r>
          </a:p>
        </p:txBody>
      </p:sp>
      <p:sp>
        <p:nvSpPr>
          <p:cNvPr id="56" name="Tekstvak 2">
            <a:extLst>
              <a:ext uri="{FF2B5EF4-FFF2-40B4-BE49-F238E27FC236}">
                <a16:creationId xmlns:a16="http://schemas.microsoft.com/office/drawing/2014/main" id="{FE7D6DBD-27E0-4CF7-A8E0-B993E1072CF8}"/>
              </a:ext>
            </a:extLst>
          </p:cNvPr>
          <p:cNvSpPr txBox="1"/>
          <p:nvPr/>
        </p:nvSpPr>
        <p:spPr>
          <a:xfrm>
            <a:off x="1179513" y="1487488"/>
            <a:ext cx="792162" cy="369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Marzo</a:t>
            </a:r>
            <a:r>
              <a:rPr lang="nl-NL" sz="1800" dirty="0">
                <a:latin typeface="+mj-lt"/>
              </a:rPr>
              <a:t> </a:t>
            </a:r>
          </a:p>
        </p:txBody>
      </p:sp>
      <p:sp>
        <p:nvSpPr>
          <p:cNvPr id="57" name="Tekstvak 15">
            <a:extLst>
              <a:ext uri="{FF2B5EF4-FFF2-40B4-BE49-F238E27FC236}">
                <a16:creationId xmlns:a16="http://schemas.microsoft.com/office/drawing/2014/main" id="{20DB3496-41AA-423C-BCB0-E4B58B136498}"/>
              </a:ext>
            </a:extLst>
          </p:cNvPr>
          <p:cNvSpPr txBox="1"/>
          <p:nvPr/>
        </p:nvSpPr>
        <p:spPr>
          <a:xfrm>
            <a:off x="3390900" y="1474788"/>
            <a:ext cx="792163" cy="369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Aprile</a:t>
            </a:r>
            <a:endParaRPr lang="nl-NL" sz="1800" dirty="0">
              <a:latin typeface="+mj-lt"/>
            </a:endParaRPr>
          </a:p>
        </p:txBody>
      </p:sp>
      <p:sp>
        <p:nvSpPr>
          <p:cNvPr id="58" name="Tekstvak 16">
            <a:extLst>
              <a:ext uri="{FF2B5EF4-FFF2-40B4-BE49-F238E27FC236}">
                <a16:creationId xmlns:a16="http://schemas.microsoft.com/office/drawing/2014/main" id="{473B1562-C770-4E1E-BE1A-E16EB35C0F02}"/>
              </a:ext>
            </a:extLst>
          </p:cNvPr>
          <p:cNvSpPr txBox="1"/>
          <p:nvPr/>
        </p:nvSpPr>
        <p:spPr>
          <a:xfrm>
            <a:off x="5702300" y="1498600"/>
            <a:ext cx="915988" cy="3698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Maggio</a:t>
            </a:r>
            <a:r>
              <a:rPr lang="nl-NL" sz="1800" dirty="0">
                <a:latin typeface="+mj-lt"/>
              </a:rPr>
              <a:t> </a:t>
            </a:r>
          </a:p>
        </p:txBody>
      </p:sp>
      <p:sp>
        <p:nvSpPr>
          <p:cNvPr id="59" name="Tekstvak 17">
            <a:extLst>
              <a:ext uri="{FF2B5EF4-FFF2-40B4-BE49-F238E27FC236}">
                <a16:creationId xmlns:a16="http://schemas.microsoft.com/office/drawing/2014/main" id="{285CA748-B649-4514-BB31-E8D056AC6120}"/>
              </a:ext>
            </a:extLst>
          </p:cNvPr>
          <p:cNvSpPr txBox="1"/>
          <p:nvPr/>
        </p:nvSpPr>
        <p:spPr>
          <a:xfrm>
            <a:off x="1169988" y="2962275"/>
            <a:ext cx="885825" cy="3698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Giugno</a:t>
            </a:r>
            <a:r>
              <a:rPr lang="nl-NL" sz="1800" dirty="0">
                <a:latin typeface="+mj-lt"/>
              </a:rPr>
              <a:t> </a:t>
            </a:r>
          </a:p>
        </p:txBody>
      </p:sp>
      <p:sp>
        <p:nvSpPr>
          <p:cNvPr id="60" name="Tekstvak 18">
            <a:extLst>
              <a:ext uri="{FF2B5EF4-FFF2-40B4-BE49-F238E27FC236}">
                <a16:creationId xmlns:a16="http://schemas.microsoft.com/office/drawing/2014/main" id="{54E6D399-F953-4E34-8F34-6397E6E9DA5D}"/>
              </a:ext>
            </a:extLst>
          </p:cNvPr>
          <p:cNvSpPr txBox="1"/>
          <p:nvPr/>
        </p:nvSpPr>
        <p:spPr>
          <a:xfrm>
            <a:off x="3362325" y="3001963"/>
            <a:ext cx="792163" cy="3683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Luglio</a:t>
            </a:r>
            <a:r>
              <a:rPr lang="nl-NL" sz="1800" dirty="0">
                <a:latin typeface="+mj-lt"/>
              </a:rPr>
              <a:t> </a:t>
            </a:r>
          </a:p>
        </p:txBody>
      </p:sp>
      <p:sp>
        <p:nvSpPr>
          <p:cNvPr id="61" name="Tekstvak 19">
            <a:extLst>
              <a:ext uri="{FF2B5EF4-FFF2-40B4-BE49-F238E27FC236}">
                <a16:creationId xmlns:a16="http://schemas.microsoft.com/office/drawing/2014/main" id="{A32E11AD-5236-4FF9-AF23-921242E2B960}"/>
              </a:ext>
            </a:extLst>
          </p:cNvPr>
          <p:cNvSpPr txBox="1"/>
          <p:nvPr/>
        </p:nvSpPr>
        <p:spPr>
          <a:xfrm>
            <a:off x="5719763" y="2992438"/>
            <a:ext cx="898525" cy="369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Agosto</a:t>
            </a:r>
            <a:r>
              <a:rPr lang="nl-NL" sz="1800" dirty="0">
                <a:latin typeface="+mj-lt"/>
              </a:rPr>
              <a:t> </a:t>
            </a:r>
          </a:p>
        </p:txBody>
      </p:sp>
      <p:sp>
        <p:nvSpPr>
          <p:cNvPr id="62" name="Tekstvak 20">
            <a:extLst>
              <a:ext uri="{FF2B5EF4-FFF2-40B4-BE49-F238E27FC236}">
                <a16:creationId xmlns:a16="http://schemas.microsoft.com/office/drawing/2014/main" id="{07AD52E8-0270-42F1-97BF-103CC702DF16}"/>
              </a:ext>
            </a:extLst>
          </p:cNvPr>
          <p:cNvSpPr txBox="1"/>
          <p:nvPr/>
        </p:nvSpPr>
        <p:spPr>
          <a:xfrm>
            <a:off x="1169988" y="4411663"/>
            <a:ext cx="1241425" cy="3683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Settembre</a:t>
            </a:r>
            <a:r>
              <a:rPr lang="nl-NL" sz="1800" dirty="0">
                <a:latin typeface="+mj-lt"/>
              </a:rPr>
              <a:t> </a:t>
            </a:r>
          </a:p>
        </p:txBody>
      </p:sp>
      <p:sp>
        <p:nvSpPr>
          <p:cNvPr id="63" name="Tekstvak 21">
            <a:extLst>
              <a:ext uri="{FF2B5EF4-FFF2-40B4-BE49-F238E27FC236}">
                <a16:creationId xmlns:a16="http://schemas.microsoft.com/office/drawing/2014/main" id="{C764A38F-7CE5-4E23-9C2B-C4CF30B4658A}"/>
              </a:ext>
            </a:extLst>
          </p:cNvPr>
          <p:cNvSpPr txBox="1"/>
          <p:nvPr/>
        </p:nvSpPr>
        <p:spPr>
          <a:xfrm>
            <a:off x="3362325" y="4440238"/>
            <a:ext cx="1003300" cy="369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nl-NL" sz="1800" b="1" dirty="0">
                <a:latin typeface="+mj-lt"/>
              </a:rPr>
              <a:t>Ottobre</a:t>
            </a:r>
            <a:r>
              <a:rPr lang="nl-NL" sz="1800" dirty="0">
                <a:latin typeface="+mj-lt"/>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E1E15-5165-41A6-9FCF-483DEA42C746}"/>
              </a:ext>
            </a:extLst>
          </p:cNvPr>
          <p:cNvSpPr>
            <a:spLocks noGrp="1"/>
          </p:cNvSpPr>
          <p:nvPr>
            <p:ph type="title"/>
          </p:nvPr>
        </p:nvSpPr>
        <p:spPr>
          <a:xfrm>
            <a:off x="2267744" y="0"/>
            <a:ext cx="7772400" cy="1143000"/>
          </a:xfrm>
        </p:spPr>
        <p:txBody>
          <a:bodyPr/>
          <a:lstStyle/>
          <a:p>
            <a:r>
              <a:rPr lang="da-DK" dirty="0"/>
              <a:t>Apistrips</a:t>
            </a:r>
            <a:br>
              <a:rPr lang="da-DK" dirty="0"/>
            </a:br>
            <a:r>
              <a:rPr lang="da-DK" sz="2400" dirty="0"/>
              <a:t>una/alveare (2x)/15 gg</a:t>
            </a:r>
            <a:endParaRPr lang="en-US" sz="2400" dirty="0"/>
          </a:p>
        </p:txBody>
      </p:sp>
      <p:pic>
        <p:nvPicPr>
          <p:cNvPr id="4" name="Billede 3" descr="Et billede, der indeholder bord, mad, kage, sidder&#10;&#10;Automatisk genereret beskrivelse">
            <a:extLst>
              <a:ext uri="{FF2B5EF4-FFF2-40B4-BE49-F238E27FC236}">
                <a16:creationId xmlns:a16="http://schemas.microsoft.com/office/drawing/2014/main" id="{C03EE7EE-83FF-4BD6-B2B8-6C6A9A95D8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307"/>
          <a:stretch/>
        </p:blipFill>
        <p:spPr>
          <a:xfrm rot="5400000">
            <a:off x="-335023" y="2045021"/>
            <a:ext cx="4505222" cy="3332136"/>
          </a:xfrm>
          <a:prstGeom prst="rect">
            <a:avLst/>
          </a:prstGeom>
        </p:spPr>
      </p:pic>
      <p:pic>
        <p:nvPicPr>
          <p:cNvPr id="5" name="Billede 2" descr="Et billede, der indeholder person, sidder, træ, bænk&#10;&#10;Automatisk genereret beskrivelse">
            <a:extLst>
              <a:ext uri="{FF2B5EF4-FFF2-40B4-BE49-F238E27FC236}">
                <a16:creationId xmlns:a16="http://schemas.microsoft.com/office/drawing/2014/main" id="{7520B617-766B-4071-98C1-F9B6A46FC4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13" r="27950"/>
          <a:stretch/>
        </p:blipFill>
        <p:spPr>
          <a:xfrm>
            <a:off x="4499992" y="1442634"/>
            <a:ext cx="4392488" cy="4448735"/>
          </a:xfrm>
          <a:prstGeom prst="rect">
            <a:avLst/>
          </a:prstGeom>
        </p:spPr>
      </p:pic>
    </p:spTree>
    <p:extLst>
      <p:ext uri="{BB962C8B-B14F-4D97-AF65-F5344CB8AC3E}">
        <p14:creationId xmlns:p14="http://schemas.microsoft.com/office/powerpoint/2010/main" val="1062806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B00DA27-7754-482B-A83B-FDD931C97BA5}"/>
              </a:ext>
            </a:extLst>
          </p:cNvPr>
          <p:cNvSpPr txBox="1">
            <a:spLocks/>
          </p:cNvSpPr>
          <p:nvPr/>
        </p:nvSpPr>
        <p:spPr>
          <a:xfrm>
            <a:off x="4860032" y="260648"/>
            <a:ext cx="3189040" cy="72494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dirty="0"/>
              <a:t>Pane d’api</a:t>
            </a:r>
            <a:endParaRPr lang="en-US" dirty="0"/>
          </a:p>
        </p:txBody>
      </p:sp>
      <p:pic>
        <p:nvPicPr>
          <p:cNvPr id="5" name="Billede 2">
            <a:extLst>
              <a:ext uri="{FF2B5EF4-FFF2-40B4-BE49-F238E27FC236}">
                <a16:creationId xmlns:a16="http://schemas.microsoft.com/office/drawing/2014/main" id="{11E669D1-C12E-43EF-8E39-E07936FA6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7" y="1614742"/>
            <a:ext cx="9144000" cy="4442847"/>
          </a:xfrm>
          <a:prstGeom prst="rect">
            <a:avLst/>
          </a:prstGeom>
        </p:spPr>
      </p:pic>
      <p:sp>
        <p:nvSpPr>
          <p:cNvPr id="2" name="CasellaDiTesto 1"/>
          <p:cNvSpPr txBox="1"/>
          <p:nvPr/>
        </p:nvSpPr>
        <p:spPr>
          <a:xfrm>
            <a:off x="4067944" y="980728"/>
            <a:ext cx="4968552" cy="461665"/>
          </a:xfrm>
          <a:prstGeom prst="rect">
            <a:avLst/>
          </a:prstGeom>
          <a:noFill/>
        </p:spPr>
        <p:txBody>
          <a:bodyPr wrap="square" rtlCol="0">
            <a:spAutoFit/>
          </a:bodyPr>
          <a:lstStyle/>
          <a:p>
            <a:r>
              <a:rPr lang="it-IT" dirty="0"/>
              <a:t>Le </a:t>
            </a:r>
            <a:r>
              <a:rPr lang="it-IT" dirty="0" err="1"/>
              <a:t>apistrip</a:t>
            </a:r>
            <a:r>
              <a:rPr lang="it-IT" dirty="0"/>
              <a:t> compensano i dati…</a:t>
            </a:r>
          </a:p>
        </p:txBody>
      </p:sp>
    </p:spTree>
    <p:extLst>
      <p:ext uri="{BB962C8B-B14F-4D97-AF65-F5344CB8AC3E}">
        <p14:creationId xmlns:p14="http://schemas.microsoft.com/office/powerpoint/2010/main" val="2046996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0">
            <a:extLst>
              <a:ext uri="{FF2B5EF4-FFF2-40B4-BE49-F238E27FC236}">
                <a16:creationId xmlns:a16="http://schemas.microsoft.com/office/drawing/2014/main" id="{35195442-0358-4B74-AAB5-D514D6FB7B52}"/>
              </a:ext>
            </a:extLst>
          </p:cNvPr>
          <p:cNvSpPr txBox="1"/>
          <p:nvPr/>
        </p:nvSpPr>
        <p:spPr>
          <a:xfrm>
            <a:off x="1317250" y="931022"/>
            <a:ext cx="6442737" cy="830997"/>
          </a:xfrm>
          <a:prstGeom prst="rect">
            <a:avLst/>
          </a:prstGeom>
          <a:noFill/>
        </p:spPr>
        <p:txBody>
          <a:bodyPr wrap="square" rtlCol="0">
            <a:spAutoFit/>
          </a:bodyPr>
          <a:lstStyle/>
          <a:p>
            <a:pPr algn="ctr"/>
            <a:r>
              <a:rPr lang="it-IT" sz="2400" b="1">
                <a:latin typeface="+mj-lt"/>
              </a:rPr>
              <a:t>WP 3. Raccolta </a:t>
            </a:r>
            <a:r>
              <a:rPr lang="it-IT" b="1">
                <a:latin typeface="+mj-lt"/>
              </a:rPr>
              <a:t>dati e valutazione condizioni di trasporto e conservazione</a:t>
            </a:r>
            <a:endParaRPr lang="it-IT" sz="2400" b="1">
              <a:latin typeface="+mj-lt"/>
            </a:endParaRPr>
          </a:p>
        </p:txBody>
      </p:sp>
      <p:grpSp>
        <p:nvGrpSpPr>
          <p:cNvPr id="3" name="Groep 3">
            <a:extLst>
              <a:ext uri="{FF2B5EF4-FFF2-40B4-BE49-F238E27FC236}">
                <a16:creationId xmlns:a16="http://schemas.microsoft.com/office/drawing/2014/main" id="{9C318B02-FAB7-49FB-99AB-C98AAC619ED9}"/>
              </a:ext>
            </a:extLst>
          </p:cNvPr>
          <p:cNvGrpSpPr/>
          <p:nvPr/>
        </p:nvGrpSpPr>
        <p:grpSpPr>
          <a:xfrm>
            <a:off x="2123728" y="2132856"/>
            <a:ext cx="4645175" cy="3421007"/>
            <a:chOff x="88500" y="3323735"/>
            <a:chExt cx="3155227" cy="2249785"/>
          </a:xfrm>
        </p:grpSpPr>
        <p:pic>
          <p:nvPicPr>
            <p:cNvPr id="4" name="Afbeelding 7">
              <a:extLst>
                <a:ext uri="{FF2B5EF4-FFF2-40B4-BE49-F238E27FC236}">
                  <a16:creationId xmlns:a16="http://schemas.microsoft.com/office/drawing/2014/main" id="{9F70B6C8-1F39-4C86-B533-C877FB607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955" y="3323735"/>
              <a:ext cx="1394772" cy="1058758"/>
            </a:xfrm>
            <a:prstGeom prst="rect">
              <a:avLst/>
            </a:prstGeom>
          </p:spPr>
        </p:pic>
        <p:pic>
          <p:nvPicPr>
            <p:cNvPr id="5" name="Afbeelding 24">
              <a:extLst>
                <a:ext uri="{FF2B5EF4-FFF2-40B4-BE49-F238E27FC236}">
                  <a16:creationId xmlns:a16="http://schemas.microsoft.com/office/drawing/2014/main" id="{65CF1B46-33E7-4955-902C-22DE1A0A82AD}"/>
                </a:ext>
              </a:extLst>
            </p:cNvPr>
            <p:cNvPicPr>
              <a:picLocks noChangeAspect="1"/>
            </p:cNvPicPr>
            <p:nvPr/>
          </p:nvPicPr>
          <p:blipFill rotWithShape="1">
            <a:blip r:embed="rId3">
              <a:extLst>
                <a:ext uri="{28A0092B-C50C-407E-A947-70E740481C1C}">
                  <a14:useLocalDpi xmlns:a14="http://schemas.microsoft.com/office/drawing/2010/main" val="0"/>
                </a:ext>
              </a:extLst>
            </a:blip>
            <a:srcRect l="34589" t="10539" r="35192" b="12616"/>
            <a:stretch/>
          </p:blipFill>
          <p:spPr>
            <a:xfrm>
              <a:off x="97604" y="3329786"/>
              <a:ext cx="683188" cy="1138592"/>
            </a:xfrm>
            <a:prstGeom prst="rect">
              <a:avLst/>
            </a:prstGeom>
          </p:spPr>
        </p:pic>
        <p:pic>
          <p:nvPicPr>
            <p:cNvPr id="6" name="Afbeelding 26">
              <a:extLst>
                <a:ext uri="{FF2B5EF4-FFF2-40B4-BE49-F238E27FC236}">
                  <a16:creationId xmlns:a16="http://schemas.microsoft.com/office/drawing/2014/main" id="{37D12F1E-D642-46A4-BBDA-E67C6A635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70" y="3362782"/>
              <a:ext cx="1118521" cy="954596"/>
            </a:xfrm>
            <a:prstGeom prst="rect">
              <a:avLst/>
            </a:prstGeom>
          </p:spPr>
        </p:pic>
        <p:pic>
          <p:nvPicPr>
            <p:cNvPr id="7" name="Afbeelding 18">
              <a:extLst>
                <a:ext uri="{FF2B5EF4-FFF2-40B4-BE49-F238E27FC236}">
                  <a16:creationId xmlns:a16="http://schemas.microsoft.com/office/drawing/2014/main" id="{D8F46CCF-0022-4DE3-8DD4-FE1E032BF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00" y="4607642"/>
              <a:ext cx="1796986" cy="954596"/>
            </a:xfrm>
            <a:prstGeom prst="rect">
              <a:avLst/>
            </a:prstGeom>
          </p:spPr>
        </p:pic>
        <p:pic>
          <p:nvPicPr>
            <p:cNvPr id="8" name="Afbeelding 20">
              <a:extLst>
                <a:ext uri="{FF2B5EF4-FFF2-40B4-BE49-F238E27FC236}">
                  <a16:creationId xmlns:a16="http://schemas.microsoft.com/office/drawing/2014/main" id="{A6C44C01-224A-4B13-8104-054CFE563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5720" y="4606769"/>
              <a:ext cx="1286597" cy="966751"/>
            </a:xfrm>
            <a:prstGeom prst="rect">
              <a:avLst/>
            </a:prstGeom>
          </p:spPr>
        </p:pic>
      </p:grpSp>
    </p:spTree>
    <p:extLst>
      <p:ext uri="{BB962C8B-B14F-4D97-AF65-F5344CB8AC3E}">
        <p14:creationId xmlns:p14="http://schemas.microsoft.com/office/powerpoint/2010/main" val="2474912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0">
            <a:extLst>
              <a:ext uri="{FF2B5EF4-FFF2-40B4-BE49-F238E27FC236}">
                <a16:creationId xmlns:a16="http://schemas.microsoft.com/office/drawing/2014/main" id="{F69A379D-9FE1-4966-91FE-0EEA2D542F6E}"/>
              </a:ext>
            </a:extLst>
          </p:cNvPr>
          <p:cNvSpPr txBox="1"/>
          <p:nvPr/>
        </p:nvSpPr>
        <p:spPr>
          <a:xfrm>
            <a:off x="899514" y="990654"/>
            <a:ext cx="7619799" cy="461665"/>
          </a:xfrm>
          <a:prstGeom prst="rect">
            <a:avLst/>
          </a:prstGeom>
          <a:noFill/>
        </p:spPr>
        <p:txBody>
          <a:bodyPr wrap="square" rtlCol="0">
            <a:spAutoFit/>
          </a:bodyPr>
          <a:lstStyle/>
          <a:p>
            <a:pPr algn="ctr"/>
            <a:r>
              <a:rPr lang="it-IT" sz="2400" b="1" dirty="0">
                <a:latin typeface="+mj-lt"/>
              </a:rPr>
              <a:t>WP 3 e WP 4: identificazione dei pollini e analisi residui</a:t>
            </a:r>
          </a:p>
        </p:txBody>
      </p:sp>
      <p:pic>
        <p:nvPicPr>
          <p:cNvPr id="3" name="Picture 4">
            <a:extLst>
              <a:ext uri="{FF2B5EF4-FFF2-40B4-BE49-F238E27FC236}">
                <a16:creationId xmlns:a16="http://schemas.microsoft.com/office/drawing/2014/main" id="{FCA14236-3E18-4740-8DDA-5A0792EB7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996952"/>
            <a:ext cx="4006584" cy="3095997"/>
          </a:xfrm>
          <a:prstGeom prst="rect">
            <a:avLst/>
          </a:prstGeom>
        </p:spPr>
      </p:pic>
      <p:sp>
        <p:nvSpPr>
          <p:cNvPr id="4" name="Tekstvak 14">
            <a:extLst>
              <a:ext uri="{FF2B5EF4-FFF2-40B4-BE49-F238E27FC236}">
                <a16:creationId xmlns:a16="http://schemas.microsoft.com/office/drawing/2014/main" id="{0199F132-22A0-482D-B67B-61392432FBFD}"/>
              </a:ext>
            </a:extLst>
          </p:cNvPr>
          <p:cNvSpPr txBox="1"/>
          <p:nvPr/>
        </p:nvSpPr>
        <p:spPr>
          <a:xfrm>
            <a:off x="515202" y="1624471"/>
            <a:ext cx="8388424" cy="1200329"/>
          </a:xfrm>
          <a:prstGeom prst="rect">
            <a:avLst/>
          </a:prstGeom>
          <a:noFill/>
        </p:spPr>
        <p:txBody>
          <a:bodyPr wrap="square" rtlCol="0">
            <a:spAutoFit/>
          </a:bodyPr>
          <a:lstStyle/>
          <a:p>
            <a:r>
              <a:rPr lang="it-IT" sz="2400" b="1" i="1" dirty="0">
                <a:latin typeface="+mj-lt"/>
              </a:rPr>
              <a:t>Nuovi metodi di laboratorio per:</a:t>
            </a:r>
          </a:p>
          <a:p>
            <a:pPr marL="342900" indent="-342900">
              <a:buFontTx/>
              <a:buChar char="-"/>
            </a:pPr>
            <a:r>
              <a:rPr lang="it-IT" sz="2400" b="1" i="1" dirty="0">
                <a:latin typeface="+mj-lt"/>
              </a:rPr>
              <a:t>identificare i pollini raccolti dalle api</a:t>
            </a:r>
            <a:r>
              <a:rPr lang="en-US" dirty="0">
                <a:latin typeface="+mj-lt"/>
              </a:rPr>
              <a:t> (DNA metabarcoding)</a:t>
            </a:r>
          </a:p>
          <a:p>
            <a:pPr marL="342900" indent="-342900">
              <a:buFontTx/>
              <a:buChar char="-"/>
            </a:pPr>
            <a:r>
              <a:rPr lang="it-IT" dirty="0">
                <a:latin typeface="+mj-lt"/>
              </a:rPr>
              <a:t>analizzare i pesticidi</a:t>
            </a:r>
          </a:p>
        </p:txBody>
      </p:sp>
      <p:pic>
        <p:nvPicPr>
          <p:cNvPr id="5" name="Picture 6" descr="Imagem relacionada">
            <a:extLst>
              <a:ext uri="{FF2B5EF4-FFF2-40B4-BE49-F238E27FC236}">
                <a16:creationId xmlns:a16="http://schemas.microsoft.com/office/drawing/2014/main" id="{C0A01C31-49DE-4B85-B46C-014115C66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397479"/>
            <a:ext cx="3245508" cy="247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253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ángulo 612"/>
          <p:cNvSpPr/>
          <p:nvPr/>
        </p:nvSpPr>
        <p:spPr bwMode="auto">
          <a:xfrm>
            <a:off x="4168424" y="1454602"/>
            <a:ext cx="4808435" cy="3948796"/>
          </a:xfrm>
          <a:prstGeom prst="rect">
            <a:avLst/>
          </a:prstGeom>
          <a:gradFill>
            <a:gsLst>
              <a:gs pos="0">
                <a:schemeClr val="accent5">
                  <a:lumMod val="20000"/>
                  <a:lumOff val="80000"/>
                </a:schemeClr>
              </a:gs>
              <a:gs pos="100000">
                <a:schemeClr val="accent5">
                  <a:lumMod val="60000"/>
                  <a:lumOff val="40000"/>
                </a:schemeClr>
              </a:gs>
            </a:gsLst>
            <a:lin ang="54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nvGrpSpPr>
          <p:cNvPr id="5" name="Grupo 4"/>
          <p:cNvGrpSpPr>
            <a:grpSpLocks noChangeAspect="1"/>
          </p:cNvGrpSpPr>
          <p:nvPr/>
        </p:nvGrpSpPr>
        <p:grpSpPr bwMode="auto">
          <a:xfrm>
            <a:off x="312190" y="1592052"/>
            <a:ext cx="165600" cy="407149"/>
            <a:chOff x="797629" y="679031"/>
            <a:chExt cx="772066" cy="1898226"/>
          </a:xfrm>
        </p:grpSpPr>
        <p:sp>
          <p:nvSpPr>
            <p:cNvPr id="6"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7" name="Cubo 6"/>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8" name="Elipse 7"/>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9"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sp>
        <p:nvSpPr>
          <p:cNvPr id="10" name="CuadroTexto 274"/>
          <p:cNvSpPr>
            <a:spLocks/>
          </p:cNvSpPr>
          <p:nvPr/>
        </p:nvSpPr>
        <p:spPr bwMode="auto">
          <a:xfrm>
            <a:off x="281394" y="1011465"/>
            <a:ext cx="4618653" cy="523220"/>
          </a:xfrm>
          <a:prstGeom prst="rect">
            <a:avLst/>
          </a:prstGeom>
          <a:noFill/>
        </p:spPr>
        <p:txBody>
          <a:bodyPr wrap="square" rtlCol="0">
            <a:spAutoFit/>
          </a:bodyPr>
          <a:lstStyle/>
          <a:p>
            <a:pPr>
              <a:defRPr/>
            </a:pPr>
            <a:r>
              <a:rPr lang="es-ES" sz="2800" b="1" dirty="0">
                <a:latin typeface="Microsoft New Tai Lue"/>
                <a:cs typeface="Microsoft New Tai Lue"/>
              </a:rPr>
              <a:t>120</a:t>
            </a:r>
            <a:r>
              <a:rPr lang="es-ES" sz="2400" dirty="0">
                <a:latin typeface="Microsoft New Tai Lue"/>
                <a:cs typeface="Microsoft New Tai Lue"/>
              </a:rPr>
              <a:t> APIStrips analizzate</a:t>
            </a:r>
          </a:p>
        </p:txBody>
      </p:sp>
      <p:sp>
        <p:nvSpPr>
          <p:cNvPr id="11" name="CuadroTexto 275"/>
          <p:cNvSpPr>
            <a:spLocks/>
          </p:cNvSpPr>
          <p:nvPr/>
        </p:nvSpPr>
        <p:spPr bwMode="auto">
          <a:xfrm>
            <a:off x="4405257" y="1906424"/>
            <a:ext cx="4928342" cy="3108543"/>
          </a:xfrm>
          <a:prstGeom prst="rect">
            <a:avLst/>
          </a:prstGeom>
          <a:noFill/>
        </p:spPr>
        <p:txBody>
          <a:bodyPr wrap="square" rtlCol="0">
            <a:spAutoFit/>
          </a:bodyPr>
          <a:lstStyle/>
          <a:p>
            <a:pPr>
              <a:defRPr/>
            </a:pPr>
            <a:r>
              <a:rPr lang="es-ES" sz="2800" b="1" dirty="0">
                <a:latin typeface="Microsoft New Tai Lue"/>
                <a:cs typeface="Microsoft New Tai Lue"/>
              </a:rPr>
              <a:t>40</a:t>
            </a:r>
            <a:r>
              <a:rPr lang="es-ES" sz="2000" dirty="0">
                <a:latin typeface="Microsoft New Tai Lue"/>
                <a:cs typeface="Microsoft New Tai Lue"/>
              </a:rPr>
              <a:t> pesticidi rinvenuti</a:t>
            </a:r>
          </a:p>
          <a:p>
            <a:pPr>
              <a:defRPr/>
            </a:pPr>
            <a:endParaRPr lang="es-ES" sz="2000" dirty="0">
              <a:latin typeface="Microsoft New Tai Lue"/>
              <a:cs typeface="Microsoft New Tai Lue"/>
            </a:endParaRPr>
          </a:p>
          <a:p>
            <a:pPr>
              <a:defRPr/>
            </a:pPr>
            <a:r>
              <a:rPr lang="es-ES" sz="2800" b="1" dirty="0">
                <a:latin typeface="Microsoft New Tai Lue"/>
                <a:cs typeface="Microsoft New Tai Lue"/>
              </a:rPr>
              <a:t>32</a:t>
            </a:r>
            <a:r>
              <a:rPr lang="es-ES" sz="2000" dirty="0">
                <a:latin typeface="Microsoft New Tai Lue"/>
                <a:cs typeface="Microsoft New Tai Lue"/>
              </a:rPr>
              <a:t> sopra il valore di 0.5 ng/strip (LOQ)</a:t>
            </a:r>
            <a:endParaRPr dirty="0"/>
          </a:p>
          <a:p>
            <a:pPr>
              <a:defRPr/>
            </a:pPr>
            <a:endParaRPr lang="es-ES" sz="2000" dirty="0">
              <a:latin typeface="Microsoft New Tai Lue"/>
              <a:cs typeface="Microsoft New Tai Lue"/>
            </a:endParaRPr>
          </a:p>
          <a:p>
            <a:pPr>
              <a:defRPr/>
            </a:pPr>
            <a:r>
              <a:rPr lang="es-ES" sz="2000" dirty="0">
                <a:latin typeface="Microsoft New Tai Lue"/>
                <a:cs typeface="Microsoft New Tai Lue"/>
              </a:rPr>
              <a:t>In media </a:t>
            </a:r>
            <a:r>
              <a:rPr lang="es-ES" sz="2800" b="1" dirty="0">
                <a:latin typeface="Microsoft New Tai Lue"/>
                <a:cs typeface="Microsoft New Tai Lue"/>
              </a:rPr>
              <a:t>3</a:t>
            </a:r>
            <a:r>
              <a:rPr lang="es-ES" sz="2000" dirty="0">
                <a:latin typeface="Microsoft New Tai Lue"/>
                <a:cs typeface="Microsoft New Tai Lue"/>
              </a:rPr>
              <a:t> pesticidi per ogni APIStrip</a:t>
            </a:r>
            <a:endParaRPr dirty="0"/>
          </a:p>
          <a:p>
            <a:pPr>
              <a:defRPr/>
            </a:pPr>
            <a:endParaRPr lang="es-ES" sz="2000" dirty="0">
              <a:latin typeface="Microsoft New Tai Lue"/>
              <a:cs typeface="Microsoft New Tai Lue"/>
            </a:endParaRPr>
          </a:p>
          <a:p>
            <a:pPr>
              <a:defRPr/>
            </a:pPr>
            <a:r>
              <a:rPr lang="es-ES" sz="2000" dirty="0">
                <a:latin typeface="Microsoft New Tai Lue"/>
                <a:cs typeface="Microsoft New Tai Lue"/>
              </a:rPr>
              <a:t>Concentrazione media di </a:t>
            </a:r>
            <a:r>
              <a:rPr lang="es-ES" sz="2800" b="1" dirty="0">
                <a:latin typeface="Microsoft New Tai Lue"/>
                <a:cs typeface="Microsoft New Tai Lue"/>
              </a:rPr>
              <a:t>28.4</a:t>
            </a:r>
            <a:r>
              <a:rPr lang="es-ES" sz="2800" dirty="0">
                <a:latin typeface="Microsoft New Tai Lue"/>
                <a:cs typeface="Microsoft New Tai Lue"/>
              </a:rPr>
              <a:t> </a:t>
            </a:r>
            <a:r>
              <a:rPr lang="es-ES" sz="2000" dirty="0">
                <a:latin typeface="Microsoft New Tai Lue"/>
                <a:cs typeface="Microsoft New Tai Lue"/>
              </a:rPr>
              <a:t>ng/strip </a:t>
            </a:r>
            <a:endParaRPr dirty="0"/>
          </a:p>
          <a:p>
            <a:pPr>
              <a:defRPr/>
            </a:pPr>
            <a:endParaRPr lang="es-ES" sz="2400" b="1" dirty="0">
              <a:latin typeface="Microsoft New Tai Lue"/>
              <a:cs typeface="Microsoft New Tai Lue"/>
            </a:endParaRPr>
          </a:p>
        </p:txBody>
      </p:sp>
      <p:grpSp>
        <p:nvGrpSpPr>
          <p:cNvPr id="12" name="Grupo 1177"/>
          <p:cNvGrpSpPr>
            <a:grpSpLocks noChangeAspect="1"/>
          </p:cNvGrpSpPr>
          <p:nvPr/>
        </p:nvGrpSpPr>
        <p:grpSpPr bwMode="auto">
          <a:xfrm>
            <a:off x="315646" y="2062175"/>
            <a:ext cx="165600" cy="407149"/>
            <a:chOff x="797629" y="679031"/>
            <a:chExt cx="772066" cy="1898226"/>
          </a:xfrm>
        </p:grpSpPr>
        <p:sp>
          <p:nvSpPr>
            <p:cNvPr id="1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4" name="Cubo 117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5" name="Elipse 118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7" name="Grupo 1182"/>
          <p:cNvGrpSpPr>
            <a:grpSpLocks noChangeAspect="1"/>
          </p:cNvGrpSpPr>
          <p:nvPr/>
        </p:nvGrpSpPr>
        <p:grpSpPr bwMode="auto">
          <a:xfrm>
            <a:off x="307382" y="2532296"/>
            <a:ext cx="165600" cy="407149"/>
            <a:chOff x="797629" y="679031"/>
            <a:chExt cx="772066" cy="1898226"/>
          </a:xfrm>
        </p:grpSpPr>
        <p:sp>
          <p:nvSpPr>
            <p:cNvPr id="1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9" name="Cubo 118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0" name="Elipse 118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2" name="Grupo 1187"/>
          <p:cNvGrpSpPr>
            <a:grpSpLocks noChangeAspect="1"/>
          </p:cNvGrpSpPr>
          <p:nvPr/>
        </p:nvGrpSpPr>
        <p:grpSpPr bwMode="auto">
          <a:xfrm>
            <a:off x="310838" y="3002418"/>
            <a:ext cx="165600" cy="407149"/>
            <a:chOff x="797629" y="679031"/>
            <a:chExt cx="772066" cy="1898226"/>
          </a:xfrm>
        </p:grpSpPr>
        <p:sp>
          <p:nvSpPr>
            <p:cNvPr id="2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4" name="Cubo 118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5" name="Elipse 119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7" name="Grupo 1192"/>
          <p:cNvGrpSpPr>
            <a:grpSpLocks noChangeAspect="1"/>
          </p:cNvGrpSpPr>
          <p:nvPr/>
        </p:nvGrpSpPr>
        <p:grpSpPr bwMode="auto">
          <a:xfrm>
            <a:off x="307382" y="3472540"/>
            <a:ext cx="165600" cy="407149"/>
            <a:chOff x="797629" y="679031"/>
            <a:chExt cx="772066" cy="1898226"/>
          </a:xfrm>
        </p:grpSpPr>
        <p:sp>
          <p:nvSpPr>
            <p:cNvPr id="2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9" name="Cubo 119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0" name="Elipse 119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2" name="Grupo 1197"/>
          <p:cNvGrpSpPr>
            <a:grpSpLocks noChangeAspect="1"/>
          </p:cNvGrpSpPr>
          <p:nvPr/>
        </p:nvGrpSpPr>
        <p:grpSpPr bwMode="auto">
          <a:xfrm>
            <a:off x="310838" y="3942663"/>
            <a:ext cx="165600" cy="407149"/>
            <a:chOff x="797629" y="679031"/>
            <a:chExt cx="772066" cy="1898226"/>
          </a:xfrm>
        </p:grpSpPr>
        <p:sp>
          <p:nvSpPr>
            <p:cNvPr id="3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4" name="Cubo 119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5" name="Elipse 120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7" name="Grupo 1202"/>
          <p:cNvGrpSpPr>
            <a:grpSpLocks noChangeAspect="1"/>
          </p:cNvGrpSpPr>
          <p:nvPr/>
        </p:nvGrpSpPr>
        <p:grpSpPr bwMode="auto">
          <a:xfrm>
            <a:off x="302572" y="4412784"/>
            <a:ext cx="165600" cy="407149"/>
            <a:chOff x="797629" y="679031"/>
            <a:chExt cx="772066" cy="1898226"/>
          </a:xfrm>
        </p:grpSpPr>
        <p:sp>
          <p:nvSpPr>
            <p:cNvPr id="3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9" name="Cubo 120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0" name="Elipse 120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2" name="Grupo 1207"/>
          <p:cNvGrpSpPr>
            <a:grpSpLocks noChangeAspect="1"/>
          </p:cNvGrpSpPr>
          <p:nvPr/>
        </p:nvGrpSpPr>
        <p:grpSpPr bwMode="auto">
          <a:xfrm>
            <a:off x="306027" y="4882907"/>
            <a:ext cx="165600" cy="407149"/>
            <a:chOff x="797629" y="679031"/>
            <a:chExt cx="772066" cy="1898226"/>
          </a:xfrm>
        </p:grpSpPr>
        <p:sp>
          <p:nvSpPr>
            <p:cNvPr id="4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4" name="Cubo 120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5" name="Elipse 121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7" name="Grupo 1212"/>
          <p:cNvGrpSpPr>
            <a:grpSpLocks noChangeAspect="1"/>
          </p:cNvGrpSpPr>
          <p:nvPr/>
        </p:nvGrpSpPr>
        <p:grpSpPr bwMode="auto">
          <a:xfrm>
            <a:off x="297763" y="5353028"/>
            <a:ext cx="165600" cy="407149"/>
            <a:chOff x="797629" y="679031"/>
            <a:chExt cx="772066" cy="1898226"/>
          </a:xfrm>
        </p:grpSpPr>
        <p:sp>
          <p:nvSpPr>
            <p:cNvPr id="4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9" name="Cubo 121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0" name="Elipse 121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2" name="Grupo 1222"/>
          <p:cNvGrpSpPr>
            <a:grpSpLocks noChangeAspect="1"/>
          </p:cNvGrpSpPr>
          <p:nvPr/>
        </p:nvGrpSpPr>
        <p:grpSpPr bwMode="auto">
          <a:xfrm>
            <a:off x="562519" y="1592052"/>
            <a:ext cx="165600" cy="407149"/>
            <a:chOff x="797629" y="679031"/>
            <a:chExt cx="772066" cy="1898226"/>
          </a:xfrm>
        </p:grpSpPr>
        <p:sp>
          <p:nvSpPr>
            <p:cNvPr id="5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4" name="Cubo 122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5" name="Elipse 122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7" name="Grupo 1227"/>
          <p:cNvGrpSpPr>
            <a:grpSpLocks noChangeAspect="1"/>
          </p:cNvGrpSpPr>
          <p:nvPr/>
        </p:nvGrpSpPr>
        <p:grpSpPr bwMode="auto">
          <a:xfrm>
            <a:off x="565975" y="2062175"/>
            <a:ext cx="165600" cy="407149"/>
            <a:chOff x="797629" y="679031"/>
            <a:chExt cx="772066" cy="1898226"/>
          </a:xfrm>
        </p:grpSpPr>
        <p:sp>
          <p:nvSpPr>
            <p:cNvPr id="5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9" name="Cubo 122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0" name="Elipse 123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62" name="Grupo 1232"/>
          <p:cNvGrpSpPr>
            <a:grpSpLocks noChangeAspect="1"/>
          </p:cNvGrpSpPr>
          <p:nvPr/>
        </p:nvGrpSpPr>
        <p:grpSpPr bwMode="auto">
          <a:xfrm>
            <a:off x="557710" y="2532296"/>
            <a:ext cx="165600" cy="407149"/>
            <a:chOff x="797629" y="679031"/>
            <a:chExt cx="772066" cy="1898226"/>
          </a:xfrm>
        </p:grpSpPr>
        <p:sp>
          <p:nvSpPr>
            <p:cNvPr id="6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4" name="Cubo 123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5" name="Elipse 123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67" name="Grupo 1237"/>
          <p:cNvGrpSpPr>
            <a:grpSpLocks noChangeAspect="1"/>
          </p:cNvGrpSpPr>
          <p:nvPr/>
        </p:nvGrpSpPr>
        <p:grpSpPr bwMode="auto">
          <a:xfrm>
            <a:off x="561166" y="3002418"/>
            <a:ext cx="165600" cy="407149"/>
            <a:chOff x="797629" y="679031"/>
            <a:chExt cx="772066" cy="1898226"/>
          </a:xfrm>
        </p:grpSpPr>
        <p:sp>
          <p:nvSpPr>
            <p:cNvPr id="6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9" name="Cubo 123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70" name="Elipse 124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7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72" name="Grupo 1242"/>
          <p:cNvGrpSpPr>
            <a:grpSpLocks noChangeAspect="1"/>
          </p:cNvGrpSpPr>
          <p:nvPr/>
        </p:nvGrpSpPr>
        <p:grpSpPr bwMode="auto">
          <a:xfrm>
            <a:off x="557710" y="3472540"/>
            <a:ext cx="165600" cy="407149"/>
            <a:chOff x="797629" y="679031"/>
            <a:chExt cx="772066" cy="1898226"/>
          </a:xfrm>
        </p:grpSpPr>
        <p:sp>
          <p:nvSpPr>
            <p:cNvPr id="7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74" name="Cubo 124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75" name="Elipse 124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7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77" name="Grupo 1247"/>
          <p:cNvGrpSpPr>
            <a:grpSpLocks noChangeAspect="1"/>
          </p:cNvGrpSpPr>
          <p:nvPr/>
        </p:nvGrpSpPr>
        <p:grpSpPr bwMode="auto">
          <a:xfrm>
            <a:off x="561166" y="3942663"/>
            <a:ext cx="165600" cy="407149"/>
            <a:chOff x="797629" y="679031"/>
            <a:chExt cx="772066" cy="1898226"/>
          </a:xfrm>
        </p:grpSpPr>
        <p:sp>
          <p:nvSpPr>
            <p:cNvPr id="7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79" name="Cubo 124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80" name="Elipse 125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8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82" name="Grupo 1252"/>
          <p:cNvGrpSpPr>
            <a:grpSpLocks noChangeAspect="1"/>
          </p:cNvGrpSpPr>
          <p:nvPr/>
        </p:nvGrpSpPr>
        <p:grpSpPr bwMode="auto">
          <a:xfrm>
            <a:off x="552902" y="4412784"/>
            <a:ext cx="165600" cy="407149"/>
            <a:chOff x="797629" y="679031"/>
            <a:chExt cx="772066" cy="1898226"/>
          </a:xfrm>
        </p:grpSpPr>
        <p:sp>
          <p:nvSpPr>
            <p:cNvPr id="8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84" name="Cubo 125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85" name="Elipse 125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8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87" name="Grupo 1257"/>
          <p:cNvGrpSpPr>
            <a:grpSpLocks noChangeAspect="1"/>
          </p:cNvGrpSpPr>
          <p:nvPr/>
        </p:nvGrpSpPr>
        <p:grpSpPr bwMode="auto">
          <a:xfrm>
            <a:off x="556358" y="4882907"/>
            <a:ext cx="165600" cy="407149"/>
            <a:chOff x="797629" y="679031"/>
            <a:chExt cx="772066" cy="1898226"/>
          </a:xfrm>
        </p:grpSpPr>
        <p:sp>
          <p:nvSpPr>
            <p:cNvPr id="8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89" name="Cubo 125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90" name="Elipse 126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9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92" name="Grupo 1262"/>
          <p:cNvGrpSpPr>
            <a:grpSpLocks noChangeAspect="1"/>
          </p:cNvGrpSpPr>
          <p:nvPr/>
        </p:nvGrpSpPr>
        <p:grpSpPr bwMode="auto">
          <a:xfrm>
            <a:off x="548092" y="5353028"/>
            <a:ext cx="165600" cy="407149"/>
            <a:chOff x="797629" y="679031"/>
            <a:chExt cx="772066" cy="1898226"/>
          </a:xfrm>
        </p:grpSpPr>
        <p:sp>
          <p:nvSpPr>
            <p:cNvPr id="9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94" name="Cubo 126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95" name="Elipse 126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9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97" name="Grupo 1272"/>
          <p:cNvGrpSpPr>
            <a:grpSpLocks noChangeAspect="1"/>
          </p:cNvGrpSpPr>
          <p:nvPr/>
        </p:nvGrpSpPr>
        <p:grpSpPr bwMode="auto">
          <a:xfrm>
            <a:off x="796407" y="1593215"/>
            <a:ext cx="165600" cy="407149"/>
            <a:chOff x="797629" y="679031"/>
            <a:chExt cx="772066" cy="1898226"/>
          </a:xfrm>
        </p:grpSpPr>
        <p:sp>
          <p:nvSpPr>
            <p:cNvPr id="9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99" name="Cubo 127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00" name="Elipse 127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0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02" name="Grupo 1277"/>
          <p:cNvGrpSpPr>
            <a:grpSpLocks noChangeAspect="1"/>
          </p:cNvGrpSpPr>
          <p:nvPr/>
        </p:nvGrpSpPr>
        <p:grpSpPr bwMode="auto">
          <a:xfrm>
            <a:off x="799863" y="2063336"/>
            <a:ext cx="165600" cy="407149"/>
            <a:chOff x="797629" y="679031"/>
            <a:chExt cx="772066" cy="1898226"/>
          </a:xfrm>
        </p:grpSpPr>
        <p:sp>
          <p:nvSpPr>
            <p:cNvPr id="10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04" name="Cubo 127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05" name="Elipse 128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0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07" name="Grupo 1282"/>
          <p:cNvGrpSpPr>
            <a:grpSpLocks noChangeAspect="1"/>
          </p:cNvGrpSpPr>
          <p:nvPr/>
        </p:nvGrpSpPr>
        <p:grpSpPr bwMode="auto">
          <a:xfrm>
            <a:off x="791598" y="2533459"/>
            <a:ext cx="165600" cy="407149"/>
            <a:chOff x="797629" y="679031"/>
            <a:chExt cx="772066" cy="1898226"/>
          </a:xfrm>
        </p:grpSpPr>
        <p:sp>
          <p:nvSpPr>
            <p:cNvPr id="10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09" name="Cubo 128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10" name="Elipse 128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1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12" name="Grupo 1287"/>
          <p:cNvGrpSpPr>
            <a:grpSpLocks noChangeAspect="1"/>
          </p:cNvGrpSpPr>
          <p:nvPr/>
        </p:nvGrpSpPr>
        <p:grpSpPr bwMode="auto">
          <a:xfrm>
            <a:off x="795054" y="3003580"/>
            <a:ext cx="165600" cy="407149"/>
            <a:chOff x="797629" y="679031"/>
            <a:chExt cx="772066" cy="1898226"/>
          </a:xfrm>
        </p:grpSpPr>
        <p:sp>
          <p:nvSpPr>
            <p:cNvPr id="11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14" name="Cubo 128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15" name="Elipse 129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1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17" name="Grupo 1292"/>
          <p:cNvGrpSpPr>
            <a:grpSpLocks noChangeAspect="1"/>
          </p:cNvGrpSpPr>
          <p:nvPr/>
        </p:nvGrpSpPr>
        <p:grpSpPr bwMode="auto">
          <a:xfrm>
            <a:off x="791598" y="3473703"/>
            <a:ext cx="165600" cy="407149"/>
            <a:chOff x="797629" y="679031"/>
            <a:chExt cx="772066" cy="1898226"/>
          </a:xfrm>
        </p:grpSpPr>
        <p:sp>
          <p:nvSpPr>
            <p:cNvPr id="11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19" name="Cubo 129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20" name="Elipse 129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2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22" name="Grupo 1297"/>
          <p:cNvGrpSpPr>
            <a:grpSpLocks noChangeAspect="1"/>
          </p:cNvGrpSpPr>
          <p:nvPr/>
        </p:nvGrpSpPr>
        <p:grpSpPr bwMode="auto">
          <a:xfrm>
            <a:off x="795054" y="3943824"/>
            <a:ext cx="165600" cy="407149"/>
            <a:chOff x="797629" y="679031"/>
            <a:chExt cx="772066" cy="1898226"/>
          </a:xfrm>
        </p:grpSpPr>
        <p:sp>
          <p:nvSpPr>
            <p:cNvPr id="12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24" name="Cubo 129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25" name="Elipse 130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2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27" name="Grupo 1302"/>
          <p:cNvGrpSpPr>
            <a:grpSpLocks noChangeAspect="1"/>
          </p:cNvGrpSpPr>
          <p:nvPr/>
        </p:nvGrpSpPr>
        <p:grpSpPr bwMode="auto">
          <a:xfrm>
            <a:off x="786790" y="4413947"/>
            <a:ext cx="165600" cy="407149"/>
            <a:chOff x="797629" y="679031"/>
            <a:chExt cx="772066" cy="1898226"/>
          </a:xfrm>
        </p:grpSpPr>
        <p:sp>
          <p:nvSpPr>
            <p:cNvPr id="12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29" name="Cubo 130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30" name="Elipse 130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3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32" name="Grupo 1307"/>
          <p:cNvGrpSpPr>
            <a:grpSpLocks noChangeAspect="1"/>
          </p:cNvGrpSpPr>
          <p:nvPr/>
        </p:nvGrpSpPr>
        <p:grpSpPr bwMode="auto">
          <a:xfrm>
            <a:off x="790246" y="4884068"/>
            <a:ext cx="165600" cy="407149"/>
            <a:chOff x="797629" y="679031"/>
            <a:chExt cx="772066" cy="1898226"/>
          </a:xfrm>
        </p:grpSpPr>
        <p:sp>
          <p:nvSpPr>
            <p:cNvPr id="13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34" name="Cubo 130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35" name="Elipse 131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3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37" name="Grupo 1312"/>
          <p:cNvGrpSpPr>
            <a:grpSpLocks noChangeAspect="1"/>
          </p:cNvGrpSpPr>
          <p:nvPr/>
        </p:nvGrpSpPr>
        <p:grpSpPr bwMode="auto">
          <a:xfrm>
            <a:off x="781980" y="5354191"/>
            <a:ext cx="165600" cy="407149"/>
            <a:chOff x="797629" y="679031"/>
            <a:chExt cx="772066" cy="1898226"/>
          </a:xfrm>
        </p:grpSpPr>
        <p:sp>
          <p:nvSpPr>
            <p:cNvPr id="13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39" name="Cubo 131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40" name="Elipse 131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4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42" name="Grupo 1322"/>
          <p:cNvGrpSpPr>
            <a:grpSpLocks noChangeAspect="1"/>
          </p:cNvGrpSpPr>
          <p:nvPr/>
        </p:nvGrpSpPr>
        <p:grpSpPr bwMode="auto">
          <a:xfrm>
            <a:off x="1046736" y="1593215"/>
            <a:ext cx="165600" cy="407149"/>
            <a:chOff x="797629" y="679031"/>
            <a:chExt cx="772066" cy="1898226"/>
          </a:xfrm>
        </p:grpSpPr>
        <p:sp>
          <p:nvSpPr>
            <p:cNvPr id="14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44" name="Cubo 132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45" name="Elipse 132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4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47" name="Grupo 1327"/>
          <p:cNvGrpSpPr>
            <a:grpSpLocks noChangeAspect="1"/>
          </p:cNvGrpSpPr>
          <p:nvPr/>
        </p:nvGrpSpPr>
        <p:grpSpPr bwMode="auto">
          <a:xfrm>
            <a:off x="1050192" y="2063336"/>
            <a:ext cx="165600" cy="407149"/>
            <a:chOff x="797629" y="679031"/>
            <a:chExt cx="772066" cy="1898226"/>
          </a:xfrm>
        </p:grpSpPr>
        <p:sp>
          <p:nvSpPr>
            <p:cNvPr id="14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49" name="Cubo 132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50" name="Elipse 133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5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52" name="Grupo 1332"/>
          <p:cNvGrpSpPr>
            <a:grpSpLocks noChangeAspect="1"/>
          </p:cNvGrpSpPr>
          <p:nvPr/>
        </p:nvGrpSpPr>
        <p:grpSpPr bwMode="auto">
          <a:xfrm>
            <a:off x="1041927" y="2533459"/>
            <a:ext cx="165600" cy="407149"/>
            <a:chOff x="797629" y="679031"/>
            <a:chExt cx="772066" cy="1898226"/>
          </a:xfrm>
        </p:grpSpPr>
        <p:sp>
          <p:nvSpPr>
            <p:cNvPr id="15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54" name="Cubo 133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55" name="Elipse 133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5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57" name="Grupo 1337"/>
          <p:cNvGrpSpPr>
            <a:grpSpLocks noChangeAspect="1"/>
          </p:cNvGrpSpPr>
          <p:nvPr/>
        </p:nvGrpSpPr>
        <p:grpSpPr bwMode="auto">
          <a:xfrm>
            <a:off x="1045383" y="3003580"/>
            <a:ext cx="165600" cy="407149"/>
            <a:chOff x="797629" y="679031"/>
            <a:chExt cx="772066" cy="1898226"/>
          </a:xfrm>
        </p:grpSpPr>
        <p:sp>
          <p:nvSpPr>
            <p:cNvPr id="15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59" name="Cubo 133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60" name="Elipse 134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6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62" name="Grupo 1342"/>
          <p:cNvGrpSpPr>
            <a:grpSpLocks noChangeAspect="1"/>
          </p:cNvGrpSpPr>
          <p:nvPr/>
        </p:nvGrpSpPr>
        <p:grpSpPr bwMode="auto">
          <a:xfrm>
            <a:off x="1041927" y="3473703"/>
            <a:ext cx="165600" cy="407149"/>
            <a:chOff x="797629" y="679031"/>
            <a:chExt cx="772066" cy="1898226"/>
          </a:xfrm>
        </p:grpSpPr>
        <p:sp>
          <p:nvSpPr>
            <p:cNvPr id="16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64" name="Cubo 134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65" name="Elipse 134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6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67" name="Grupo 1347"/>
          <p:cNvGrpSpPr>
            <a:grpSpLocks noChangeAspect="1"/>
          </p:cNvGrpSpPr>
          <p:nvPr/>
        </p:nvGrpSpPr>
        <p:grpSpPr bwMode="auto">
          <a:xfrm>
            <a:off x="1045383" y="3943824"/>
            <a:ext cx="165600" cy="407149"/>
            <a:chOff x="797629" y="679031"/>
            <a:chExt cx="772066" cy="1898226"/>
          </a:xfrm>
        </p:grpSpPr>
        <p:sp>
          <p:nvSpPr>
            <p:cNvPr id="16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69" name="Cubo 134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70" name="Elipse 135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7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72" name="Grupo 1352"/>
          <p:cNvGrpSpPr>
            <a:grpSpLocks noChangeAspect="1"/>
          </p:cNvGrpSpPr>
          <p:nvPr/>
        </p:nvGrpSpPr>
        <p:grpSpPr bwMode="auto">
          <a:xfrm>
            <a:off x="1037117" y="4413947"/>
            <a:ext cx="165600" cy="407149"/>
            <a:chOff x="797629" y="679031"/>
            <a:chExt cx="772066" cy="1898226"/>
          </a:xfrm>
        </p:grpSpPr>
        <p:sp>
          <p:nvSpPr>
            <p:cNvPr id="17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74" name="Cubo 135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75" name="Elipse 135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7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77" name="Grupo 1357"/>
          <p:cNvGrpSpPr>
            <a:grpSpLocks noChangeAspect="1"/>
          </p:cNvGrpSpPr>
          <p:nvPr/>
        </p:nvGrpSpPr>
        <p:grpSpPr bwMode="auto">
          <a:xfrm>
            <a:off x="1040574" y="4884068"/>
            <a:ext cx="165600" cy="407149"/>
            <a:chOff x="797629" y="679031"/>
            <a:chExt cx="772066" cy="1898226"/>
          </a:xfrm>
        </p:grpSpPr>
        <p:sp>
          <p:nvSpPr>
            <p:cNvPr id="17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79" name="Cubo 135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80" name="Elipse 136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8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82" name="Grupo 1362"/>
          <p:cNvGrpSpPr>
            <a:grpSpLocks noChangeAspect="1"/>
          </p:cNvGrpSpPr>
          <p:nvPr/>
        </p:nvGrpSpPr>
        <p:grpSpPr bwMode="auto">
          <a:xfrm>
            <a:off x="1032310" y="5354191"/>
            <a:ext cx="165600" cy="407149"/>
            <a:chOff x="797629" y="679031"/>
            <a:chExt cx="772066" cy="1898226"/>
          </a:xfrm>
        </p:grpSpPr>
        <p:sp>
          <p:nvSpPr>
            <p:cNvPr id="18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84" name="Cubo 136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85" name="Elipse 136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8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87" name="Grupo 1372"/>
          <p:cNvGrpSpPr>
            <a:grpSpLocks noChangeAspect="1"/>
          </p:cNvGrpSpPr>
          <p:nvPr/>
        </p:nvGrpSpPr>
        <p:grpSpPr bwMode="auto">
          <a:xfrm>
            <a:off x="1292134" y="1601923"/>
            <a:ext cx="165600" cy="407149"/>
            <a:chOff x="797629" y="679031"/>
            <a:chExt cx="772066" cy="1898226"/>
          </a:xfrm>
        </p:grpSpPr>
        <p:sp>
          <p:nvSpPr>
            <p:cNvPr id="18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89" name="Cubo 137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90" name="Elipse 137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9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92" name="Grupo 1377"/>
          <p:cNvGrpSpPr>
            <a:grpSpLocks noChangeAspect="1"/>
          </p:cNvGrpSpPr>
          <p:nvPr/>
        </p:nvGrpSpPr>
        <p:grpSpPr bwMode="auto">
          <a:xfrm>
            <a:off x="1295590" y="2072043"/>
            <a:ext cx="165600" cy="407149"/>
            <a:chOff x="797629" y="679031"/>
            <a:chExt cx="772066" cy="1898226"/>
          </a:xfrm>
        </p:grpSpPr>
        <p:sp>
          <p:nvSpPr>
            <p:cNvPr id="19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94" name="Cubo 137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95" name="Elipse 138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9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197" name="Grupo 1382"/>
          <p:cNvGrpSpPr>
            <a:grpSpLocks noChangeAspect="1"/>
          </p:cNvGrpSpPr>
          <p:nvPr/>
        </p:nvGrpSpPr>
        <p:grpSpPr bwMode="auto">
          <a:xfrm>
            <a:off x="1287326" y="2542167"/>
            <a:ext cx="165600" cy="407149"/>
            <a:chOff x="797629" y="679031"/>
            <a:chExt cx="772066" cy="1898226"/>
          </a:xfrm>
        </p:grpSpPr>
        <p:sp>
          <p:nvSpPr>
            <p:cNvPr id="19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199" name="Cubo 138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00" name="Elipse 138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0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02" name="Grupo 1387"/>
          <p:cNvGrpSpPr>
            <a:grpSpLocks noChangeAspect="1"/>
          </p:cNvGrpSpPr>
          <p:nvPr/>
        </p:nvGrpSpPr>
        <p:grpSpPr bwMode="auto">
          <a:xfrm>
            <a:off x="1290782" y="3012288"/>
            <a:ext cx="165600" cy="407149"/>
            <a:chOff x="797629" y="679031"/>
            <a:chExt cx="772066" cy="1898226"/>
          </a:xfrm>
        </p:grpSpPr>
        <p:sp>
          <p:nvSpPr>
            <p:cNvPr id="20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04" name="Cubo 138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05" name="Elipse 139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0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07" name="Grupo 1392"/>
          <p:cNvGrpSpPr>
            <a:grpSpLocks noChangeAspect="1"/>
          </p:cNvGrpSpPr>
          <p:nvPr/>
        </p:nvGrpSpPr>
        <p:grpSpPr bwMode="auto">
          <a:xfrm>
            <a:off x="1287326" y="3482411"/>
            <a:ext cx="165600" cy="407149"/>
            <a:chOff x="797629" y="679031"/>
            <a:chExt cx="772066" cy="1898226"/>
          </a:xfrm>
        </p:grpSpPr>
        <p:sp>
          <p:nvSpPr>
            <p:cNvPr id="20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09" name="Cubo 139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10" name="Elipse 139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1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12" name="Grupo 1397"/>
          <p:cNvGrpSpPr>
            <a:grpSpLocks noChangeAspect="1"/>
          </p:cNvGrpSpPr>
          <p:nvPr/>
        </p:nvGrpSpPr>
        <p:grpSpPr bwMode="auto">
          <a:xfrm>
            <a:off x="1290782" y="3952532"/>
            <a:ext cx="165600" cy="407149"/>
            <a:chOff x="797629" y="679031"/>
            <a:chExt cx="772066" cy="1898226"/>
          </a:xfrm>
        </p:grpSpPr>
        <p:sp>
          <p:nvSpPr>
            <p:cNvPr id="21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14" name="Cubo 139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15" name="Elipse 140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1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17" name="Grupo 1402"/>
          <p:cNvGrpSpPr>
            <a:grpSpLocks noChangeAspect="1"/>
          </p:cNvGrpSpPr>
          <p:nvPr/>
        </p:nvGrpSpPr>
        <p:grpSpPr bwMode="auto">
          <a:xfrm>
            <a:off x="1282516" y="4422655"/>
            <a:ext cx="165600" cy="407149"/>
            <a:chOff x="797629" y="679031"/>
            <a:chExt cx="772066" cy="1898226"/>
          </a:xfrm>
        </p:grpSpPr>
        <p:sp>
          <p:nvSpPr>
            <p:cNvPr id="21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19" name="Cubo 140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20" name="Elipse 140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2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22" name="Grupo 1407"/>
          <p:cNvGrpSpPr>
            <a:grpSpLocks noChangeAspect="1"/>
          </p:cNvGrpSpPr>
          <p:nvPr/>
        </p:nvGrpSpPr>
        <p:grpSpPr bwMode="auto">
          <a:xfrm>
            <a:off x="1285972" y="4892776"/>
            <a:ext cx="165600" cy="407149"/>
            <a:chOff x="797629" y="679031"/>
            <a:chExt cx="772066" cy="1898226"/>
          </a:xfrm>
        </p:grpSpPr>
        <p:sp>
          <p:nvSpPr>
            <p:cNvPr id="22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24" name="Cubo 140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25" name="Elipse 141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2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27" name="Grupo 1412"/>
          <p:cNvGrpSpPr>
            <a:grpSpLocks noChangeAspect="1"/>
          </p:cNvGrpSpPr>
          <p:nvPr/>
        </p:nvGrpSpPr>
        <p:grpSpPr bwMode="auto">
          <a:xfrm>
            <a:off x="1277707" y="5362899"/>
            <a:ext cx="165600" cy="407149"/>
            <a:chOff x="797629" y="679031"/>
            <a:chExt cx="772066" cy="1898226"/>
          </a:xfrm>
        </p:grpSpPr>
        <p:sp>
          <p:nvSpPr>
            <p:cNvPr id="22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29" name="Cubo 141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30" name="Elipse 141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3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32" name="Grupo 1422"/>
          <p:cNvGrpSpPr>
            <a:grpSpLocks noChangeAspect="1"/>
          </p:cNvGrpSpPr>
          <p:nvPr/>
        </p:nvGrpSpPr>
        <p:grpSpPr bwMode="auto">
          <a:xfrm>
            <a:off x="1542463" y="1601923"/>
            <a:ext cx="165600" cy="407149"/>
            <a:chOff x="797629" y="679031"/>
            <a:chExt cx="772066" cy="1898226"/>
          </a:xfrm>
        </p:grpSpPr>
        <p:sp>
          <p:nvSpPr>
            <p:cNvPr id="23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34" name="Cubo 142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35" name="Elipse 142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3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37" name="Grupo 1427"/>
          <p:cNvGrpSpPr>
            <a:grpSpLocks noChangeAspect="1"/>
          </p:cNvGrpSpPr>
          <p:nvPr/>
        </p:nvGrpSpPr>
        <p:grpSpPr bwMode="auto">
          <a:xfrm>
            <a:off x="1545919" y="2072043"/>
            <a:ext cx="165600" cy="407149"/>
            <a:chOff x="797629" y="679031"/>
            <a:chExt cx="772066" cy="1898226"/>
          </a:xfrm>
        </p:grpSpPr>
        <p:sp>
          <p:nvSpPr>
            <p:cNvPr id="23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39" name="Cubo 142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40" name="Elipse 143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4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42" name="Grupo 1432"/>
          <p:cNvGrpSpPr>
            <a:grpSpLocks noChangeAspect="1"/>
          </p:cNvGrpSpPr>
          <p:nvPr/>
        </p:nvGrpSpPr>
        <p:grpSpPr bwMode="auto">
          <a:xfrm>
            <a:off x="1537654" y="2542167"/>
            <a:ext cx="165600" cy="407149"/>
            <a:chOff x="797629" y="679031"/>
            <a:chExt cx="772066" cy="1898226"/>
          </a:xfrm>
        </p:grpSpPr>
        <p:sp>
          <p:nvSpPr>
            <p:cNvPr id="24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44" name="Cubo 143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45" name="Elipse 143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4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47" name="Grupo 1437"/>
          <p:cNvGrpSpPr>
            <a:grpSpLocks noChangeAspect="1"/>
          </p:cNvGrpSpPr>
          <p:nvPr/>
        </p:nvGrpSpPr>
        <p:grpSpPr bwMode="auto">
          <a:xfrm>
            <a:off x="1541110" y="3012288"/>
            <a:ext cx="165600" cy="407149"/>
            <a:chOff x="797629" y="679031"/>
            <a:chExt cx="772066" cy="1898226"/>
          </a:xfrm>
        </p:grpSpPr>
        <p:sp>
          <p:nvSpPr>
            <p:cNvPr id="24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49" name="Cubo 143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50" name="Elipse 144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5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52" name="Grupo 1442"/>
          <p:cNvGrpSpPr>
            <a:grpSpLocks noChangeAspect="1"/>
          </p:cNvGrpSpPr>
          <p:nvPr/>
        </p:nvGrpSpPr>
        <p:grpSpPr bwMode="auto">
          <a:xfrm>
            <a:off x="1537654" y="3482411"/>
            <a:ext cx="165600" cy="407149"/>
            <a:chOff x="797629" y="679031"/>
            <a:chExt cx="772066" cy="1898226"/>
          </a:xfrm>
        </p:grpSpPr>
        <p:sp>
          <p:nvSpPr>
            <p:cNvPr id="25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54" name="Cubo 144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55" name="Elipse 144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5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57" name="Grupo 1447"/>
          <p:cNvGrpSpPr>
            <a:grpSpLocks noChangeAspect="1"/>
          </p:cNvGrpSpPr>
          <p:nvPr/>
        </p:nvGrpSpPr>
        <p:grpSpPr bwMode="auto">
          <a:xfrm>
            <a:off x="1541110" y="3952532"/>
            <a:ext cx="165600" cy="407149"/>
            <a:chOff x="797629" y="679031"/>
            <a:chExt cx="772066" cy="1898226"/>
          </a:xfrm>
        </p:grpSpPr>
        <p:sp>
          <p:nvSpPr>
            <p:cNvPr id="25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59" name="Cubo 144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60" name="Elipse 145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6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62" name="Grupo 1452"/>
          <p:cNvGrpSpPr>
            <a:grpSpLocks noChangeAspect="1"/>
          </p:cNvGrpSpPr>
          <p:nvPr/>
        </p:nvGrpSpPr>
        <p:grpSpPr bwMode="auto">
          <a:xfrm>
            <a:off x="1532846" y="4422655"/>
            <a:ext cx="165600" cy="407149"/>
            <a:chOff x="797629" y="679031"/>
            <a:chExt cx="772066" cy="1898226"/>
          </a:xfrm>
        </p:grpSpPr>
        <p:sp>
          <p:nvSpPr>
            <p:cNvPr id="26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64" name="Cubo 145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65" name="Elipse 145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6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67" name="Grupo 1457"/>
          <p:cNvGrpSpPr>
            <a:grpSpLocks noChangeAspect="1"/>
          </p:cNvGrpSpPr>
          <p:nvPr/>
        </p:nvGrpSpPr>
        <p:grpSpPr bwMode="auto">
          <a:xfrm>
            <a:off x="1536302" y="4892776"/>
            <a:ext cx="165600" cy="407149"/>
            <a:chOff x="797629" y="679031"/>
            <a:chExt cx="772066" cy="1898226"/>
          </a:xfrm>
        </p:grpSpPr>
        <p:sp>
          <p:nvSpPr>
            <p:cNvPr id="26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69" name="Cubo 145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70" name="Elipse 146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7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72" name="Grupo 1462"/>
          <p:cNvGrpSpPr>
            <a:grpSpLocks noChangeAspect="1"/>
          </p:cNvGrpSpPr>
          <p:nvPr/>
        </p:nvGrpSpPr>
        <p:grpSpPr bwMode="auto">
          <a:xfrm>
            <a:off x="1528036" y="5362899"/>
            <a:ext cx="165600" cy="407149"/>
            <a:chOff x="797629" y="679031"/>
            <a:chExt cx="772066" cy="1898226"/>
          </a:xfrm>
        </p:grpSpPr>
        <p:sp>
          <p:nvSpPr>
            <p:cNvPr id="27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74" name="Cubo 146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75" name="Elipse 146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7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77" name="Grupo 1472"/>
          <p:cNvGrpSpPr>
            <a:grpSpLocks noChangeAspect="1"/>
          </p:cNvGrpSpPr>
          <p:nvPr/>
        </p:nvGrpSpPr>
        <p:grpSpPr bwMode="auto">
          <a:xfrm>
            <a:off x="1776351" y="1603084"/>
            <a:ext cx="165600" cy="407149"/>
            <a:chOff x="797629" y="679031"/>
            <a:chExt cx="772066" cy="1898226"/>
          </a:xfrm>
        </p:grpSpPr>
        <p:sp>
          <p:nvSpPr>
            <p:cNvPr id="27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79" name="Cubo 147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80" name="Elipse 147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8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82" name="Grupo 1477"/>
          <p:cNvGrpSpPr>
            <a:grpSpLocks noChangeAspect="1"/>
          </p:cNvGrpSpPr>
          <p:nvPr/>
        </p:nvGrpSpPr>
        <p:grpSpPr bwMode="auto">
          <a:xfrm>
            <a:off x="1779807" y="2073207"/>
            <a:ext cx="165600" cy="407149"/>
            <a:chOff x="797629" y="679031"/>
            <a:chExt cx="772066" cy="1898226"/>
          </a:xfrm>
        </p:grpSpPr>
        <p:sp>
          <p:nvSpPr>
            <p:cNvPr id="28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84" name="Cubo 147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85" name="Elipse 148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8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87" name="Grupo 1482"/>
          <p:cNvGrpSpPr>
            <a:grpSpLocks noChangeAspect="1"/>
          </p:cNvGrpSpPr>
          <p:nvPr/>
        </p:nvGrpSpPr>
        <p:grpSpPr bwMode="auto">
          <a:xfrm>
            <a:off x="1771542" y="2543328"/>
            <a:ext cx="165600" cy="407149"/>
            <a:chOff x="797629" y="679031"/>
            <a:chExt cx="772066" cy="1898226"/>
          </a:xfrm>
        </p:grpSpPr>
        <p:sp>
          <p:nvSpPr>
            <p:cNvPr id="28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89" name="Cubo 148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90" name="Elipse 148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9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92" name="Grupo 1487"/>
          <p:cNvGrpSpPr>
            <a:grpSpLocks noChangeAspect="1"/>
          </p:cNvGrpSpPr>
          <p:nvPr/>
        </p:nvGrpSpPr>
        <p:grpSpPr bwMode="auto">
          <a:xfrm>
            <a:off x="1774998" y="3013451"/>
            <a:ext cx="165600" cy="407149"/>
            <a:chOff x="797629" y="679031"/>
            <a:chExt cx="772066" cy="1898226"/>
          </a:xfrm>
        </p:grpSpPr>
        <p:sp>
          <p:nvSpPr>
            <p:cNvPr id="29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94" name="Cubo 148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95" name="Elipse 149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9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297" name="Grupo 1492"/>
          <p:cNvGrpSpPr>
            <a:grpSpLocks noChangeAspect="1"/>
          </p:cNvGrpSpPr>
          <p:nvPr/>
        </p:nvGrpSpPr>
        <p:grpSpPr bwMode="auto">
          <a:xfrm>
            <a:off x="1771542" y="3483572"/>
            <a:ext cx="165600" cy="407149"/>
            <a:chOff x="797629" y="679031"/>
            <a:chExt cx="772066" cy="1898226"/>
          </a:xfrm>
        </p:grpSpPr>
        <p:sp>
          <p:nvSpPr>
            <p:cNvPr id="29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299" name="Cubo 149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00" name="Elipse 149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0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02" name="Grupo 1497"/>
          <p:cNvGrpSpPr>
            <a:grpSpLocks noChangeAspect="1"/>
          </p:cNvGrpSpPr>
          <p:nvPr/>
        </p:nvGrpSpPr>
        <p:grpSpPr bwMode="auto">
          <a:xfrm>
            <a:off x="1774998" y="3953695"/>
            <a:ext cx="165600" cy="407149"/>
            <a:chOff x="797629" y="679031"/>
            <a:chExt cx="772066" cy="1898226"/>
          </a:xfrm>
        </p:grpSpPr>
        <p:sp>
          <p:nvSpPr>
            <p:cNvPr id="30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04" name="Cubo 149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05" name="Elipse 150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0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07" name="Grupo 1502"/>
          <p:cNvGrpSpPr>
            <a:grpSpLocks noChangeAspect="1"/>
          </p:cNvGrpSpPr>
          <p:nvPr/>
        </p:nvGrpSpPr>
        <p:grpSpPr bwMode="auto">
          <a:xfrm>
            <a:off x="1766734" y="4423816"/>
            <a:ext cx="165600" cy="407149"/>
            <a:chOff x="797629" y="679031"/>
            <a:chExt cx="772066" cy="1898226"/>
          </a:xfrm>
        </p:grpSpPr>
        <p:sp>
          <p:nvSpPr>
            <p:cNvPr id="30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09" name="Cubo 150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10" name="Elipse 150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1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12" name="Grupo 1507"/>
          <p:cNvGrpSpPr>
            <a:grpSpLocks noChangeAspect="1"/>
          </p:cNvGrpSpPr>
          <p:nvPr/>
        </p:nvGrpSpPr>
        <p:grpSpPr bwMode="auto">
          <a:xfrm>
            <a:off x="1770190" y="4893939"/>
            <a:ext cx="165600" cy="407149"/>
            <a:chOff x="797629" y="679031"/>
            <a:chExt cx="772066" cy="1898226"/>
          </a:xfrm>
        </p:grpSpPr>
        <p:sp>
          <p:nvSpPr>
            <p:cNvPr id="31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14" name="Cubo 150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15" name="Elipse 151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1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17" name="Grupo 1512"/>
          <p:cNvGrpSpPr>
            <a:grpSpLocks noChangeAspect="1"/>
          </p:cNvGrpSpPr>
          <p:nvPr/>
        </p:nvGrpSpPr>
        <p:grpSpPr bwMode="auto">
          <a:xfrm>
            <a:off x="1761924" y="5364060"/>
            <a:ext cx="165600" cy="407149"/>
            <a:chOff x="797629" y="679031"/>
            <a:chExt cx="772066" cy="1898226"/>
          </a:xfrm>
        </p:grpSpPr>
        <p:sp>
          <p:nvSpPr>
            <p:cNvPr id="31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19" name="Cubo 151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20" name="Elipse 151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2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22" name="Grupo 1522"/>
          <p:cNvGrpSpPr>
            <a:grpSpLocks noChangeAspect="1"/>
          </p:cNvGrpSpPr>
          <p:nvPr/>
        </p:nvGrpSpPr>
        <p:grpSpPr bwMode="auto">
          <a:xfrm>
            <a:off x="2026680" y="1603084"/>
            <a:ext cx="165600" cy="407149"/>
            <a:chOff x="797629" y="679031"/>
            <a:chExt cx="772066" cy="1898226"/>
          </a:xfrm>
        </p:grpSpPr>
        <p:sp>
          <p:nvSpPr>
            <p:cNvPr id="32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24" name="Cubo 152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25" name="Elipse 152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2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27" name="Grupo 1527"/>
          <p:cNvGrpSpPr>
            <a:grpSpLocks noChangeAspect="1"/>
          </p:cNvGrpSpPr>
          <p:nvPr/>
        </p:nvGrpSpPr>
        <p:grpSpPr bwMode="auto">
          <a:xfrm>
            <a:off x="2030136" y="2073207"/>
            <a:ext cx="165600" cy="407149"/>
            <a:chOff x="797629" y="679031"/>
            <a:chExt cx="772066" cy="1898226"/>
          </a:xfrm>
        </p:grpSpPr>
        <p:sp>
          <p:nvSpPr>
            <p:cNvPr id="32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29" name="Cubo 152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30" name="Elipse 153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3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32" name="Grupo 1532"/>
          <p:cNvGrpSpPr>
            <a:grpSpLocks noChangeAspect="1"/>
          </p:cNvGrpSpPr>
          <p:nvPr/>
        </p:nvGrpSpPr>
        <p:grpSpPr bwMode="auto">
          <a:xfrm>
            <a:off x="2021871" y="2543328"/>
            <a:ext cx="165600" cy="407149"/>
            <a:chOff x="797629" y="679031"/>
            <a:chExt cx="772066" cy="1898226"/>
          </a:xfrm>
        </p:grpSpPr>
        <p:sp>
          <p:nvSpPr>
            <p:cNvPr id="33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34" name="Cubo 153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35" name="Elipse 153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3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37" name="Grupo 1537"/>
          <p:cNvGrpSpPr>
            <a:grpSpLocks noChangeAspect="1"/>
          </p:cNvGrpSpPr>
          <p:nvPr/>
        </p:nvGrpSpPr>
        <p:grpSpPr bwMode="auto">
          <a:xfrm>
            <a:off x="2025327" y="3013451"/>
            <a:ext cx="165600" cy="407149"/>
            <a:chOff x="797629" y="679031"/>
            <a:chExt cx="772066" cy="1898226"/>
          </a:xfrm>
        </p:grpSpPr>
        <p:sp>
          <p:nvSpPr>
            <p:cNvPr id="33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39" name="Cubo 153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40" name="Elipse 154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4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42" name="Grupo 1542"/>
          <p:cNvGrpSpPr>
            <a:grpSpLocks noChangeAspect="1"/>
          </p:cNvGrpSpPr>
          <p:nvPr/>
        </p:nvGrpSpPr>
        <p:grpSpPr bwMode="auto">
          <a:xfrm>
            <a:off x="2021871" y="3483572"/>
            <a:ext cx="165600" cy="407149"/>
            <a:chOff x="797629" y="679031"/>
            <a:chExt cx="772066" cy="1898226"/>
          </a:xfrm>
        </p:grpSpPr>
        <p:sp>
          <p:nvSpPr>
            <p:cNvPr id="34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44" name="Cubo 154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45" name="Elipse 154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4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47" name="Grupo 1547"/>
          <p:cNvGrpSpPr>
            <a:grpSpLocks noChangeAspect="1"/>
          </p:cNvGrpSpPr>
          <p:nvPr/>
        </p:nvGrpSpPr>
        <p:grpSpPr bwMode="auto">
          <a:xfrm>
            <a:off x="2025327" y="3953695"/>
            <a:ext cx="165600" cy="407149"/>
            <a:chOff x="797629" y="679031"/>
            <a:chExt cx="772066" cy="1898226"/>
          </a:xfrm>
        </p:grpSpPr>
        <p:sp>
          <p:nvSpPr>
            <p:cNvPr id="34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49" name="Cubo 154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50" name="Elipse 155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5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52" name="Grupo 1552"/>
          <p:cNvGrpSpPr>
            <a:grpSpLocks noChangeAspect="1"/>
          </p:cNvGrpSpPr>
          <p:nvPr/>
        </p:nvGrpSpPr>
        <p:grpSpPr bwMode="auto">
          <a:xfrm>
            <a:off x="2017062" y="4423816"/>
            <a:ext cx="165600" cy="407149"/>
            <a:chOff x="797629" y="679031"/>
            <a:chExt cx="772066" cy="1898226"/>
          </a:xfrm>
        </p:grpSpPr>
        <p:sp>
          <p:nvSpPr>
            <p:cNvPr id="35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54" name="Cubo 155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55" name="Elipse 155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5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57" name="Grupo 1557"/>
          <p:cNvGrpSpPr>
            <a:grpSpLocks noChangeAspect="1"/>
          </p:cNvGrpSpPr>
          <p:nvPr/>
        </p:nvGrpSpPr>
        <p:grpSpPr bwMode="auto">
          <a:xfrm>
            <a:off x="2020518" y="4893939"/>
            <a:ext cx="165600" cy="407149"/>
            <a:chOff x="797629" y="679031"/>
            <a:chExt cx="772066" cy="1898226"/>
          </a:xfrm>
        </p:grpSpPr>
        <p:sp>
          <p:nvSpPr>
            <p:cNvPr id="35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59" name="Cubo 155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60" name="Elipse 156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6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62" name="Grupo 1562"/>
          <p:cNvGrpSpPr>
            <a:grpSpLocks noChangeAspect="1"/>
          </p:cNvGrpSpPr>
          <p:nvPr/>
        </p:nvGrpSpPr>
        <p:grpSpPr bwMode="auto">
          <a:xfrm>
            <a:off x="2012254" y="5364060"/>
            <a:ext cx="165600" cy="407149"/>
            <a:chOff x="797629" y="679031"/>
            <a:chExt cx="772066" cy="1898226"/>
          </a:xfrm>
        </p:grpSpPr>
        <p:sp>
          <p:nvSpPr>
            <p:cNvPr id="36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64" name="Cubo 156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65" name="Elipse 156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6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67" name="Grupo 1572"/>
          <p:cNvGrpSpPr>
            <a:grpSpLocks noChangeAspect="1"/>
          </p:cNvGrpSpPr>
          <p:nvPr/>
        </p:nvGrpSpPr>
        <p:grpSpPr bwMode="auto">
          <a:xfrm>
            <a:off x="2267142" y="1601923"/>
            <a:ext cx="165600" cy="407149"/>
            <a:chOff x="797629" y="679031"/>
            <a:chExt cx="772066" cy="1898226"/>
          </a:xfrm>
        </p:grpSpPr>
        <p:sp>
          <p:nvSpPr>
            <p:cNvPr id="36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69" name="Cubo 157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70" name="Elipse 157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7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72" name="Grupo 1577"/>
          <p:cNvGrpSpPr>
            <a:grpSpLocks noChangeAspect="1"/>
          </p:cNvGrpSpPr>
          <p:nvPr/>
        </p:nvGrpSpPr>
        <p:grpSpPr bwMode="auto">
          <a:xfrm>
            <a:off x="2270598" y="2072043"/>
            <a:ext cx="165600" cy="407149"/>
            <a:chOff x="797629" y="679031"/>
            <a:chExt cx="772066" cy="1898226"/>
          </a:xfrm>
        </p:grpSpPr>
        <p:sp>
          <p:nvSpPr>
            <p:cNvPr id="37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74" name="Cubo 157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75" name="Elipse 158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7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77" name="Grupo 1582"/>
          <p:cNvGrpSpPr>
            <a:grpSpLocks noChangeAspect="1"/>
          </p:cNvGrpSpPr>
          <p:nvPr/>
        </p:nvGrpSpPr>
        <p:grpSpPr bwMode="auto">
          <a:xfrm>
            <a:off x="2262334" y="2542167"/>
            <a:ext cx="165600" cy="407149"/>
            <a:chOff x="797629" y="679031"/>
            <a:chExt cx="772066" cy="1898226"/>
          </a:xfrm>
        </p:grpSpPr>
        <p:sp>
          <p:nvSpPr>
            <p:cNvPr id="37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79" name="Cubo 158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80" name="Elipse 158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8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82" name="Grupo 1587"/>
          <p:cNvGrpSpPr>
            <a:grpSpLocks noChangeAspect="1"/>
          </p:cNvGrpSpPr>
          <p:nvPr/>
        </p:nvGrpSpPr>
        <p:grpSpPr bwMode="auto">
          <a:xfrm>
            <a:off x="2265790" y="3012288"/>
            <a:ext cx="165600" cy="407149"/>
            <a:chOff x="797629" y="679031"/>
            <a:chExt cx="772066" cy="1898226"/>
          </a:xfrm>
        </p:grpSpPr>
        <p:sp>
          <p:nvSpPr>
            <p:cNvPr id="38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84" name="Cubo 158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85" name="Elipse 159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8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87" name="Grupo 1592"/>
          <p:cNvGrpSpPr>
            <a:grpSpLocks noChangeAspect="1"/>
          </p:cNvGrpSpPr>
          <p:nvPr/>
        </p:nvGrpSpPr>
        <p:grpSpPr bwMode="auto">
          <a:xfrm>
            <a:off x="2262334" y="3482411"/>
            <a:ext cx="165600" cy="407149"/>
            <a:chOff x="797629" y="679031"/>
            <a:chExt cx="772066" cy="1898226"/>
          </a:xfrm>
        </p:grpSpPr>
        <p:sp>
          <p:nvSpPr>
            <p:cNvPr id="38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89" name="Cubo 159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90" name="Elipse 159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9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92" name="Grupo 1597"/>
          <p:cNvGrpSpPr>
            <a:grpSpLocks noChangeAspect="1"/>
          </p:cNvGrpSpPr>
          <p:nvPr/>
        </p:nvGrpSpPr>
        <p:grpSpPr bwMode="auto">
          <a:xfrm>
            <a:off x="2265790" y="3952532"/>
            <a:ext cx="165600" cy="407149"/>
            <a:chOff x="797629" y="679031"/>
            <a:chExt cx="772066" cy="1898226"/>
          </a:xfrm>
        </p:grpSpPr>
        <p:sp>
          <p:nvSpPr>
            <p:cNvPr id="39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94" name="Cubo 159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95" name="Elipse 160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9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397" name="Grupo 1602"/>
          <p:cNvGrpSpPr>
            <a:grpSpLocks noChangeAspect="1"/>
          </p:cNvGrpSpPr>
          <p:nvPr/>
        </p:nvGrpSpPr>
        <p:grpSpPr bwMode="auto">
          <a:xfrm>
            <a:off x="2257524" y="4422655"/>
            <a:ext cx="165600" cy="407149"/>
            <a:chOff x="797629" y="679031"/>
            <a:chExt cx="772066" cy="1898226"/>
          </a:xfrm>
        </p:grpSpPr>
        <p:sp>
          <p:nvSpPr>
            <p:cNvPr id="39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399" name="Cubo 160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00" name="Elipse 160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0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02" name="Grupo 1607"/>
          <p:cNvGrpSpPr>
            <a:grpSpLocks noChangeAspect="1"/>
          </p:cNvGrpSpPr>
          <p:nvPr/>
        </p:nvGrpSpPr>
        <p:grpSpPr bwMode="auto">
          <a:xfrm>
            <a:off x="2260980" y="4892776"/>
            <a:ext cx="165600" cy="407149"/>
            <a:chOff x="797629" y="679031"/>
            <a:chExt cx="772066" cy="1898226"/>
          </a:xfrm>
        </p:grpSpPr>
        <p:sp>
          <p:nvSpPr>
            <p:cNvPr id="40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04" name="Cubo 160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05" name="Elipse 161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0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07" name="Grupo 1612"/>
          <p:cNvGrpSpPr>
            <a:grpSpLocks noChangeAspect="1"/>
          </p:cNvGrpSpPr>
          <p:nvPr/>
        </p:nvGrpSpPr>
        <p:grpSpPr bwMode="auto">
          <a:xfrm>
            <a:off x="2252715" y="5362899"/>
            <a:ext cx="165600" cy="407149"/>
            <a:chOff x="797629" y="679031"/>
            <a:chExt cx="772066" cy="1898226"/>
          </a:xfrm>
        </p:grpSpPr>
        <p:sp>
          <p:nvSpPr>
            <p:cNvPr id="40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09" name="Cubo 161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10" name="Elipse 161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1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12" name="Grupo 1622"/>
          <p:cNvGrpSpPr>
            <a:grpSpLocks noChangeAspect="1"/>
          </p:cNvGrpSpPr>
          <p:nvPr/>
        </p:nvGrpSpPr>
        <p:grpSpPr bwMode="auto">
          <a:xfrm>
            <a:off x="2517471" y="1601923"/>
            <a:ext cx="165600" cy="407149"/>
            <a:chOff x="797629" y="679031"/>
            <a:chExt cx="772066" cy="1898226"/>
          </a:xfrm>
        </p:grpSpPr>
        <p:sp>
          <p:nvSpPr>
            <p:cNvPr id="41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14" name="Cubo 162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15" name="Elipse 162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1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17" name="Grupo 1627"/>
          <p:cNvGrpSpPr>
            <a:grpSpLocks noChangeAspect="1"/>
          </p:cNvGrpSpPr>
          <p:nvPr/>
        </p:nvGrpSpPr>
        <p:grpSpPr bwMode="auto">
          <a:xfrm>
            <a:off x="2520927" y="2072043"/>
            <a:ext cx="165600" cy="407149"/>
            <a:chOff x="797629" y="679031"/>
            <a:chExt cx="772066" cy="1898226"/>
          </a:xfrm>
        </p:grpSpPr>
        <p:sp>
          <p:nvSpPr>
            <p:cNvPr id="41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19" name="Cubo 162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20" name="Elipse 163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2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22" name="Grupo 1632"/>
          <p:cNvGrpSpPr>
            <a:grpSpLocks noChangeAspect="1"/>
          </p:cNvGrpSpPr>
          <p:nvPr/>
        </p:nvGrpSpPr>
        <p:grpSpPr bwMode="auto">
          <a:xfrm>
            <a:off x="2512662" y="2542167"/>
            <a:ext cx="165600" cy="407149"/>
            <a:chOff x="797629" y="679031"/>
            <a:chExt cx="772066" cy="1898226"/>
          </a:xfrm>
        </p:grpSpPr>
        <p:sp>
          <p:nvSpPr>
            <p:cNvPr id="42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24" name="Cubo 163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25" name="Elipse 163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2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27" name="Grupo 1637"/>
          <p:cNvGrpSpPr>
            <a:grpSpLocks noChangeAspect="1"/>
          </p:cNvGrpSpPr>
          <p:nvPr/>
        </p:nvGrpSpPr>
        <p:grpSpPr bwMode="auto">
          <a:xfrm>
            <a:off x="2516118" y="3012288"/>
            <a:ext cx="165600" cy="407149"/>
            <a:chOff x="797629" y="679031"/>
            <a:chExt cx="772066" cy="1898226"/>
          </a:xfrm>
        </p:grpSpPr>
        <p:sp>
          <p:nvSpPr>
            <p:cNvPr id="42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29" name="Cubo 163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30" name="Elipse 164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3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32" name="Grupo 1642"/>
          <p:cNvGrpSpPr>
            <a:grpSpLocks noChangeAspect="1"/>
          </p:cNvGrpSpPr>
          <p:nvPr/>
        </p:nvGrpSpPr>
        <p:grpSpPr bwMode="auto">
          <a:xfrm>
            <a:off x="2512662" y="3482411"/>
            <a:ext cx="165600" cy="407149"/>
            <a:chOff x="797629" y="679031"/>
            <a:chExt cx="772066" cy="1898226"/>
          </a:xfrm>
        </p:grpSpPr>
        <p:sp>
          <p:nvSpPr>
            <p:cNvPr id="43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34" name="Cubo 164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35" name="Elipse 164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3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37" name="Grupo 1647"/>
          <p:cNvGrpSpPr>
            <a:grpSpLocks noChangeAspect="1"/>
          </p:cNvGrpSpPr>
          <p:nvPr/>
        </p:nvGrpSpPr>
        <p:grpSpPr bwMode="auto">
          <a:xfrm>
            <a:off x="2516118" y="3952532"/>
            <a:ext cx="165600" cy="407149"/>
            <a:chOff x="797629" y="679031"/>
            <a:chExt cx="772066" cy="1898226"/>
          </a:xfrm>
        </p:grpSpPr>
        <p:sp>
          <p:nvSpPr>
            <p:cNvPr id="43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39" name="Cubo 164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40" name="Elipse 165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4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42" name="Grupo 1652"/>
          <p:cNvGrpSpPr>
            <a:grpSpLocks noChangeAspect="1"/>
          </p:cNvGrpSpPr>
          <p:nvPr/>
        </p:nvGrpSpPr>
        <p:grpSpPr bwMode="auto">
          <a:xfrm>
            <a:off x="2507854" y="4422655"/>
            <a:ext cx="165600" cy="407149"/>
            <a:chOff x="797629" y="679031"/>
            <a:chExt cx="772066" cy="1898226"/>
          </a:xfrm>
        </p:grpSpPr>
        <p:sp>
          <p:nvSpPr>
            <p:cNvPr id="44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44" name="Cubo 165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45" name="Elipse 165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4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47" name="Grupo 1657"/>
          <p:cNvGrpSpPr>
            <a:grpSpLocks noChangeAspect="1"/>
          </p:cNvGrpSpPr>
          <p:nvPr/>
        </p:nvGrpSpPr>
        <p:grpSpPr bwMode="auto">
          <a:xfrm>
            <a:off x="2511310" y="4892776"/>
            <a:ext cx="165600" cy="407149"/>
            <a:chOff x="797629" y="679031"/>
            <a:chExt cx="772066" cy="1898226"/>
          </a:xfrm>
        </p:grpSpPr>
        <p:sp>
          <p:nvSpPr>
            <p:cNvPr id="44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49" name="Cubo 165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50" name="Elipse 166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5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52" name="Grupo 1662"/>
          <p:cNvGrpSpPr>
            <a:grpSpLocks noChangeAspect="1"/>
          </p:cNvGrpSpPr>
          <p:nvPr/>
        </p:nvGrpSpPr>
        <p:grpSpPr bwMode="auto">
          <a:xfrm>
            <a:off x="2503044" y="5362899"/>
            <a:ext cx="165600" cy="407149"/>
            <a:chOff x="797629" y="679031"/>
            <a:chExt cx="772066" cy="1898226"/>
          </a:xfrm>
        </p:grpSpPr>
        <p:sp>
          <p:nvSpPr>
            <p:cNvPr id="45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54" name="Cubo 166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55" name="Elipse 166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5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57" name="Grupo 1672"/>
          <p:cNvGrpSpPr>
            <a:grpSpLocks noChangeAspect="1"/>
          </p:cNvGrpSpPr>
          <p:nvPr/>
        </p:nvGrpSpPr>
        <p:grpSpPr bwMode="auto">
          <a:xfrm>
            <a:off x="2751359" y="1603084"/>
            <a:ext cx="165600" cy="407149"/>
            <a:chOff x="797629" y="679031"/>
            <a:chExt cx="772066" cy="1898226"/>
          </a:xfrm>
        </p:grpSpPr>
        <p:sp>
          <p:nvSpPr>
            <p:cNvPr id="45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59" name="Cubo 167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60" name="Elipse 167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6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62" name="Grupo 1677"/>
          <p:cNvGrpSpPr>
            <a:grpSpLocks noChangeAspect="1"/>
          </p:cNvGrpSpPr>
          <p:nvPr/>
        </p:nvGrpSpPr>
        <p:grpSpPr bwMode="auto">
          <a:xfrm>
            <a:off x="2754815" y="2073207"/>
            <a:ext cx="165600" cy="407149"/>
            <a:chOff x="797629" y="679031"/>
            <a:chExt cx="772066" cy="1898226"/>
          </a:xfrm>
        </p:grpSpPr>
        <p:sp>
          <p:nvSpPr>
            <p:cNvPr id="46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64" name="Cubo 167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65" name="Elipse 168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6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67" name="Grupo 1682"/>
          <p:cNvGrpSpPr>
            <a:grpSpLocks noChangeAspect="1"/>
          </p:cNvGrpSpPr>
          <p:nvPr/>
        </p:nvGrpSpPr>
        <p:grpSpPr bwMode="auto">
          <a:xfrm>
            <a:off x="2746550" y="2543328"/>
            <a:ext cx="165600" cy="407149"/>
            <a:chOff x="797629" y="679031"/>
            <a:chExt cx="772066" cy="1898226"/>
          </a:xfrm>
        </p:grpSpPr>
        <p:sp>
          <p:nvSpPr>
            <p:cNvPr id="46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69" name="Cubo 168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70" name="Elipse 168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7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72" name="Grupo 1687"/>
          <p:cNvGrpSpPr>
            <a:grpSpLocks noChangeAspect="1"/>
          </p:cNvGrpSpPr>
          <p:nvPr/>
        </p:nvGrpSpPr>
        <p:grpSpPr bwMode="auto">
          <a:xfrm>
            <a:off x="2750006" y="3013451"/>
            <a:ext cx="165600" cy="407149"/>
            <a:chOff x="797629" y="679031"/>
            <a:chExt cx="772066" cy="1898226"/>
          </a:xfrm>
        </p:grpSpPr>
        <p:sp>
          <p:nvSpPr>
            <p:cNvPr id="47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74" name="Cubo 168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75" name="Elipse 169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7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77" name="Grupo 1692"/>
          <p:cNvGrpSpPr>
            <a:grpSpLocks noChangeAspect="1"/>
          </p:cNvGrpSpPr>
          <p:nvPr/>
        </p:nvGrpSpPr>
        <p:grpSpPr bwMode="auto">
          <a:xfrm>
            <a:off x="2746550" y="3483572"/>
            <a:ext cx="165600" cy="407149"/>
            <a:chOff x="797629" y="679031"/>
            <a:chExt cx="772066" cy="1898226"/>
          </a:xfrm>
        </p:grpSpPr>
        <p:sp>
          <p:nvSpPr>
            <p:cNvPr id="47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79" name="Cubo 169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80" name="Elipse 169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8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82" name="Grupo 1697"/>
          <p:cNvGrpSpPr>
            <a:grpSpLocks noChangeAspect="1"/>
          </p:cNvGrpSpPr>
          <p:nvPr/>
        </p:nvGrpSpPr>
        <p:grpSpPr bwMode="auto">
          <a:xfrm>
            <a:off x="2750006" y="3953695"/>
            <a:ext cx="165600" cy="407149"/>
            <a:chOff x="797629" y="679031"/>
            <a:chExt cx="772066" cy="1898226"/>
          </a:xfrm>
        </p:grpSpPr>
        <p:sp>
          <p:nvSpPr>
            <p:cNvPr id="48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84" name="Cubo 169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85" name="Elipse 170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8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87" name="Grupo 1702"/>
          <p:cNvGrpSpPr>
            <a:grpSpLocks noChangeAspect="1"/>
          </p:cNvGrpSpPr>
          <p:nvPr/>
        </p:nvGrpSpPr>
        <p:grpSpPr bwMode="auto">
          <a:xfrm>
            <a:off x="2741742" y="4423816"/>
            <a:ext cx="165600" cy="407149"/>
            <a:chOff x="797629" y="679031"/>
            <a:chExt cx="772066" cy="1898226"/>
          </a:xfrm>
        </p:grpSpPr>
        <p:sp>
          <p:nvSpPr>
            <p:cNvPr id="48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89" name="Cubo 170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90" name="Elipse 170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9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92" name="Grupo 1707"/>
          <p:cNvGrpSpPr>
            <a:grpSpLocks noChangeAspect="1"/>
          </p:cNvGrpSpPr>
          <p:nvPr/>
        </p:nvGrpSpPr>
        <p:grpSpPr bwMode="auto">
          <a:xfrm>
            <a:off x="2745198" y="4893939"/>
            <a:ext cx="165600" cy="407149"/>
            <a:chOff x="797629" y="679031"/>
            <a:chExt cx="772066" cy="1898226"/>
          </a:xfrm>
        </p:grpSpPr>
        <p:sp>
          <p:nvSpPr>
            <p:cNvPr id="49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94" name="Cubo 170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95" name="Elipse 171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9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497" name="Grupo 1712"/>
          <p:cNvGrpSpPr>
            <a:grpSpLocks noChangeAspect="1"/>
          </p:cNvGrpSpPr>
          <p:nvPr/>
        </p:nvGrpSpPr>
        <p:grpSpPr bwMode="auto">
          <a:xfrm>
            <a:off x="2736932" y="5364060"/>
            <a:ext cx="165600" cy="407149"/>
            <a:chOff x="797629" y="679031"/>
            <a:chExt cx="772066" cy="1898226"/>
          </a:xfrm>
        </p:grpSpPr>
        <p:sp>
          <p:nvSpPr>
            <p:cNvPr id="49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499" name="Cubo 171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00" name="Elipse 171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0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02" name="Grupo 1722"/>
          <p:cNvGrpSpPr>
            <a:grpSpLocks noChangeAspect="1"/>
          </p:cNvGrpSpPr>
          <p:nvPr/>
        </p:nvGrpSpPr>
        <p:grpSpPr bwMode="auto">
          <a:xfrm>
            <a:off x="3001688" y="1603084"/>
            <a:ext cx="165600" cy="407149"/>
            <a:chOff x="797629" y="679031"/>
            <a:chExt cx="772066" cy="1898226"/>
          </a:xfrm>
        </p:grpSpPr>
        <p:sp>
          <p:nvSpPr>
            <p:cNvPr id="50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04" name="Cubo 172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05" name="Elipse 172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0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07" name="Grupo 1727"/>
          <p:cNvGrpSpPr>
            <a:grpSpLocks noChangeAspect="1"/>
          </p:cNvGrpSpPr>
          <p:nvPr/>
        </p:nvGrpSpPr>
        <p:grpSpPr bwMode="auto">
          <a:xfrm>
            <a:off x="3005144" y="2073207"/>
            <a:ext cx="165600" cy="407149"/>
            <a:chOff x="797629" y="679031"/>
            <a:chExt cx="772066" cy="1898226"/>
          </a:xfrm>
        </p:grpSpPr>
        <p:sp>
          <p:nvSpPr>
            <p:cNvPr id="50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09" name="Cubo 172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10" name="Elipse 173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1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12" name="Grupo 1732"/>
          <p:cNvGrpSpPr>
            <a:grpSpLocks noChangeAspect="1"/>
          </p:cNvGrpSpPr>
          <p:nvPr/>
        </p:nvGrpSpPr>
        <p:grpSpPr bwMode="auto">
          <a:xfrm>
            <a:off x="2996879" y="2543328"/>
            <a:ext cx="165600" cy="407149"/>
            <a:chOff x="797629" y="679031"/>
            <a:chExt cx="772066" cy="1898226"/>
          </a:xfrm>
        </p:grpSpPr>
        <p:sp>
          <p:nvSpPr>
            <p:cNvPr id="51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14" name="Cubo 173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15" name="Elipse 173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1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17" name="Grupo 1737"/>
          <p:cNvGrpSpPr>
            <a:grpSpLocks noChangeAspect="1"/>
          </p:cNvGrpSpPr>
          <p:nvPr/>
        </p:nvGrpSpPr>
        <p:grpSpPr bwMode="auto">
          <a:xfrm>
            <a:off x="3000335" y="3013451"/>
            <a:ext cx="165600" cy="407149"/>
            <a:chOff x="797629" y="679031"/>
            <a:chExt cx="772066" cy="1898226"/>
          </a:xfrm>
        </p:grpSpPr>
        <p:sp>
          <p:nvSpPr>
            <p:cNvPr id="51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19" name="Cubo 173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20" name="Elipse 174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2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22" name="Grupo 1742"/>
          <p:cNvGrpSpPr>
            <a:grpSpLocks noChangeAspect="1"/>
          </p:cNvGrpSpPr>
          <p:nvPr/>
        </p:nvGrpSpPr>
        <p:grpSpPr bwMode="auto">
          <a:xfrm>
            <a:off x="2996879" y="3483572"/>
            <a:ext cx="165600" cy="407149"/>
            <a:chOff x="797629" y="679031"/>
            <a:chExt cx="772066" cy="1898226"/>
          </a:xfrm>
        </p:grpSpPr>
        <p:sp>
          <p:nvSpPr>
            <p:cNvPr id="52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24" name="Cubo 174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25" name="Elipse 174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2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27" name="Grupo 1747"/>
          <p:cNvGrpSpPr>
            <a:grpSpLocks noChangeAspect="1"/>
          </p:cNvGrpSpPr>
          <p:nvPr/>
        </p:nvGrpSpPr>
        <p:grpSpPr bwMode="auto">
          <a:xfrm>
            <a:off x="3000335" y="3953695"/>
            <a:ext cx="165600" cy="407149"/>
            <a:chOff x="797629" y="679031"/>
            <a:chExt cx="772066" cy="1898226"/>
          </a:xfrm>
        </p:grpSpPr>
        <p:sp>
          <p:nvSpPr>
            <p:cNvPr id="52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29" name="Cubo 174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30" name="Elipse 175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3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32" name="Grupo 1752"/>
          <p:cNvGrpSpPr>
            <a:grpSpLocks noChangeAspect="1"/>
          </p:cNvGrpSpPr>
          <p:nvPr/>
        </p:nvGrpSpPr>
        <p:grpSpPr bwMode="auto">
          <a:xfrm>
            <a:off x="2992070" y="4423816"/>
            <a:ext cx="165600" cy="407149"/>
            <a:chOff x="797629" y="679031"/>
            <a:chExt cx="772066" cy="1898226"/>
          </a:xfrm>
        </p:grpSpPr>
        <p:sp>
          <p:nvSpPr>
            <p:cNvPr id="53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34" name="Cubo 175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35" name="Elipse 175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3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37" name="Grupo 1757"/>
          <p:cNvGrpSpPr>
            <a:grpSpLocks noChangeAspect="1"/>
          </p:cNvGrpSpPr>
          <p:nvPr/>
        </p:nvGrpSpPr>
        <p:grpSpPr bwMode="auto">
          <a:xfrm>
            <a:off x="2995525" y="4893939"/>
            <a:ext cx="165600" cy="407149"/>
            <a:chOff x="797629" y="679031"/>
            <a:chExt cx="772066" cy="1898226"/>
          </a:xfrm>
        </p:grpSpPr>
        <p:sp>
          <p:nvSpPr>
            <p:cNvPr id="53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39" name="Cubo 175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40" name="Elipse 176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4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42" name="Grupo 1762"/>
          <p:cNvGrpSpPr>
            <a:grpSpLocks noChangeAspect="1"/>
          </p:cNvGrpSpPr>
          <p:nvPr/>
        </p:nvGrpSpPr>
        <p:grpSpPr bwMode="auto">
          <a:xfrm>
            <a:off x="2987262" y="5364060"/>
            <a:ext cx="165600" cy="407149"/>
            <a:chOff x="797629" y="679031"/>
            <a:chExt cx="772066" cy="1898226"/>
          </a:xfrm>
        </p:grpSpPr>
        <p:sp>
          <p:nvSpPr>
            <p:cNvPr id="54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44" name="Cubo 176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45" name="Elipse 176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4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47" name="Grupo 1772"/>
          <p:cNvGrpSpPr>
            <a:grpSpLocks noChangeAspect="1"/>
          </p:cNvGrpSpPr>
          <p:nvPr/>
        </p:nvGrpSpPr>
        <p:grpSpPr bwMode="auto">
          <a:xfrm>
            <a:off x="3223362" y="1601923"/>
            <a:ext cx="165600" cy="407149"/>
            <a:chOff x="797629" y="679031"/>
            <a:chExt cx="772066" cy="1898226"/>
          </a:xfrm>
        </p:grpSpPr>
        <p:sp>
          <p:nvSpPr>
            <p:cNvPr id="54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49" name="Cubo 177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50" name="Elipse 177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5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52" name="Grupo 1777"/>
          <p:cNvGrpSpPr>
            <a:grpSpLocks noChangeAspect="1"/>
          </p:cNvGrpSpPr>
          <p:nvPr/>
        </p:nvGrpSpPr>
        <p:grpSpPr bwMode="auto">
          <a:xfrm>
            <a:off x="3226818" y="2072043"/>
            <a:ext cx="165600" cy="407149"/>
            <a:chOff x="797629" y="679031"/>
            <a:chExt cx="772066" cy="1898226"/>
          </a:xfrm>
        </p:grpSpPr>
        <p:sp>
          <p:nvSpPr>
            <p:cNvPr id="55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54" name="Cubo 177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55" name="Elipse 178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5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57" name="Grupo 1782"/>
          <p:cNvGrpSpPr>
            <a:grpSpLocks noChangeAspect="1"/>
          </p:cNvGrpSpPr>
          <p:nvPr/>
        </p:nvGrpSpPr>
        <p:grpSpPr bwMode="auto">
          <a:xfrm>
            <a:off x="3218554" y="2542167"/>
            <a:ext cx="165600" cy="407149"/>
            <a:chOff x="797629" y="679031"/>
            <a:chExt cx="772066" cy="1898226"/>
          </a:xfrm>
        </p:grpSpPr>
        <p:sp>
          <p:nvSpPr>
            <p:cNvPr id="55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59" name="Cubo 178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60" name="Elipse 178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6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62" name="Grupo 1787"/>
          <p:cNvGrpSpPr>
            <a:grpSpLocks noChangeAspect="1"/>
          </p:cNvGrpSpPr>
          <p:nvPr/>
        </p:nvGrpSpPr>
        <p:grpSpPr bwMode="auto">
          <a:xfrm>
            <a:off x="3222010" y="3012288"/>
            <a:ext cx="165600" cy="407149"/>
            <a:chOff x="797629" y="679031"/>
            <a:chExt cx="772066" cy="1898226"/>
          </a:xfrm>
        </p:grpSpPr>
        <p:sp>
          <p:nvSpPr>
            <p:cNvPr id="56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64" name="Cubo 178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65" name="Elipse 179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6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67" name="Grupo 1792"/>
          <p:cNvGrpSpPr>
            <a:grpSpLocks noChangeAspect="1"/>
          </p:cNvGrpSpPr>
          <p:nvPr/>
        </p:nvGrpSpPr>
        <p:grpSpPr bwMode="auto">
          <a:xfrm>
            <a:off x="3218554" y="3482411"/>
            <a:ext cx="165600" cy="407149"/>
            <a:chOff x="797629" y="679031"/>
            <a:chExt cx="772066" cy="1898226"/>
          </a:xfrm>
        </p:grpSpPr>
        <p:sp>
          <p:nvSpPr>
            <p:cNvPr id="56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69" name="Cubo 179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70" name="Elipse 179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7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72" name="Grupo 1797"/>
          <p:cNvGrpSpPr>
            <a:grpSpLocks noChangeAspect="1"/>
          </p:cNvGrpSpPr>
          <p:nvPr/>
        </p:nvGrpSpPr>
        <p:grpSpPr bwMode="auto">
          <a:xfrm>
            <a:off x="3222010" y="3952532"/>
            <a:ext cx="165600" cy="407149"/>
            <a:chOff x="797629" y="679031"/>
            <a:chExt cx="772066" cy="1898226"/>
          </a:xfrm>
        </p:grpSpPr>
        <p:sp>
          <p:nvSpPr>
            <p:cNvPr id="57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74" name="Cubo 179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75" name="Elipse 180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7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77" name="Grupo 1802"/>
          <p:cNvGrpSpPr>
            <a:grpSpLocks noChangeAspect="1"/>
          </p:cNvGrpSpPr>
          <p:nvPr/>
        </p:nvGrpSpPr>
        <p:grpSpPr bwMode="auto">
          <a:xfrm>
            <a:off x="3213744" y="4422655"/>
            <a:ext cx="165600" cy="407149"/>
            <a:chOff x="797629" y="679031"/>
            <a:chExt cx="772066" cy="1898226"/>
          </a:xfrm>
        </p:grpSpPr>
        <p:sp>
          <p:nvSpPr>
            <p:cNvPr id="57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79" name="Cubo 180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80" name="Elipse 180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8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82" name="Grupo 1807"/>
          <p:cNvGrpSpPr>
            <a:grpSpLocks noChangeAspect="1"/>
          </p:cNvGrpSpPr>
          <p:nvPr/>
        </p:nvGrpSpPr>
        <p:grpSpPr bwMode="auto">
          <a:xfrm>
            <a:off x="3217200" y="4892776"/>
            <a:ext cx="165600" cy="407149"/>
            <a:chOff x="797629" y="679031"/>
            <a:chExt cx="772066" cy="1898226"/>
          </a:xfrm>
        </p:grpSpPr>
        <p:sp>
          <p:nvSpPr>
            <p:cNvPr id="58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84" name="Cubo 180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85" name="Elipse 181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8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87" name="Grupo 1812"/>
          <p:cNvGrpSpPr>
            <a:grpSpLocks noChangeAspect="1"/>
          </p:cNvGrpSpPr>
          <p:nvPr/>
        </p:nvGrpSpPr>
        <p:grpSpPr bwMode="auto">
          <a:xfrm>
            <a:off x="3208935" y="5362899"/>
            <a:ext cx="165600" cy="407149"/>
            <a:chOff x="797629" y="679031"/>
            <a:chExt cx="772066" cy="1898226"/>
          </a:xfrm>
        </p:grpSpPr>
        <p:sp>
          <p:nvSpPr>
            <p:cNvPr id="58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89" name="Cubo 181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90" name="Elipse 181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9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92" name="Grupo 1822"/>
          <p:cNvGrpSpPr>
            <a:grpSpLocks noChangeAspect="1"/>
          </p:cNvGrpSpPr>
          <p:nvPr/>
        </p:nvGrpSpPr>
        <p:grpSpPr bwMode="auto">
          <a:xfrm>
            <a:off x="3462548" y="1616352"/>
            <a:ext cx="165600" cy="407149"/>
            <a:chOff x="797629" y="679031"/>
            <a:chExt cx="772066" cy="1898226"/>
          </a:xfrm>
        </p:grpSpPr>
        <p:sp>
          <p:nvSpPr>
            <p:cNvPr id="59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94" name="Cubo 182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95" name="Elipse 182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9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597" name="Grupo 1827"/>
          <p:cNvGrpSpPr>
            <a:grpSpLocks noChangeAspect="1"/>
          </p:cNvGrpSpPr>
          <p:nvPr/>
        </p:nvGrpSpPr>
        <p:grpSpPr bwMode="auto">
          <a:xfrm>
            <a:off x="3466004" y="2086475"/>
            <a:ext cx="165600" cy="407149"/>
            <a:chOff x="797629" y="679031"/>
            <a:chExt cx="772066" cy="1898226"/>
          </a:xfrm>
        </p:grpSpPr>
        <p:sp>
          <p:nvSpPr>
            <p:cNvPr id="598"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599" name="Cubo 1829"/>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00" name="Elipse 1830"/>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01"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grpSp>
        <p:nvGrpSpPr>
          <p:cNvPr id="602" name="Grupo 1832"/>
          <p:cNvGrpSpPr>
            <a:grpSpLocks noChangeAspect="1"/>
          </p:cNvGrpSpPr>
          <p:nvPr/>
        </p:nvGrpSpPr>
        <p:grpSpPr bwMode="auto">
          <a:xfrm>
            <a:off x="3457739" y="2555596"/>
            <a:ext cx="165600" cy="407149"/>
            <a:chOff x="797629" y="679031"/>
            <a:chExt cx="772066" cy="1898226"/>
          </a:xfrm>
        </p:grpSpPr>
        <p:sp>
          <p:nvSpPr>
            <p:cNvPr id="603" name="Forma libre: forma 5"/>
            <p:cNvSpPr/>
            <p:nvPr/>
          </p:nvSpPr>
          <p:spPr bwMode="auto">
            <a:xfrm>
              <a:off x="1176544" y="697036"/>
              <a:ext cx="47924" cy="415290"/>
            </a:xfrm>
            <a:custGeom>
              <a:avLst/>
              <a:gdLst>
                <a:gd name="connsiteX0" fmla="*/ 21001 w 47924"/>
                <a:gd name="connsiteY0" fmla="*/ 415290 h 415290"/>
                <a:gd name="connsiteX1" fmla="*/ 47671 w 47924"/>
                <a:gd name="connsiteY1" fmla="*/ 327660 h 415290"/>
                <a:gd name="connsiteX2" fmla="*/ 32431 w 47924"/>
                <a:gd name="connsiteY2" fmla="*/ 190500 h 415290"/>
                <a:gd name="connsiteX3" fmla="*/ 46 w 47924"/>
                <a:gd name="connsiteY3" fmla="*/ 97155 h 415290"/>
                <a:gd name="connsiteX4" fmla="*/ 24811 w 47924"/>
                <a:gd name="connsiteY4" fmla="*/ 76200 h 415290"/>
                <a:gd name="connsiteX5" fmla="*/ 3856 w 47924"/>
                <a:gd name="connsiteY5" fmla="*/ 57150 h 415290"/>
                <a:gd name="connsiteX6" fmla="*/ 26716 w 47924"/>
                <a:gd name="connsiteY6" fmla="*/ 32385 h 415290"/>
                <a:gd name="connsiteX7" fmla="*/ 7666 w 47924"/>
                <a:gd name="connsiteY7"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4" h="415290" extrusionOk="0">
                  <a:moveTo>
                    <a:pt x="21001" y="415290"/>
                  </a:moveTo>
                  <a:cubicBezTo>
                    <a:pt x="33383" y="390207"/>
                    <a:pt x="45766" y="365125"/>
                    <a:pt x="47671" y="327660"/>
                  </a:cubicBezTo>
                  <a:cubicBezTo>
                    <a:pt x="49576" y="290195"/>
                    <a:pt x="40368" y="228917"/>
                    <a:pt x="32431" y="190500"/>
                  </a:cubicBezTo>
                  <a:cubicBezTo>
                    <a:pt x="24494" y="152083"/>
                    <a:pt x="1316" y="116205"/>
                    <a:pt x="46" y="97155"/>
                  </a:cubicBezTo>
                  <a:cubicBezTo>
                    <a:pt x="-1224" y="78105"/>
                    <a:pt x="24176" y="82867"/>
                    <a:pt x="24811" y="76200"/>
                  </a:cubicBezTo>
                  <a:cubicBezTo>
                    <a:pt x="25446" y="69533"/>
                    <a:pt x="3539" y="64452"/>
                    <a:pt x="3856" y="57150"/>
                  </a:cubicBezTo>
                  <a:cubicBezTo>
                    <a:pt x="4173" y="49848"/>
                    <a:pt x="26081" y="41910"/>
                    <a:pt x="26716" y="32385"/>
                  </a:cubicBezTo>
                  <a:cubicBezTo>
                    <a:pt x="27351" y="22860"/>
                    <a:pt x="17508" y="11430"/>
                    <a:pt x="7666"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04" name="Cubo 1834"/>
            <p:cNvSpPr/>
            <p:nvPr/>
          </p:nvSpPr>
          <p:spPr bwMode="auto">
            <a:xfrm flipH="1">
              <a:off x="797629" y="990633"/>
              <a:ext cx="772066" cy="1586625"/>
            </a:xfrm>
            <a:prstGeom prst="cube">
              <a:avLst>
                <a:gd name="adj" fmla="val 3146"/>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05" name="Elipse 1835"/>
            <p:cNvSpPr>
              <a:spLocks noChangeAspect="1"/>
            </p:cNvSpPr>
            <p:nvPr/>
          </p:nvSpPr>
          <p:spPr bwMode="auto">
            <a:xfrm>
              <a:off x="1161239" y="1106418"/>
              <a:ext cx="54000" cy="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sp>
          <p:nvSpPr>
            <p:cNvPr id="606" name="Forma libre: forma 8"/>
            <p:cNvSpPr/>
            <p:nvPr/>
          </p:nvSpPr>
          <p:spPr bwMode="auto">
            <a:xfrm>
              <a:off x="1176784" y="679031"/>
              <a:ext cx="22988" cy="442360"/>
            </a:xfrm>
            <a:custGeom>
              <a:avLst/>
              <a:gdLst>
                <a:gd name="connsiteX0" fmla="*/ 10109 w 22988"/>
                <a:gd name="connsiteY0" fmla="*/ 0 h 442360"/>
                <a:gd name="connsiteX1" fmla="*/ 450 w 22988"/>
                <a:gd name="connsiteY1" fmla="*/ 389586 h 442360"/>
                <a:gd name="connsiteX2" fmla="*/ 22988 w 22988"/>
                <a:gd name="connsiteY2" fmla="*/ 428223 h 442360"/>
              </a:gdLst>
              <a:ahLst/>
              <a:cxnLst>
                <a:cxn ang="0">
                  <a:pos x="connsiteX0" y="connsiteY0"/>
                </a:cxn>
                <a:cxn ang="0">
                  <a:pos x="connsiteX1" y="connsiteY1"/>
                </a:cxn>
                <a:cxn ang="0">
                  <a:pos x="connsiteX2" y="connsiteY2"/>
                </a:cxn>
              </a:cxnLst>
              <a:rect l="l" t="t" r="r" b="b"/>
              <a:pathLst>
                <a:path w="22988" h="442360" extrusionOk="0">
                  <a:moveTo>
                    <a:pt x="10109" y="0"/>
                  </a:moveTo>
                  <a:cubicBezTo>
                    <a:pt x="4206" y="159108"/>
                    <a:pt x="-1696" y="318216"/>
                    <a:pt x="450" y="389586"/>
                  </a:cubicBezTo>
                  <a:cubicBezTo>
                    <a:pt x="2596" y="460956"/>
                    <a:pt x="12792" y="444589"/>
                    <a:pt x="22988" y="428223"/>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p>
          </p:txBody>
        </p:sp>
      </p:grpSp>
      <p:pic>
        <p:nvPicPr>
          <p:cNvPr id="611" name="Picture 4" descr="Resultado de imagen de dinamarca bandera&quot;"/>
          <p:cNvPicPr>
            <a:picLocks noChangeAspect="1" noChangeArrowheads="1"/>
          </p:cNvPicPr>
          <p:nvPr/>
        </p:nvPicPr>
        <p:blipFill>
          <a:blip r:embed="rId2"/>
          <a:stretch/>
        </p:blipFill>
        <p:spPr bwMode="auto">
          <a:xfrm>
            <a:off x="4664013" y="546949"/>
            <a:ext cx="822657" cy="559619"/>
          </a:xfrm>
          <a:prstGeom prst="rect">
            <a:avLst/>
          </a:prstGeom>
          <a:noFill/>
        </p:spPr>
      </p:pic>
      <p:sp>
        <p:nvSpPr>
          <p:cNvPr id="612" name="Título 1"/>
          <p:cNvSpPr>
            <a:spLocks/>
          </p:cNvSpPr>
          <p:nvPr/>
        </p:nvSpPr>
        <p:spPr bwMode="auto">
          <a:xfrm>
            <a:off x="5652120" y="526695"/>
            <a:ext cx="3456384" cy="662473"/>
          </a:xfrm>
          <a:prstGeom prst="rect">
            <a:avLst/>
          </a:prstGeom>
        </p:spPr>
        <p:txBody>
          <a:bodyPr vert="horz" lIns="91440" tIns="45720" rIns="91440" bIns="45720" rtlCol="0" anchor="ctr">
            <a:no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es-ES" sz="4000" b="1" dirty="0">
                <a:latin typeface="Microsoft New Tai Lue"/>
                <a:cs typeface="Microsoft New Tai Lue"/>
              </a:rPr>
              <a:t>DANIMARCA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32BE04-82F1-4B56-9C81-36E3ACB17094}"/>
              </a:ext>
            </a:extLst>
          </p:cNvPr>
          <p:cNvPicPr>
            <a:picLocks noChangeAspect="1"/>
          </p:cNvPicPr>
          <p:nvPr/>
        </p:nvPicPr>
        <p:blipFill rotWithShape="1">
          <a:blip r:embed="rId2"/>
          <a:srcRect t="37294" b="4475"/>
          <a:stretch/>
        </p:blipFill>
        <p:spPr>
          <a:xfrm>
            <a:off x="6535" y="2060848"/>
            <a:ext cx="9144000" cy="3960440"/>
          </a:xfrm>
          <a:prstGeom prst="rect">
            <a:avLst/>
          </a:prstGeom>
        </p:spPr>
      </p:pic>
    </p:spTree>
    <p:extLst>
      <p:ext uri="{BB962C8B-B14F-4D97-AF65-F5344CB8AC3E}">
        <p14:creationId xmlns:p14="http://schemas.microsoft.com/office/powerpoint/2010/main" val="3382811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AE4846DA-5407-4B4A-AE0E-2DAB3DAB1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24944"/>
            <a:ext cx="5076825" cy="2714625"/>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8C67F94E-3AAF-4843-A28C-FF4892FF00D1}"/>
              </a:ext>
            </a:extLst>
          </p:cNvPr>
          <p:cNvPicPr>
            <a:picLocks noChangeAspect="1"/>
          </p:cNvPicPr>
          <p:nvPr/>
        </p:nvPicPr>
        <p:blipFill>
          <a:blip r:embed="rId3"/>
          <a:stretch>
            <a:fillRect/>
          </a:stretch>
        </p:blipFill>
        <p:spPr>
          <a:xfrm>
            <a:off x="611560" y="980728"/>
            <a:ext cx="5708923" cy="2028473"/>
          </a:xfrm>
          <a:prstGeom prst="rect">
            <a:avLst/>
          </a:prstGeom>
        </p:spPr>
      </p:pic>
    </p:spTree>
    <p:extLst>
      <p:ext uri="{BB962C8B-B14F-4D97-AF65-F5344CB8AC3E}">
        <p14:creationId xmlns:p14="http://schemas.microsoft.com/office/powerpoint/2010/main" val="231569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6BACA18-CC84-4022-843E-E3DE46A1F939}"/>
              </a:ext>
            </a:extLst>
          </p:cNvPr>
          <p:cNvSpPr txBox="1"/>
          <p:nvPr/>
        </p:nvSpPr>
        <p:spPr>
          <a:xfrm>
            <a:off x="395535" y="3355275"/>
            <a:ext cx="2880321" cy="1384995"/>
          </a:xfrm>
          <a:prstGeom prst="rect">
            <a:avLst/>
          </a:prstGeom>
          <a:noFill/>
        </p:spPr>
        <p:txBody>
          <a:bodyPr wrap="square">
            <a:spAutoFit/>
          </a:bodyPr>
          <a:lstStyle/>
          <a:p>
            <a:r>
              <a:rPr lang="en-US" sz="1200" b="0" i="0" dirty="0">
                <a:solidFill>
                  <a:srgbClr val="333333"/>
                </a:solidFill>
                <a:effectLst/>
                <a:latin typeface="Open Sans" panose="020B0604020202020204" pitchFamily="34" charset="0"/>
              </a:rPr>
              <a:t>In conclusion, our study has shown that almost 75% of the collected pollen is consumed within approximately one week. Almost all pollen (95%) is consumed within two weeks and only a small remainder is stored for a prolonged period.</a:t>
            </a:r>
            <a:endParaRPr lang="it-IT" sz="1200" dirty="0"/>
          </a:p>
        </p:txBody>
      </p:sp>
      <p:pic>
        <p:nvPicPr>
          <p:cNvPr id="5" name="Immagine 4">
            <a:extLst>
              <a:ext uri="{FF2B5EF4-FFF2-40B4-BE49-F238E27FC236}">
                <a16:creationId xmlns:a16="http://schemas.microsoft.com/office/drawing/2014/main" id="{19E7A22E-5E99-43C2-918E-E23553D77E1C}"/>
              </a:ext>
            </a:extLst>
          </p:cNvPr>
          <p:cNvPicPr>
            <a:picLocks noChangeAspect="1"/>
          </p:cNvPicPr>
          <p:nvPr/>
        </p:nvPicPr>
        <p:blipFill>
          <a:blip r:embed="rId2"/>
          <a:stretch>
            <a:fillRect/>
          </a:stretch>
        </p:blipFill>
        <p:spPr>
          <a:xfrm>
            <a:off x="272765" y="1124744"/>
            <a:ext cx="4817541" cy="1962483"/>
          </a:xfrm>
          <a:prstGeom prst="rect">
            <a:avLst/>
          </a:prstGeom>
        </p:spPr>
      </p:pic>
      <p:pic>
        <p:nvPicPr>
          <p:cNvPr id="7" name="Immagine 6">
            <a:extLst>
              <a:ext uri="{FF2B5EF4-FFF2-40B4-BE49-F238E27FC236}">
                <a16:creationId xmlns:a16="http://schemas.microsoft.com/office/drawing/2014/main" id="{5E88BAE1-B2F8-4233-8DDB-71914381C6EA}"/>
              </a:ext>
            </a:extLst>
          </p:cNvPr>
          <p:cNvPicPr>
            <a:picLocks noChangeAspect="1"/>
          </p:cNvPicPr>
          <p:nvPr/>
        </p:nvPicPr>
        <p:blipFill>
          <a:blip r:embed="rId3"/>
          <a:stretch>
            <a:fillRect/>
          </a:stretch>
        </p:blipFill>
        <p:spPr>
          <a:xfrm>
            <a:off x="3491880" y="2708920"/>
            <a:ext cx="5577433" cy="2458945"/>
          </a:xfrm>
          <a:prstGeom prst="rect">
            <a:avLst/>
          </a:prstGeom>
        </p:spPr>
      </p:pic>
      <p:sp>
        <p:nvSpPr>
          <p:cNvPr id="9" name="CasellaDiTesto 8">
            <a:extLst>
              <a:ext uri="{FF2B5EF4-FFF2-40B4-BE49-F238E27FC236}">
                <a16:creationId xmlns:a16="http://schemas.microsoft.com/office/drawing/2014/main" id="{2D81801D-F58B-4212-963C-019AE2F00410}"/>
              </a:ext>
            </a:extLst>
          </p:cNvPr>
          <p:cNvSpPr txBox="1"/>
          <p:nvPr/>
        </p:nvSpPr>
        <p:spPr>
          <a:xfrm>
            <a:off x="3180813" y="5013176"/>
            <a:ext cx="5832648" cy="1077218"/>
          </a:xfrm>
          <a:prstGeom prst="rect">
            <a:avLst/>
          </a:prstGeom>
          <a:noFill/>
        </p:spPr>
        <p:txBody>
          <a:bodyPr wrap="square">
            <a:spAutoFit/>
          </a:bodyPr>
          <a:lstStyle/>
          <a:p>
            <a:r>
              <a:rPr lang="en-US" sz="1600" b="0" i="0" dirty="0">
                <a:solidFill>
                  <a:srgbClr val="2E2E2E"/>
                </a:solidFill>
                <a:effectLst/>
                <a:latin typeface="NexusSerif"/>
              </a:rPr>
              <a:t>Honeybees were collected and processed from nineteen different apiaries from the </a:t>
            </a:r>
            <a:r>
              <a:rPr lang="en-US" sz="1600" b="0" i="0" dirty="0" err="1">
                <a:solidFill>
                  <a:srgbClr val="2E2E2E"/>
                </a:solidFill>
                <a:effectLst/>
                <a:latin typeface="NexusSerif"/>
              </a:rPr>
              <a:t>centre</a:t>
            </a:r>
            <a:r>
              <a:rPr lang="en-US" sz="1600" b="0" i="0" dirty="0">
                <a:solidFill>
                  <a:srgbClr val="2E2E2E"/>
                </a:solidFill>
                <a:effectLst/>
                <a:latin typeface="NexusSerif"/>
              </a:rPr>
              <a:t> of Copenhagen and other locations including suburban and rural areas. Our results showed the presence of MPs in all locations.</a:t>
            </a:r>
            <a:endParaRPr lang="it-IT" sz="1600" dirty="0"/>
          </a:p>
        </p:txBody>
      </p:sp>
      <p:sp>
        <p:nvSpPr>
          <p:cNvPr id="2" name="CasellaDiTesto 1"/>
          <p:cNvSpPr txBox="1"/>
          <p:nvPr/>
        </p:nvSpPr>
        <p:spPr>
          <a:xfrm>
            <a:off x="1223628" y="1592057"/>
            <a:ext cx="4536504" cy="307777"/>
          </a:xfrm>
          <a:prstGeom prst="rect">
            <a:avLst/>
          </a:prstGeom>
          <a:noFill/>
        </p:spPr>
        <p:txBody>
          <a:bodyPr wrap="square" rtlCol="0">
            <a:spAutoFit/>
          </a:bodyPr>
          <a:lstStyle/>
          <a:p>
            <a:r>
              <a:rPr lang="it-IT" sz="1400" dirty="0">
                <a:solidFill>
                  <a:srgbClr val="FF0000"/>
                </a:solidFill>
              </a:rPr>
              <a:t>Pane d’api ha un turn-over elevato; difficile standardizzare</a:t>
            </a:r>
          </a:p>
        </p:txBody>
      </p:sp>
      <p:sp>
        <p:nvSpPr>
          <p:cNvPr id="8" name="CasellaDiTesto 7"/>
          <p:cNvSpPr txBox="1"/>
          <p:nvPr/>
        </p:nvSpPr>
        <p:spPr>
          <a:xfrm>
            <a:off x="5760132" y="3720057"/>
            <a:ext cx="2795343" cy="307777"/>
          </a:xfrm>
          <a:prstGeom prst="rect">
            <a:avLst/>
          </a:prstGeom>
          <a:noFill/>
        </p:spPr>
        <p:txBody>
          <a:bodyPr wrap="square" rtlCol="0">
            <a:spAutoFit/>
          </a:bodyPr>
          <a:lstStyle/>
          <a:p>
            <a:r>
              <a:rPr lang="it-IT" sz="1400" dirty="0">
                <a:solidFill>
                  <a:srgbClr val="FF0000"/>
                </a:solidFill>
              </a:rPr>
              <a:t>Le api accumulano microplastiche</a:t>
            </a:r>
          </a:p>
        </p:txBody>
      </p:sp>
    </p:spTree>
    <p:extLst>
      <p:ext uri="{BB962C8B-B14F-4D97-AF65-F5344CB8AC3E}">
        <p14:creationId xmlns:p14="http://schemas.microsoft.com/office/powerpoint/2010/main" val="1099099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0">
            <a:extLst>
              <a:ext uri="{FF2B5EF4-FFF2-40B4-BE49-F238E27FC236}">
                <a16:creationId xmlns:a16="http://schemas.microsoft.com/office/drawing/2014/main" id="{0273E5A8-CED1-4DEC-9592-06AF56281362}"/>
              </a:ext>
            </a:extLst>
          </p:cNvPr>
          <p:cNvSpPr txBox="1"/>
          <p:nvPr/>
        </p:nvSpPr>
        <p:spPr>
          <a:xfrm>
            <a:off x="5099564" y="347034"/>
            <a:ext cx="3000828" cy="461665"/>
          </a:xfrm>
          <a:prstGeom prst="rect">
            <a:avLst/>
          </a:prstGeom>
          <a:noFill/>
        </p:spPr>
        <p:txBody>
          <a:bodyPr wrap="square" rtlCol="0">
            <a:spAutoFit/>
          </a:bodyPr>
          <a:lstStyle/>
          <a:p>
            <a:r>
              <a:rPr lang="it-IT" sz="2400" b="1">
                <a:latin typeface="+mj-lt"/>
              </a:rPr>
              <a:t>WP 6: Disseminazione</a:t>
            </a:r>
          </a:p>
        </p:txBody>
      </p:sp>
      <p:pic>
        <p:nvPicPr>
          <p:cNvPr id="3" name="Billede 1">
            <a:extLst>
              <a:ext uri="{FF2B5EF4-FFF2-40B4-BE49-F238E27FC236}">
                <a16:creationId xmlns:a16="http://schemas.microsoft.com/office/drawing/2014/main" id="{B3B2BF00-C0A8-4444-87C7-5409790E840E}"/>
              </a:ext>
            </a:extLst>
          </p:cNvPr>
          <p:cNvPicPr>
            <a:picLocks noChangeAspect="1"/>
          </p:cNvPicPr>
          <p:nvPr/>
        </p:nvPicPr>
        <p:blipFill>
          <a:blip r:embed="rId2"/>
          <a:stretch>
            <a:fillRect/>
          </a:stretch>
        </p:blipFill>
        <p:spPr>
          <a:xfrm>
            <a:off x="30938" y="1811375"/>
            <a:ext cx="9144000" cy="4260666"/>
          </a:xfrm>
          <a:prstGeom prst="rect">
            <a:avLst/>
          </a:prstGeom>
        </p:spPr>
      </p:pic>
      <p:sp>
        <p:nvSpPr>
          <p:cNvPr id="4" name="Rektangel 13">
            <a:extLst>
              <a:ext uri="{FF2B5EF4-FFF2-40B4-BE49-F238E27FC236}">
                <a16:creationId xmlns:a16="http://schemas.microsoft.com/office/drawing/2014/main" id="{DBE05A15-1066-4DAC-8243-E399813314A2}"/>
              </a:ext>
            </a:extLst>
          </p:cNvPr>
          <p:cNvSpPr/>
          <p:nvPr/>
        </p:nvSpPr>
        <p:spPr>
          <a:xfrm>
            <a:off x="2895706" y="1124744"/>
            <a:ext cx="4392488" cy="584775"/>
          </a:xfrm>
          <a:prstGeom prst="rect">
            <a:avLst/>
          </a:prstGeom>
        </p:spPr>
        <p:txBody>
          <a:bodyPr wrap="square">
            <a:spAutoFit/>
          </a:bodyPr>
          <a:lstStyle/>
          <a:p>
            <a:pPr algn="ctr"/>
            <a:r>
              <a:rPr lang="nl-NL" sz="3200" dirty="0">
                <a:latin typeface="+mj-lt"/>
              </a:rPr>
              <a:t>www.insignia-bee.eu</a:t>
            </a:r>
          </a:p>
        </p:txBody>
      </p:sp>
    </p:spTree>
    <p:extLst>
      <p:ext uri="{BB962C8B-B14F-4D97-AF65-F5344CB8AC3E}">
        <p14:creationId xmlns:p14="http://schemas.microsoft.com/office/powerpoint/2010/main" val="148033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orman Carreck_2\AppData\Local\Microsoft\Windows\Temporary Internet Files\Content.Outlook\VJFPTUJZ\map 4 sept19.png">
            <a:extLst>
              <a:ext uri="{FF2B5EF4-FFF2-40B4-BE49-F238E27FC236}">
                <a16:creationId xmlns:a16="http://schemas.microsoft.com/office/drawing/2014/main" id="{BD15F2DD-0D51-4E96-A37A-5593978D98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2656"/>
            <a:ext cx="9144000" cy="652534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4256883-91C4-44DC-A145-0D7F0FCA140B}"/>
              </a:ext>
            </a:extLst>
          </p:cNvPr>
          <p:cNvSpPr>
            <a:spLocks noGrp="1"/>
          </p:cNvSpPr>
          <p:nvPr>
            <p:ph type="title"/>
          </p:nvPr>
        </p:nvSpPr>
        <p:spPr>
          <a:xfrm>
            <a:off x="457200" y="332656"/>
            <a:ext cx="8229600" cy="1143000"/>
          </a:xfrm>
        </p:spPr>
        <p:txBody>
          <a:bodyPr/>
          <a:lstStyle/>
          <a:p>
            <a:r>
              <a:rPr lang="da-DK" dirty="0"/>
              <a:t>Campionamenti</a:t>
            </a:r>
            <a:endParaRPr lang="en-US" dirty="0"/>
          </a:p>
        </p:txBody>
      </p:sp>
    </p:spTree>
    <p:extLst>
      <p:ext uri="{BB962C8B-B14F-4D97-AF65-F5344CB8AC3E}">
        <p14:creationId xmlns:p14="http://schemas.microsoft.com/office/powerpoint/2010/main" val="19807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C47AF8-B85D-4E2D-BAC5-14A8847E11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1557968"/>
            <a:ext cx="8963025" cy="3742064"/>
          </a:xfrm>
          <a:prstGeom prst="rect">
            <a:avLst/>
          </a:prstGeom>
          <a:solidFill>
            <a:srgbClr val="FFFFFF"/>
          </a:solidFill>
        </p:spPr>
      </p:pic>
    </p:spTree>
    <p:extLst>
      <p:ext uri="{BB962C8B-B14F-4D97-AF65-F5344CB8AC3E}">
        <p14:creationId xmlns:p14="http://schemas.microsoft.com/office/powerpoint/2010/main" val="3916561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E8070BF-EB6E-49E4-9400-D03B663568D2}"/>
              </a:ext>
            </a:extLst>
          </p:cNvPr>
          <p:cNvSpPr txBox="1"/>
          <p:nvPr/>
        </p:nvSpPr>
        <p:spPr>
          <a:xfrm>
            <a:off x="683568" y="980728"/>
            <a:ext cx="7920880" cy="5170646"/>
          </a:xfrm>
          <a:prstGeom prst="rect">
            <a:avLst/>
          </a:prstGeom>
          <a:noFill/>
        </p:spPr>
        <p:txBody>
          <a:bodyPr wrap="square" rtlCol="0">
            <a:spAutoFit/>
          </a:bodyPr>
          <a:lstStyle/>
          <a:p>
            <a:pPr algn="ctr"/>
            <a:r>
              <a:rPr lang="it-IT" dirty="0">
                <a:latin typeface="+mj-lt"/>
              </a:rPr>
              <a:t>Campionamenti realizzati il 2020 in Italia</a:t>
            </a:r>
          </a:p>
          <a:p>
            <a:endParaRPr lang="it-IT" dirty="0">
              <a:latin typeface="+mj-lt"/>
            </a:endParaRPr>
          </a:p>
          <a:p>
            <a:r>
              <a:rPr lang="it-IT" sz="3200" b="1" dirty="0">
                <a:solidFill>
                  <a:schemeClr val="accent2">
                    <a:lumMod val="75000"/>
                  </a:schemeClr>
                </a:solidFill>
                <a:latin typeface="+mj-lt"/>
              </a:rPr>
              <a:t>9 apicoltori</a:t>
            </a:r>
          </a:p>
          <a:p>
            <a:r>
              <a:rPr lang="it-IT" sz="1800" dirty="0">
                <a:latin typeface="+mj-lt"/>
              </a:rPr>
              <a:t>Requisiti: 1 apiario stanziale con almeno 5 alveari</a:t>
            </a:r>
          </a:p>
          <a:p>
            <a:r>
              <a:rPr lang="it-IT" sz="1800" dirty="0">
                <a:latin typeface="+mj-lt"/>
              </a:rPr>
              <a:t>Impiegare 2 alveari con forza nella media del periodo, regina vitale e deponente, covata in tutti gli stadi</a:t>
            </a:r>
          </a:p>
          <a:p>
            <a:r>
              <a:rPr lang="it-IT" dirty="0">
                <a:latin typeface="+mj-lt"/>
              </a:rPr>
              <a:t>Frequenza di campionamento: </a:t>
            </a:r>
            <a:r>
              <a:rPr lang="it-IT" b="1" dirty="0">
                <a:solidFill>
                  <a:schemeClr val="accent2">
                    <a:lumMod val="75000"/>
                  </a:schemeClr>
                </a:solidFill>
                <a:latin typeface="+mj-lt"/>
              </a:rPr>
              <a:t>ogni due settimane</a:t>
            </a:r>
          </a:p>
          <a:p>
            <a:r>
              <a:rPr lang="it-IT" dirty="0">
                <a:latin typeface="+mj-lt"/>
              </a:rPr>
              <a:t>Totale giorni di campionamento: </a:t>
            </a:r>
            <a:r>
              <a:rPr lang="it-IT" sz="2800" b="1" dirty="0">
                <a:solidFill>
                  <a:schemeClr val="accent2">
                    <a:lumMod val="75000"/>
                  </a:schemeClr>
                </a:solidFill>
                <a:latin typeface="+mj-lt"/>
              </a:rPr>
              <a:t>10</a:t>
            </a:r>
            <a:endParaRPr lang="it-IT" b="1" dirty="0">
              <a:solidFill>
                <a:schemeClr val="accent2">
                  <a:lumMod val="75000"/>
                </a:schemeClr>
              </a:solidFill>
              <a:latin typeface="+mj-lt"/>
            </a:endParaRPr>
          </a:p>
          <a:p>
            <a:r>
              <a:rPr lang="it-IT" dirty="0">
                <a:latin typeface="+mj-lt"/>
              </a:rPr>
              <a:t>Data dei campionamenti:</a:t>
            </a:r>
          </a:p>
          <a:p>
            <a:pPr marL="342900" indent="-342900">
              <a:buFont typeface="Arial" panose="020B0604020202020204" pitchFamily="34" charset="0"/>
              <a:buChar char="•"/>
            </a:pPr>
            <a:r>
              <a:rPr lang="it-IT" sz="2000" dirty="0">
                <a:latin typeface="+mj-lt"/>
              </a:rPr>
              <a:t>Fine aprile (SR01)			</a:t>
            </a:r>
          </a:p>
          <a:p>
            <a:pPr marL="342900" indent="-342900">
              <a:buFont typeface="Arial" panose="020B0604020202020204" pitchFamily="34" charset="0"/>
              <a:buChar char="•"/>
            </a:pPr>
            <a:r>
              <a:rPr lang="it-IT" sz="2000" dirty="0">
                <a:latin typeface="+mj-lt"/>
              </a:rPr>
              <a:t>Inizio (SR02) e fine Maggio (SR03) 	</a:t>
            </a:r>
          </a:p>
          <a:p>
            <a:pPr marL="342900" indent="-342900">
              <a:buFont typeface="Arial" panose="020B0604020202020204" pitchFamily="34" charset="0"/>
              <a:buChar char="•"/>
            </a:pPr>
            <a:r>
              <a:rPr lang="it-IT" sz="2000" dirty="0">
                <a:latin typeface="+mj-lt"/>
              </a:rPr>
              <a:t>Inizio (SR04) e fine Giugno (SR05) 		</a:t>
            </a:r>
          </a:p>
          <a:p>
            <a:pPr marL="342900" indent="-342900">
              <a:buFont typeface="Arial" panose="020B0604020202020204" pitchFamily="34" charset="0"/>
              <a:buChar char="•"/>
            </a:pPr>
            <a:r>
              <a:rPr lang="it-IT" sz="2000" dirty="0">
                <a:latin typeface="+mj-lt"/>
              </a:rPr>
              <a:t>Inizio (SR06) e fine Luglio (SR07) 		</a:t>
            </a:r>
          </a:p>
          <a:p>
            <a:pPr marL="342900" indent="-342900">
              <a:buFont typeface="Arial" panose="020B0604020202020204" pitchFamily="34" charset="0"/>
              <a:buChar char="•"/>
            </a:pPr>
            <a:r>
              <a:rPr lang="it-IT" sz="2000" dirty="0">
                <a:latin typeface="+mj-lt"/>
              </a:rPr>
              <a:t>Inizio (SR08) e fine Agosto (SR09) 		</a:t>
            </a:r>
          </a:p>
          <a:p>
            <a:pPr marL="342900" indent="-342900">
              <a:buFont typeface="Arial" panose="020B0604020202020204" pitchFamily="34" charset="0"/>
              <a:buChar char="•"/>
            </a:pPr>
            <a:r>
              <a:rPr lang="it-IT" sz="2000" dirty="0">
                <a:latin typeface="+mj-lt"/>
              </a:rPr>
              <a:t>Inizio Settembre (SR10) 		</a:t>
            </a:r>
          </a:p>
        </p:txBody>
      </p:sp>
    </p:spTree>
    <p:extLst>
      <p:ext uri="{BB962C8B-B14F-4D97-AF65-F5344CB8AC3E}">
        <p14:creationId xmlns:p14="http://schemas.microsoft.com/office/powerpoint/2010/main" val="678591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kstfelt 2">
            <a:extLst>
              <a:ext uri="{FF2B5EF4-FFF2-40B4-BE49-F238E27FC236}">
                <a16:creationId xmlns:a16="http://schemas.microsoft.com/office/drawing/2014/main" id="{CA814BC5-5CAE-4CFA-8980-44B1DABD9066}"/>
              </a:ext>
            </a:extLst>
          </p:cNvPr>
          <p:cNvSpPr txBox="1"/>
          <p:nvPr/>
        </p:nvSpPr>
        <p:spPr>
          <a:xfrm>
            <a:off x="467544" y="1228397"/>
            <a:ext cx="8208912" cy="2369880"/>
          </a:xfrm>
          <a:prstGeom prst="rect">
            <a:avLst/>
          </a:prstGeom>
          <a:noFill/>
        </p:spPr>
        <p:txBody>
          <a:bodyPr wrap="square" rtlCol="0">
            <a:spAutoFit/>
          </a:bodyPr>
          <a:lstStyle/>
          <a:p>
            <a:pPr algn="ctr"/>
            <a:r>
              <a:rPr lang="it-IT" sz="2800" b="1" dirty="0">
                <a:latin typeface="+mj-lt"/>
              </a:rPr>
              <a:t>Campionamenti effettuati</a:t>
            </a:r>
          </a:p>
          <a:p>
            <a:pPr algn="ctr"/>
            <a:endParaRPr lang="it-IT" dirty="0">
              <a:latin typeface="+mj-lt"/>
            </a:endParaRPr>
          </a:p>
          <a:p>
            <a:endParaRPr lang="it-IT" dirty="0">
              <a:latin typeface="+mj-lt"/>
            </a:endParaRPr>
          </a:p>
          <a:p>
            <a:pPr marL="342900" indent="-342900">
              <a:buFont typeface="Arial" panose="020B0604020202020204" pitchFamily="34" charset="0"/>
              <a:buChar char="•"/>
            </a:pPr>
            <a:r>
              <a:rPr lang="it-IT" dirty="0" err="1">
                <a:latin typeface="+mj-lt"/>
              </a:rPr>
              <a:t>Apistrips</a:t>
            </a:r>
            <a:endParaRPr lang="it-IT" sz="3200" b="1" dirty="0">
              <a:solidFill>
                <a:schemeClr val="accent2">
                  <a:lumMod val="75000"/>
                </a:schemeClr>
              </a:solidFill>
              <a:latin typeface="+mj-lt"/>
            </a:endParaRPr>
          </a:p>
          <a:p>
            <a:r>
              <a:rPr lang="it-IT" dirty="0">
                <a:latin typeface="+mj-lt"/>
              </a:rPr>
              <a:t>per la ricerca di </a:t>
            </a:r>
            <a:r>
              <a:rPr lang="it-IT" b="1" dirty="0">
                <a:latin typeface="+mj-lt"/>
              </a:rPr>
              <a:t>84 pesticidi </a:t>
            </a:r>
            <a:r>
              <a:rPr lang="it-IT" dirty="0">
                <a:latin typeface="+mj-lt"/>
              </a:rPr>
              <a:t>(insetticidi, erbicidi, fitofarmaci, ecc.)</a:t>
            </a:r>
          </a:p>
        </p:txBody>
      </p:sp>
    </p:spTree>
    <p:extLst>
      <p:ext uri="{BB962C8B-B14F-4D97-AF65-F5344CB8AC3E}">
        <p14:creationId xmlns:p14="http://schemas.microsoft.com/office/powerpoint/2010/main" val="2530106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3C5BAA6-CDF7-4C96-BD5F-EBE8ED5274F5}"/>
              </a:ext>
            </a:extLst>
          </p:cNvPr>
          <p:cNvPicPr>
            <a:picLocks noChangeAspect="1"/>
          </p:cNvPicPr>
          <p:nvPr/>
        </p:nvPicPr>
        <p:blipFill>
          <a:blip r:embed="rId2"/>
          <a:stretch>
            <a:fillRect/>
          </a:stretch>
        </p:blipFill>
        <p:spPr>
          <a:xfrm>
            <a:off x="173262" y="1522212"/>
            <a:ext cx="8797475" cy="4493026"/>
          </a:xfrm>
          <a:prstGeom prst="rect">
            <a:avLst/>
          </a:prstGeom>
        </p:spPr>
      </p:pic>
      <p:sp>
        <p:nvSpPr>
          <p:cNvPr id="3" name="CasellaDiTesto 2">
            <a:extLst>
              <a:ext uri="{FF2B5EF4-FFF2-40B4-BE49-F238E27FC236}">
                <a16:creationId xmlns:a16="http://schemas.microsoft.com/office/drawing/2014/main" id="{65BC1A7B-517E-4092-9682-54C54FF784CB}"/>
              </a:ext>
            </a:extLst>
          </p:cNvPr>
          <p:cNvSpPr txBox="1"/>
          <p:nvPr/>
        </p:nvSpPr>
        <p:spPr>
          <a:xfrm>
            <a:off x="0" y="1052736"/>
            <a:ext cx="9144000" cy="461665"/>
          </a:xfrm>
          <a:prstGeom prst="rect">
            <a:avLst/>
          </a:prstGeom>
          <a:noFill/>
        </p:spPr>
        <p:txBody>
          <a:bodyPr wrap="square">
            <a:spAutoFit/>
          </a:bodyPr>
          <a:lstStyle/>
          <a:p>
            <a:pPr algn="ctr"/>
            <a:r>
              <a:rPr lang="it-IT" dirty="0">
                <a:solidFill>
                  <a:srgbClr val="FF0000"/>
                </a:solidFill>
                <a:latin typeface="+mj-lt"/>
              </a:rPr>
              <a:t>Risultati analisi pesticidi su </a:t>
            </a:r>
            <a:r>
              <a:rPr lang="it-IT" dirty="0" err="1">
                <a:solidFill>
                  <a:srgbClr val="FF0000"/>
                </a:solidFill>
                <a:latin typeface="+mj-lt"/>
              </a:rPr>
              <a:t>Apistrips</a:t>
            </a:r>
            <a:endParaRPr lang="it-IT" b="1" dirty="0">
              <a:solidFill>
                <a:srgbClr val="FF0000"/>
              </a:solidFill>
            </a:endParaRPr>
          </a:p>
        </p:txBody>
      </p:sp>
    </p:spTree>
    <p:extLst>
      <p:ext uri="{BB962C8B-B14F-4D97-AF65-F5344CB8AC3E}">
        <p14:creationId xmlns:p14="http://schemas.microsoft.com/office/powerpoint/2010/main" val="4148360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05F73AB-19EF-4FAA-8C5C-44ED5575D5CE}"/>
              </a:ext>
            </a:extLst>
          </p:cNvPr>
          <p:cNvSpPr txBox="1"/>
          <p:nvPr/>
        </p:nvSpPr>
        <p:spPr>
          <a:xfrm>
            <a:off x="0" y="1052736"/>
            <a:ext cx="9144000" cy="461665"/>
          </a:xfrm>
          <a:prstGeom prst="rect">
            <a:avLst/>
          </a:prstGeom>
          <a:noFill/>
        </p:spPr>
        <p:txBody>
          <a:bodyPr wrap="square">
            <a:spAutoFit/>
          </a:bodyPr>
          <a:lstStyle/>
          <a:p>
            <a:pPr algn="ctr"/>
            <a:r>
              <a:rPr lang="it-IT" dirty="0">
                <a:solidFill>
                  <a:srgbClr val="FF0000"/>
                </a:solidFill>
                <a:latin typeface="+mj-lt"/>
              </a:rPr>
              <a:t>Risultati analisi pesticidi su </a:t>
            </a:r>
            <a:r>
              <a:rPr lang="it-IT" dirty="0" err="1">
                <a:solidFill>
                  <a:srgbClr val="FF0000"/>
                </a:solidFill>
                <a:latin typeface="+mj-lt"/>
              </a:rPr>
              <a:t>Apistrips</a:t>
            </a:r>
            <a:endParaRPr lang="it-IT" b="1" dirty="0">
              <a:solidFill>
                <a:srgbClr val="FF0000"/>
              </a:solidFill>
            </a:endParaRPr>
          </a:p>
        </p:txBody>
      </p:sp>
      <p:graphicFrame>
        <p:nvGraphicFramePr>
          <p:cNvPr id="6" name="Grafico 5">
            <a:extLst>
              <a:ext uri="{FF2B5EF4-FFF2-40B4-BE49-F238E27FC236}">
                <a16:creationId xmlns:a16="http://schemas.microsoft.com/office/drawing/2014/main" id="{6F61139A-980F-439D-900A-8A660B4CAA9A}"/>
              </a:ext>
            </a:extLst>
          </p:cNvPr>
          <p:cNvGraphicFramePr>
            <a:graphicFrameLocks/>
          </p:cNvGraphicFramePr>
          <p:nvPr/>
        </p:nvGraphicFramePr>
        <p:xfrm>
          <a:off x="179512" y="1514401"/>
          <a:ext cx="8784976" cy="45788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2264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a:extLst>
              <a:ext uri="{FF2B5EF4-FFF2-40B4-BE49-F238E27FC236}">
                <a16:creationId xmlns:a16="http://schemas.microsoft.com/office/drawing/2014/main" id="{3C883E8F-0D14-4789-B3ED-4C61F2AD318C}"/>
              </a:ext>
            </a:extLst>
          </p:cNvPr>
          <p:cNvGraphicFramePr>
            <a:graphicFrameLocks/>
          </p:cNvGraphicFramePr>
          <p:nvPr/>
        </p:nvGraphicFramePr>
        <p:xfrm>
          <a:off x="-78442" y="817955"/>
          <a:ext cx="9300884"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a:extLst>
              <a:ext uri="{FF2B5EF4-FFF2-40B4-BE49-F238E27FC236}">
                <a16:creationId xmlns:a16="http://schemas.microsoft.com/office/drawing/2014/main" id="{157B328F-03C7-4D31-9D9F-F210643DA8C3}"/>
              </a:ext>
            </a:extLst>
          </p:cNvPr>
          <p:cNvSpPr/>
          <p:nvPr/>
        </p:nvSpPr>
        <p:spPr>
          <a:xfrm>
            <a:off x="467544" y="5393415"/>
            <a:ext cx="648072" cy="339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DERIVATO AMITRAZ</a:t>
            </a:r>
          </a:p>
        </p:txBody>
      </p:sp>
      <p:sp>
        <p:nvSpPr>
          <p:cNvPr id="5" name="Rettangolo 4">
            <a:extLst>
              <a:ext uri="{FF2B5EF4-FFF2-40B4-BE49-F238E27FC236}">
                <a16:creationId xmlns:a16="http://schemas.microsoft.com/office/drawing/2014/main" id="{F1A0DF4A-77FD-4338-8D9D-09C23934DC25}"/>
              </a:ext>
            </a:extLst>
          </p:cNvPr>
          <p:cNvSpPr/>
          <p:nvPr/>
        </p:nvSpPr>
        <p:spPr>
          <a:xfrm>
            <a:off x="1219458"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6" name="Rettangolo 5">
            <a:extLst>
              <a:ext uri="{FF2B5EF4-FFF2-40B4-BE49-F238E27FC236}">
                <a16:creationId xmlns:a16="http://schemas.microsoft.com/office/drawing/2014/main" id="{018B8EAE-E440-49C3-9EE6-13F70780EE38}"/>
              </a:ext>
            </a:extLst>
          </p:cNvPr>
          <p:cNvSpPr/>
          <p:nvPr/>
        </p:nvSpPr>
        <p:spPr>
          <a:xfrm>
            <a:off x="1584771" y="5400562"/>
            <a:ext cx="216024" cy="339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8" name="Rettangolo 7">
            <a:extLst>
              <a:ext uri="{FF2B5EF4-FFF2-40B4-BE49-F238E27FC236}">
                <a16:creationId xmlns:a16="http://schemas.microsoft.com/office/drawing/2014/main" id="{1A423D46-6C13-4869-B70E-9F8AAD646B23}"/>
              </a:ext>
            </a:extLst>
          </p:cNvPr>
          <p:cNvSpPr/>
          <p:nvPr/>
        </p:nvSpPr>
        <p:spPr>
          <a:xfrm>
            <a:off x="1920684" y="5408774"/>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D</a:t>
            </a:r>
          </a:p>
        </p:txBody>
      </p:sp>
      <p:sp>
        <p:nvSpPr>
          <p:cNvPr id="9" name="Rettangolo 8">
            <a:extLst>
              <a:ext uri="{FF2B5EF4-FFF2-40B4-BE49-F238E27FC236}">
                <a16:creationId xmlns:a16="http://schemas.microsoft.com/office/drawing/2014/main" id="{0C90AF05-DB64-4B6D-A8CB-DD1CAF0E93B8}"/>
              </a:ext>
            </a:extLst>
          </p:cNvPr>
          <p:cNvSpPr/>
          <p:nvPr/>
        </p:nvSpPr>
        <p:spPr>
          <a:xfrm>
            <a:off x="2285356"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R</a:t>
            </a:r>
          </a:p>
        </p:txBody>
      </p:sp>
      <p:sp>
        <p:nvSpPr>
          <p:cNvPr id="10" name="Rettangolo 9">
            <a:extLst>
              <a:ext uri="{FF2B5EF4-FFF2-40B4-BE49-F238E27FC236}">
                <a16:creationId xmlns:a16="http://schemas.microsoft.com/office/drawing/2014/main" id="{8B18EAB2-0891-40EC-A3E3-6ADBEAEDF2C3}"/>
              </a:ext>
            </a:extLst>
          </p:cNvPr>
          <p:cNvSpPr/>
          <p:nvPr/>
        </p:nvSpPr>
        <p:spPr>
          <a:xfrm>
            <a:off x="4463988" y="107124"/>
            <a:ext cx="1404156" cy="7295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I = insetticida</a:t>
            </a:r>
          </a:p>
          <a:p>
            <a:pPr algn="ctr"/>
            <a:r>
              <a:rPr lang="it-IT" sz="1050" dirty="0"/>
              <a:t>D = disinfettante</a:t>
            </a:r>
          </a:p>
          <a:p>
            <a:pPr algn="ctr"/>
            <a:r>
              <a:rPr lang="it-IT" sz="1050" dirty="0"/>
              <a:t>R = repellente</a:t>
            </a:r>
          </a:p>
          <a:p>
            <a:pPr algn="ctr"/>
            <a:r>
              <a:rPr lang="it-IT" sz="1050" dirty="0"/>
              <a:t>F = fungicida</a:t>
            </a:r>
          </a:p>
        </p:txBody>
      </p:sp>
      <p:sp>
        <p:nvSpPr>
          <p:cNvPr id="11" name="Rettangolo 10">
            <a:extLst>
              <a:ext uri="{FF2B5EF4-FFF2-40B4-BE49-F238E27FC236}">
                <a16:creationId xmlns:a16="http://schemas.microsoft.com/office/drawing/2014/main" id="{B4DFB4C7-342C-4914-8923-D62C2121896A}"/>
              </a:ext>
            </a:extLst>
          </p:cNvPr>
          <p:cNvSpPr/>
          <p:nvPr/>
        </p:nvSpPr>
        <p:spPr>
          <a:xfrm>
            <a:off x="2690640" y="5408774"/>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12" name="Rettangolo 11">
            <a:extLst>
              <a:ext uri="{FF2B5EF4-FFF2-40B4-BE49-F238E27FC236}">
                <a16:creationId xmlns:a16="http://schemas.microsoft.com/office/drawing/2014/main" id="{F8C3099E-8A39-4F74-8388-A43260A48282}"/>
              </a:ext>
            </a:extLst>
          </p:cNvPr>
          <p:cNvSpPr/>
          <p:nvPr/>
        </p:nvSpPr>
        <p:spPr>
          <a:xfrm>
            <a:off x="3033890" y="5400562"/>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D</a:t>
            </a:r>
          </a:p>
        </p:txBody>
      </p:sp>
      <p:sp>
        <p:nvSpPr>
          <p:cNvPr id="13" name="Rettangolo 12">
            <a:extLst>
              <a:ext uri="{FF2B5EF4-FFF2-40B4-BE49-F238E27FC236}">
                <a16:creationId xmlns:a16="http://schemas.microsoft.com/office/drawing/2014/main" id="{384E149A-5C21-4D39-9CFA-A304BADD9DD2}"/>
              </a:ext>
            </a:extLst>
          </p:cNvPr>
          <p:cNvSpPr/>
          <p:nvPr/>
        </p:nvSpPr>
        <p:spPr>
          <a:xfrm>
            <a:off x="3403900"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14" name="Rettangolo 13">
            <a:extLst>
              <a:ext uri="{FF2B5EF4-FFF2-40B4-BE49-F238E27FC236}">
                <a16:creationId xmlns:a16="http://schemas.microsoft.com/office/drawing/2014/main" id="{316058A1-0352-42A7-ADEF-D4B2B10CFD98}"/>
              </a:ext>
            </a:extLst>
          </p:cNvPr>
          <p:cNvSpPr/>
          <p:nvPr/>
        </p:nvSpPr>
        <p:spPr>
          <a:xfrm>
            <a:off x="3744420" y="5395499"/>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15" name="Rettangolo 14">
            <a:extLst>
              <a:ext uri="{FF2B5EF4-FFF2-40B4-BE49-F238E27FC236}">
                <a16:creationId xmlns:a16="http://schemas.microsoft.com/office/drawing/2014/main" id="{1062FA87-FCFD-449B-AD37-C00D353F1E64}"/>
              </a:ext>
            </a:extLst>
          </p:cNvPr>
          <p:cNvSpPr/>
          <p:nvPr/>
        </p:nvSpPr>
        <p:spPr>
          <a:xfrm>
            <a:off x="4114430"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16" name="Rettangolo 15">
            <a:extLst>
              <a:ext uri="{FF2B5EF4-FFF2-40B4-BE49-F238E27FC236}">
                <a16:creationId xmlns:a16="http://schemas.microsoft.com/office/drawing/2014/main" id="{B1DF50B8-D808-4812-9ACF-C98C34781A51}"/>
              </a:ext>
            </a:extLst>
          </p:cNvPr>
          <p:cNvSpPr/>
          <p:nvPr/>
        </p:nvSpPr>
        <p:spPr>
          <a:xfrm>
            <a:off x="4484440" y="5393415"/>
            <a:ext cx="216024" cy="339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17" name="Rettangolo 16">
            <a:extLst>
              <a:ext uri="{FF2B5EF4-FFF2-40B4-BE49-F238E27FC236}">
                <a16:creationId xmlns:a16="http://schemas.microsoft.com/office/drawing/2014/main" id="{317293DF-5277-4B1A-BEF1-0CA16188F3D2}"/>
              </a:ext>
            </a:extLst>
          </p:cNvPr>
          <p:cNvSpPr/>
          <p:nvPr/>
        </p:nvSpPr>
        <p:spPr>
          <a:xfrm>
            <a:off x="4824960"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18" name="Rettangolo 17">
            <a:extLst>
              <a:ext uri="{FF2B5EF4-FFF2-40B4-BE49-F238E27FC236}">
                <a16:creationId xmlns:a16="http://schemas.microsoft.com/office/drawing/2014/main" id="{396F5F56-6583-4050-B4DD-10CAC3C0F1FB}"/>
              </a:ext>
            </a:extLst>
          </p:cNvPr>
          <p:cNvSpPr/>
          <p:nvPr/>
        </p:nvSpPr>
        <p:spPr>
          <a:xfrm>
            <a:off x="5165480"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19" name="Rettangolo 18">
            <a:extLst>
              <a:ext uri="{FF2B5EF4-FFF2-40B4-BE49-F238E27FC236}">
                <a16:creationId xmlns:a16="http://schemas.microsoft.com/office/drawing/2014/main" id="{13581BAF-1AAE-4D32-B329-4E5328E4E801}"/>
              </a:ext>
            </a:extLst>
          </p:cNvPr>
          <p:cNvSpPr/>
          <p:nvPr/>
        </p:nvSpPr>
        <p:spPr>
          <a:xfrm>
            <a:off x="5524078"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20" name="Rettangolo 19">
            <a:extLst>
              <a:ext uri="{FF2B5EF4-FFF2-40B4-BE49-F238E27FC236}">
                <a16:creationId xmlns:a16="http://schemas.microsoft.com/office/drawing/2014/main" id="{EF0CF618-1FD5-4DAF-B411-0491AE854111}"/>
              </a:ext>
            </a:extLst>
          </p:cNvPr>
          <p:cNvSpPr/>
          <p:nvPr/>
        </p:nvSpPr>
        <p:spPr>
          <a:xfrm>
            <a:off x="5894088"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21" name="Rettangolo 20">
            <a:extLst>
              <a:ext uri="{FF2B5EF4-FFF2-40B4-BE49-F238E27FC236}">
                <a16:creationId xmlns:a16="http://schemas.microsoft.com/office/drawing/2014/main" id="{C6AEEA74-6937-4EAC-ACF4-CA8FF537346B}"/>
              </a:ext>
            </a:extLst>
          </p:cNvPr>
          <p:cNvSpPr/>
          <p:nvPr/>
        </p:nvSpPr>
        <p:spPr>
          <a:xfrm>
            <a:off x="6274543"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22" name="Rettangolo 21">
            <a:extLst>
              <a:ext uri="{FF2B5EF4-FFF2-40B4-BE49-F238E27FC236}">
                <a16:creationId xmlns:a16="http://schemas.microsoft.com/office/drawing/2014/main" id="{BDD95285-7B04-4D41-A20B-0C04F4DCE450}"/>
              </a:ext>
            </a:extLst>
          </p:cNvPr>
          <p:cNvSpPr/>
          <p:nvPr/>
        </p:nvSpPr>
        <p:spPr>
          <a:xfrm>
            <a:off x="6649072"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23" name="Rettangolo 22">
            <a:extLst>
              <a:ext uri="{FF2B5EF4-FFF2-40B4-BE49-F238E27FC236}">
                <a16:creationId xmlns:a16="http://schemas.microsoft.com/office/drawing/2014/main" id="{E740B425-6A1B-45D0-B8A7-CDA0CAF3CDC4}"/>
              </a:ext>
            </a:extLst>
          </p:cNvPr>
          <p:cNvSpPr/>
          <p:nvPr/>
        </p:nvSpPr>
        <p:spPr>
          <a:xfrm>
            <a:off x="7007292"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24" name="Rettangolo 23">
            <a:extLst>
              <a:ext uri="{FF2B5EF4-FFF2-40B4-BE49-F238E27FC236}">
                <a16:creationId xmlns:a16="http://schemas.microsoft.com/office/drawing/2014/main" id="{B7D9AFBD-5173-4C79-A407-7B8F2FB339A3}"/>
              </a:ext>
            </a:extLst>
          </p:cNvPr>
          <p:cNvSpPr/>
          <p:nvPr/>
        </p:nvSpPr>
        <p:spPr>
          <a:xfrm>
            <a:off x="7307771" y="5393415"/>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25" name="Rettangolo 24">
            <a:extLst>
              <a:ext uri="{FF2B5EF4-FFF2-40B4-BE49-F238E27FC236}">
                <a16:creationId xmlns:a16="http://schemas.microsoft.com/office/drawing/2014/main" id="{4D0946D3-819C-4582-8678-5D8D334685A9}"/>
              </a:ext>
            </a:extLst>
          </p:cNvPr>
          <p:cNvSpPr/>
          <p:nvPr/>
        </p:nvSpPr>
        <p:spPr>
          <a:xfrm>
            <a:off x="7708518" y="5379184"/>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26" name="Rettangolo 25">
            <a:extLst>
              <a:ext uri="{FF2B5EF4-FFF2-40B4-BE49-F238E27FC236}">
                <a16:creationId xmlns:a16="http://schemas.microsoft.com/office/drawing/2014/main" id="{7F91C397-E9FF-4396-82AF-4C049508CA2C}"/>
              </a:ext>
            </a:extLst>
          </p:cNvPr>
          <p:cNvSpPr/>
          <p:nvPr/>
        </p:nvSpPr>
        <p:spPr>
          <a:xfrm>
            <a:off x="8059151" y="5379184"/>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27" name="Rettangolo 26">
            <a:extLst>
              <a:ext uri="{FF2B5EF4-FFF2-40B4-BE49-F238E27FC236}">
                <a16:creationId xmlns:a16="http://schemas.microsoft.com/office/drawing/2014/main" id="{F8BA8CBC-5BA3-4D0D-9E92-481A786897FD}"/>
              </a:ext>
            </a:extLst>
          </p:cNvPr>
          <p:cNvSpPr/>
          <p:nvPr/>
        </p:nvSpPr>
        <p:spPr>
          <a:xfrm>
            <a:off x="8437126" y="5379184"/>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a:t>
            </a:r>
          </a:p>
        </p:txBody>
      </p:sp>
      <p:sp>
        <p:nvSpPr>
          <p:cNvPr id="28" name="Rettangolo 27">
            <a:extLst>
              <a:ext uri="{FF2B5EF4-FFF2-40B4-BE49-F238E27FC236}">
                <a16:creationId xmlns:a16="http://schemas.microsoft.com/office/drawing/2014/main" id="{09435D89-4270-48A7-92DF-2785421B6BA0}"/>
              </a:ext>
            </a:extLst>
          </p:cNvPr>
          <p:cNvSpPr/>
          <p:nvPr/>
        </p:nvSpPr>
        <p:spPr>
          <a:xfrm>
            <a:off x="8794564" y="5379184"/>
            <a:ext cx="216024" cy="3398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a:t>
            </a:r>
          </a:p>
        </p:txBody>
      </p:sp>
      <p:sp>
        <p:nvSpPr>
          <p:cNvPr id="2" name="CasellaDiTesto 1"/>
          <p:cNvSpPr txBox="1"/>
          <p:nvPr/>
        </p:nvSpPr>
        <p:spPr>
          <a:xfrm>
            <a:off x="6263680" y="210307"/>
            <a:ext cx="2880320" cy="523220"/>
          </a:xfrm>
          <a:prstGeom prst="rect">
            <a:avLst/>
          </a:prstGeom>
          <a:noFill/>
        </p:spPr>
        <p:txBody>
          <a:bodyPr wrap="square" rtlCol="0">
            <a:spAutoFit/>
          </a:bodyPr>
          <a:lstStyle/>
          <a:p>
            <a:pPr algn="ctr"/>
            <a:r>
              <a:rPr lang="it-IT" sz="1400" dirty="0">
                <a:solidFill>
                  <a:srgbClr val="FF0000"/>
                </a:solidFill>
              </a:rPr>
              <a:t>Somma su 9 apiari</a:t>
            </a:r>
          </a:p>
          <a:p>
            <a:pPr algn="ctr"/>
            <a:r>
              <a:rPr lang="it-IT" sz="1400" dirty="0">
                <a:solidFill>
                  <a:srgbClr val="FF0000"/>
                </a:solidFill>
              </a:rPr>
              <a:t>(sostanze chimiche + usate)</a:t>
            </a:r>
          </a:p>
        </p:txBody>
      </p:sp>
    </p:spTree>
    <p:extLst>
      <p:ext uri="{BB962C8B-B14F-4D97-AF65-F5344CB8AC3E}">
        <p14:creationId xmlns:p14="http://schemas.microsoft.com/office/powerpoint/2010/main" val="1371419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0205E84-49B4-4A00-A675-9F90136A4634}"/>
              </a:ext>
            </a:extLst>
          </p:cNvPr>
          <p:cNvPicPr>
            <a:picLocks noChangeAspect="1"/>
          </p:cNvPicPr>
          <p:nvPr/>
        </p:nvPicPr>
        <p:blipFill rotWithShape="1">
          <a:blip r:embed="rId2"/>
          <a:srcRect r="8257" b="-7"/>
          <a:stretch/>
        </p:blipFill>
        <p:spPr>
          <a:xfrm>
            <a:off x="20" y="10"/>
            <a:ext cx="9143980" cy="6857990"/>
          </a:xfrm>
          <a:prstGeom prst="rect">
            <a:avLst/>
          </a:prstGeom>
          <a:noFill/>
        </p:spPr>
      </p:pic>
      <p:sp>
        <p:nvSpPr>
          <p:cNvPr id="3" name="CasellaDiTesto 2">
            <a:extLst>
              <a:ext uri="{FF2B5EF4-FFF2-40B4-BE49-F238E27FC236}">
                <a16:creationId xmlns:a16="http://schemas.microsoft.com/office/drawing/2014/main" id="{A83AA67C-840C-41C3-9594-9E1700139FAC}"/>
              </a:ext>
            </a:extLst>
          </p:cNvPr>
          <p:cNvSpPr txBox="1"/>
          <p:nvPr/>
        </p:nvSpPr>
        <p:spPr>
          <a:xfrm>
            <a:off x="7812360" y="476672"/>
            <a:ext cx="646331" cy="461665"/>
          </a:xfrm>
          <a:prstGeom prst="rect">
            <a:avLst/>
          </a:prstGeom>
          <a:noFill/>
        </p:spPr>
        <p:txBody>
          <a:bodyPr wrap="none" rtlCol="0">
            <a:spAutoFit/>
          </a:bodyPr>
          <a:lstStyle/>
          <a:p>
            <a:r>
              <a:rPr lang="it-IT" dirty="0"/>
              <a:t>007</a:t>
            </a:r>
          </a:p>
        </p:txBody>
      </p:sp>
    </p:spTree>
    <p:extLst>
      <p:ext uri="{BB962C8B-B14F-4D97-AF65-F5344CB8AC3E}">
        <p14:creationId xmlns:p14="http://schemas.microsoft.com/office/powerpoint/2010/main" val="1717840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5CC586C-B97E-4BF5-94FF-6A165037FC46}"/>
              </a:ext>
            </a:extLst>
          </p:cNvPr>
          <p:cNvPicPr>
            <a:picLocks noChangeAspect="1"/>
          </p:cNvPicPr>
          <p:nvPr/>
        </p:nvPicPr>
        <p:blipFill rotWithShape="1">
          <a:blip r:embed="rId2"/>
          <a:srcRect r="7749" b="3"/>
          <a:stretch/>
        </p:blipFill>
        <p:spPr>
          <a:xfrm>
            <a:off x="20" y="10"/>
            <a:ext cx="9143980" cy="6857990"/>
          </a:xfrm>
          <a:prstGeom prst="rect">
            <a:avLst/>
          </a:prstGeom>
          <a:noFill/>
        </p:spPr>
      </p:pic>
      <p:sp>
        <p:nvSpPr>
          <p:cNvPr id="3" name="CasellaDiTesto 2">
            <a:extLst>
              <a:ext uri="{FF2B5EF4-FFF2-40B4-BE49-F238E27FC236}">
                <a16:creationId xmlns:a16="http://schemas.microsoft.com/office/drawing/2014/main" id="{C2D1B940-6BAE-4089-B12B-6F470B7D62B0}"/>
              </a:ext>
            </a:extLst>
          </p:cNvPr>
          <p:cNvSpPr txBox="1"/>
          <p:nvPr/>
        </p:nvSpPr>
        <p:spPr>
          <a:xfrm>
            <a:off x="7812360" y="476672"/>
            <a:ext cx="646331" cy="461665"/>
          </a:xfrm>
          <a:prstGeom prst="rect">
            <a:avLst/>
          </a:prstGeom>
          <a:noFill/>
        </p:spPr>
        <p:txBody>
          <a:bodyPr wrap="none" rtlCol="0">
            <a:spAutoFit/>
          </a:bodyPr>
          <a:lstStyle/>
          <a:p>
            <a:r>
              <a:rPr lang="it-IT" dirty="0"/>
              <a:t>008</a:t>
            </a:r>
          </a:p>
        </p:txBody>
      </p:sp>
    </p:spTree>
    <p:extLst>
      <p:ext uri="{BB962C8B-B14F-4D97-AF65-F5344CB8AC3E}">
        <p14:creationId xmlns:p14="http://schemas.microsoft.com/office/powerpoint/2010/main" val="1137473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8532B75-029D-43D8-A61B-1311CC25E890}"/>
              </a:ext>
            </a:extLst>
          </p:cNvPr>
          <p:cNvPicPr>
            <a:picLocks noChangeAspect="1"/>
          </p:cNvPicPr>
          <p:nvPr/>
        </p:nvPicPr>
        <p:blipFill rotWithShape="1">
          <a:blip r:embed="rId2"/>
          <a:srcRect r="9186" b="-6"/>
          <a:stretch/>
        </p:blipFill>
        <p:spPr>
          <a:xfrm>
            <a:off x="20" y="10"/>
            <a:ext cx="9143980" cy="6857990"/>
          </a:xfrm>
          <a:prstGeom prst="rect">
            <a:avLst/>
          </a:prstGeom>
          <a:noFill/>
        </p:spPr>
      </p:pic>
      <p:sp>
        <p:nvSpPr>
          <p:cNvPr id="3" name="CasellaDiTesto 2">
            <a:extLst>
              <a:ext uri="{FF2B5EF4-FFF2-40B4-BE49-F238E27FC236}">
                <a16:creationId xmlns:a16="http://schemas.microsoft.com/office/drawing/2014/main" id="{028BC7D0-B1D0-430D-BE4C-9BF57251C947}"/>
              </a:ext>
            </a:extLst>
          </p:cNvPr>
          <p:cNvSpPr txBox="1"/>
          <p:nvPr/>
        </p:nvSpPr>
        <p:spPr>
          <a:xfrm>
            <a:off x="7812360" y="476672"/>
            <a:ext cx="646331" cy="461665"/>
          </a:xfrm>
          <a:prstGeom prst="rect">
            <a:avLst/>
          </a:prstGeom>
          <a:noFill/>
        </p:spPr>
        <p:txBody>
          <a:bodyPr wrap="none" rtlCol="0">
            <a:spAutoFit/>
          </a:bodyPr>
          <a:lstStyle/>
          <a:p>
            <a:r>
              <a:rPr lang="it-IT" dirty="0"/>
              <a:t>009</a:t>
            </a:r>
          </a:p>
        </p:txBody>
      </p:sp>
    </p:spTree>
    <p:extLst>
      <p:ext uri="{BB962C8B-B14F-4D97-AF65-F5344CB8AC3E}">
        <p14:creationId xmlns:p14="http://schemas.microsoft.com/office/powerpoint/2010/main" val="2315248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26">
            <a:extLst>
              <a:ext uri="{FF2B5EF4-FFF2-40B4-BE49-F238E27FC236}">
                <a16:creationId xmlns:a16="http://schemas.microsoft.com/office/drawing/2014/main" id="{A383231A-FCAA-45F8-A107-0D329532CB5E}"/>
              </a:ext>
            </a:extLst>
          </p:cNvPr>
          <p:cNvSpPr txBox="1"/>
          <p:nvPr/>
        </p:nvSpPr>
        <p:spPr>
          <a:xfrm>
            <a:off x="1928902" y="931555"/>
            <a:ext cx="5286195" cy="523220"/>
          </a:xfrm>
          <a:prstGeom prst="rect">
            <a:avLst/>
          </a:prstGeom>
          <a:noFill/>
        </p:spPr>
        <p:txBody>
          <a:bodyPr wrap="square" rtlCol="0">
            <a:spAutoFit/>
          </a:bodyPr>
          <a:lstStyle/>
          <a:p>
            <a:r>
              <a:rPr lang="it-IT" sz="2800" b="1" dirty="0">
                <a:latin typeface="+mj-lt"/>
              </a:rPr>
              <a:t>CONSIDERAZIONI E CONCLUSIONI</a:t>
            </a:r>
          </a:p>
        </p:txBody>
      </p:sp>
      <p:sp>
        <p:nvSpPr>
          <p:cNvPr id="3" name="Tekstvak 18">
            <a:extLst>
              <a:ext uri="{FF2B5EF4-FFF2-40B4-BE49-F238E27FC236}">
                <a16:creationId xmlns:a16="http://schemas.microsoft.com/office/drawing/2014/main" id="{DA8C86AB-0275-433E-9E8E-CBCEA8CA1C1B}"/>
              </a:ext>
            </a:extLst>
          </p:cNvPr>
          <p:cNvSpPr txBox="1"/>
          <p:nvPr/>
        </p:nvSpPr>
        <p:spPr>
          <a:xfrm>
            <a:off x="95419" y="1700808"/>
            <a:ext cx="8953161" cy="4154984"/>
          </a:xfrm>
          <a:prstGeom prst="rect">
            <a:avLst/>
          </a:prstGeom>
          <a:noFill/>
        </p:spPr>
        <p:txBody>
          <a:bodyPr wrap="square" rtlCol="0">
            <a:spAutoFit/>
          </a:bodyPr>
          <a:lstStyle/>
          <a:p>
            <a:r>
              <a:rPr lang="it-IT" dirty="0">
                <a:latin typeface="+mj-lt"/>
              </a:rPr>
              <a:t>Gli apicoltori “Cittadini Scienziati” permettono di ottenere indicazioni importantissime per il panorama scientifico apistico</a:t>
            </a:r>
          </a:p>
          <a:p>
            <a:endParaRPr lang="it-IT" dirty="0">
              <a:latin typeface="+mj-lt"/>
            </a:endParaRPr>
          </a:p>
          <a:p>
            <a:r>
              <a:rPr lang="it-IT" dirty="0">
                <a:latin typeface="+mj-lt"/>
              </a:rPr>
              <a:t>Pubblicazione del protocollo europeo per l’uso delle api come bioindicatori:</a:t>
            </a:r>
          </a:p>
          <a:p>
            <a:r>
              <a:rPr lang="en-US" dirty="0"/>
              <a:t>Guideline for apicultural citizen science to apply the honey bee colony for bio-monitoring of the environment</a:t>
            </a:r>
            <a:endParaRPr lang="it-IT" dirty="0">
              <a:latin typeface="+mj-lt"/>
            </a:endParaRPr>
          </a:p>
          <a:p>
            <a:r>
              <a:rPr lang="it-IT" dirty="0">
                <a:latin typeface="+mj-lt"/>
                <a:hlinkClick r:id="rId2"/>
              </a:rPr>
              <a:t>https://wikis.ec.europa.eu/download/attachments/36702461/Insignia%20protocol.pdf?api=v2</a:t>
            </a:r>
            <a:r>
              <a:rPr lang="it-IT" dirty="0">
                <a:latin typeface="+mj-lt"/>
              </a:rPr>
              <a:t> </a:t>
            </a:r>
          </a:p>
          <a:p>
            <a:endParaRPr lang="it-IT" dirty="0">
              <a:latin typeface="+mj-lt"/>
            </a:endParaRPr>
          </a:p>
          <a:p>
            <a:r>
              <a:rPr lang="it-IT" dirty="0">
                <a:latin typeface="+mj-lt"/>
                <a:hlinkClick r:id="rId3"/>
              </a:rPr>
              <a:t>https://www.insignia-bee.eu/publications/</a:t>
            </a:r>
            <a:r>
              <a:rPr lang="it-IT" dirty="0">
                <a:latin typeface="+mj-lt"/>
              </a:rPr>
              <a:t> </a:t>
            </a:r>
          </a:p>
        </p:txBody>
      </p:sp>
    </p:spTree>
    <p:extLst>
      <p:ext uri="{BB962C8B-B14F-4D97-AF65-F5344CB8AC3E}">
        <p14:creationId xmlns:p14="http://schemas.microsoft.com/office/powerpoint/2010/main" val="65631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ttangolo 2">
            <a:extLst>
              <a:ext uri="{FF2B5EF4-FFF2-40B4-BE49-F238E27FC236}">
                <a16:creationId xmlns:a16="http://schemas.microsoft.com/office/drawing/2014/main" id="{F717F89C-57F6-4358-A9A2-5701D7DF1DB6}"/>
              </a:ext>
            </a:extLst>
          </p:cNvPr>
          <p:cNvSpPr>
            <a:spLocks noChangeArrowheads="1"/>
          </p:cNvSpPr>
          <p:nvPr/>
        </p:nvSpPr>
        <p:spPr bwMode="auto">
          <a:xfrm>
            <a:off x="2915816" y="2348880"/>
            <a:ext cx="5616624" cy="589072"/>
          </a:xfrm>
          <a:prstGeom prst="rect">
            <a:avLst/>
          </a:prstGeom>
          <a:noFill/>
          <a:ln>
            <a:noFill/>
          </a:ln>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lnSpc>
                <a:spcPct val="150000"/>
              </a:lnSpc>
              <a:defRPr/>
            </a:pPr>
            <a:r>
              <a:rPr lang="it-IT" altLang="it-IT" dirty="0">
                <a:latin typeface="+mj-lt"/>
                <a:cs typeface="Times New Roman" panose="02020603050405020304" pitchFamily="18" charset="0"/>
              </a:rPr>
              <a:t>Grazie dell’attenzione</a:t>
            </a:r>
            <a:endParaRPr lang="it-IT" altLang="it-IT" dirty="0">
              <a:latin typeface="+mj-lt"/>
            </a:endParaRPr>
          </a:p>
        </p:txBody>
      </p:sp>
    </p:spTree>
    <p:extLst>
      <p:ext uri="{BB962C8B-B14F-4D97-AF65-F5344CB8AC3E}">
        <p14:creationId xmlns:p14="http://schemas.microsoft.com/office/powerpoint/2010/main" val="1421057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CC3B6C1-29FE-4957-94D1-1C7355C85D84}"/>
              </a:ext>
            </a:extLst>
          </p:cNvPr>
          <p:cNvSpPr txBox="1"/>
          <p:nvPr/>
        </p:nvSpPr>
        <p:spPr>
          <a:xfrm>
            <a:off x="626349" y="423758"/>
            <a:ext cx="8412368" cy="1384995"/>
          </a:xfrm>
          <a:prstGeom prst="rect">
            <a:avLst/>
          </a:prstGeom>
          <a:noFill/>
        </p:spPr>
        <p:txBody>
          <a:bodyPr wrap="none">
            <a:spAutoFit/>
          </a:bodyPr>
          <a:lstStyle/>
          <a:p>
            <a:pPr>
              <a:defRPr/>
            </a:pPr>
            <a:r>
              <a:rPr lang="it-IT" dirty="0">
                <a:solidFill>
                  <a:srgbClr val="FF0000"/>
                </a:solidFill>
                <a:latin typeface="+mj-lt"/>
              </a:rPr>
              <a:t>				Attività di ricerca IZSLT </a:t>
            </a:r>
          </a:p>
          <a:p>
            <a:pPr>
              <a:defRPr/>
            </a:pPr>
            <a:r>
              <a:rPr lang="it-IT" dirty="0">
                <a:solidFill>
                  <a:srgbClr val="FF0000"/>
                </a:solidFill>
                <a:latin typeface="+mj-lt"/>
              </a:rPr>
              <a:t>			dedicata all’uso dell’ape come bioindicatore</a:t>
            </a:r>
          </a:p>
          <a:p>
            <a:pPr algn="ctr">
              <a:defRPr/>
            </a:pPr>
            <a:endParaRPr lang="it-IT" sz="1200" b="1" dirty="0">
              <a:latin typeface="+mj-lt"/>
            </a:endParaRPr>
          </a:p>
          <a:p>
            <a:pPr>
              <a:defRPr/>
            </a:pPr>
            <a:r>
              <a:rPr lang="it-IT" b="1" dirty="0">
                <a:latin typeface="+mj-lt"/>
              </a:rPr>
              <a:t>2010/2011</a:t>
            </a:r>
            <a:r>
              <a:rPr lang="it-IT" dirty="0">
                <a:latin typeface="+mj-lt"/>
              </a:rPr>
              <a:t> Monitoraggio  ambientale nel Parco Nazionale Majella</a:t>
            </a:r>
          </a:p>
        </p:txBody>
      </p:sp>
      <p:sp>
        <p:nvSpPr>
          <p:cNvPr id="4" name="CasellaDiTesto 3">
            <a:extLst>
              <a:ext uri="{FF2B5EF4-FFF2-40B4-BE49-F238E27FC236}">
                <a16:creationId xmlns:a16="http://schemas.microsoft.com/office/drawing/2014/main" id="{2CF82E64-7FA5-47F0-B5B0-DF8D589CE57B}"/>
              </a:ext>
            </a:extLst>
          </p:cNvPr>
          <p:cNvSpPr txBox="1"/>
          <p:nvPr/>
        </p:nvSpPr>
        <p:spPr>
          <a:xfrm>
            <a:off x="1126654" y="2444710"/>
            <a:ext cx="3816350" cy="14763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it-IT" sz="1800" dirty="0">
                <a:solidFill>
                  <a:srgbClr val="000000"/>
                </a:solidFill>
                <a:ea typeface="DejaVu Sans"/>
              </a:rPr>
              <a:t>PROGETTO DI RICERCA CORRENTE MS</a:t>
            </a:r>
            <a:endParaRPr lang="it-IT" sz="1800" dirty="0"/>
          </a:p>
          <a:p>
            <a:pPr algn="ctr">
              <a:defRPr/>
            </a:pPr>
            <a:r>
              <a:rPr lang="it-IT" sz="1800" b="1" dirty="0">
                <a:solidFill>
                  <a:srgbClr val="000000"/>
                </a:solidFill>
                <a:ea typeface="DejaVu Sans"/>
              </a:rPr>
              <a:t>IZS LT 05/12 RC</a:t>
            </a:r>
            <a:endParaRPr lang="it-IT" sz="1800" dirty="0"/>
          </a:p>
          <a:p>
            <a:pPr algn="ctr">
              <a:defRPr/>
            </a:pPr>
            <a:r>
              <a:rPr lang="it-IT" sz="1800" b="1" i="1" dirty="0">
                <a:solidFill>
                  <a:srgbClr val="000000"/>
                </a:solidFill>
                <a:ea typeface="DejaVu Sans"/>
              </a:rPr>
              <a:t>Apis mellifera</a:t>
            </a:r>
            <a:r>
              <a:rPr lang="it-IT" sz="1800" b="1" dirty="0">
                <a:solidFill>
                  <a:srgbClr val="000000"/>
                </a:solidFill>
                <a:ea typeface="DejaVu Sans"/>
              </a:rPr>
              <a:t> quale animale sentinella per la rilevazione dell’inquinamento agro-ambientale</a:t>
            </a:r>
            <a:endParaRPr lang="it-IT" sz="1800" dirty="0"/>
          </a:p>
        </p:txBody>
      </p:sp>
      <p:sp>
        <p:nvSpPr>
          <p:cNvPr id="5" name="CasellaDiTesto 4">
            <a:extLst>
              <a:ext uri="{FF2B5EF4-FFF2-40B4-BE49-F238E27FC236}">
                <a16:creationId xmlns:a16="http://schemas.microsoft.com/office/drawing/2014/main" id="{52F0F266-1AB8-45B8-B2E6-E46569882152}"/>
              </a:ext>
            </a:extLst>
          </p:cNvPr>
          <p:cNvSpPr txBox="1"/>
          <p:nvPr/>
        </p:nvSpPr>
        <p:spPr>
          <a:xfrm>
            <a:off x="4457416" y="4005064"/>
            <a:ext cx="4676775" cy="203132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800" dirty="0">
                <a:solidFill>
                  <a:schemeClr val="tx1"/>
                </a:solidFill>
                <a:latin typeface="+mj-lt"/>
              </a:rPr>
              <a:t>PROGETTO EUROPEO</a:t>
            </a:r>
          </a:p>
          <a:p>
            <a:pPr algn="ctr">
              <a:defRPr/>
            </a:pPr>
            <a:r>
              <a:rPr lang="en-US" sz="1800" b="1" dirty="0">
                <a:solidFill>
                  <a:schemeClr val="tx1"/>
                </a:solidFill>
                <a:latin typeface="+mj-lt"/>
              </a:rPr>
              <a:t>Pilot project 2019-2021 on environmental</a:t>
            </a:r>
          </a:p>
          <a:p>
            <a:pPr algn="ctr">
              <a:defRPr/>
            </a:pPr>
            <a:r>
              <a:rPr lang="en-US" sz="1800" b="1" dirty="0">
                <a:solidFill>
                  <a:schemeClr val="tx1"/>
                </a:solidFill>
                <a:latin typeface="+mj-lt"/>
              </a:rPr>
              <a:t>monitoring of pesticide use through honeybees</a:t>
            </a:r>
            <a:endParaRPr lang="en-US" sz="1800" dirty="0">
              <a:solidFill>
                <a:schemeClr val="tx1"/>
              </a:solidFill>
              <a:latin typeface="+mj-lt"/>
            </a:endParaRPr>
          </a:p>
          <a:p>
            <a:pPr algn="ctr">
              <a:defRPr/>
            </a:pPr>
            <a:r>
              <a:rPr lang="en-US" sz="1800" dirty="0" err="1">
                <a:solidFill>
                  <a:schemeClr val="tx1"/>
                </a:solidFill>
                <a:latin typeface="+mj-lt"/>
              </a:rPr>
              <a:t>Acronimo</a:t>
            </a:r>
            <a:r>
              <a:rPr lang="en-US" sz="1800" dirty="0">
                <a:solidFill>
                  <a:schemeClr val="tx1"/>
                </a:solidFill>
                <a:latin typeface="+mj-lt"/>
              </a:rPr>
              <a:t>: INSIGNIA</a:t>
            </a:r>
          </a:p>
          <a:p>
            <a:pPr algn="ctr">
              <a:defRPr/>
            </a:pPr>
            <a:r>
              <a:rPr lang="en-US" sz="1800" b="1" dirty="0">
                <a:solidFill>
                  <a:schemeClr val="tx1"/>
                </a:solidFill>
                <a:latin typeface="+mj-lt"/>
              </a:rPr>
              <a:t>EU project 2021-2024 – INSIGNIA-EU</a:t>
            </a:r>
            <a:br>
              <a:rPr lang="it-IT" sz="1800" dirty="0">
                <a:solidFill>
                  <a:schemeClr val="tx1"/>
                </a:solidFill>
                <a:latin typeface="+mj-lt"/>
              </a:rPr>
            </a:br>
            <a:r>
              <a:rPr lang="it-IT" sz="1800" dirty="0">
                <a:solidFill>
                  <a:schemeClr val="tx1"/>
                </a:solidFill>
                <a:latin typeface="+mj-lt"/>
              </a:rPr>
              <a:t>Impiego delle api come indicatori dell’uso dei pesticidi nell’ambiente</a:t>
            </a:r>
          </a:p>
        </p:txBody>
      </p:sp>
      <p:sp>
        <p:nvSpPr>
          <p:cNvPr id="41" name="CasellaDiTesto 40">
            <a:extLst>
              <a:ext uri="{FF2B5EF4-FFF2-40B4-BE49-F238E27FC236}">
                <a16:creationId xmlns:a16="http://schemas.microsoft.com/office/drawing/2014/main" id="{F2A1B219-C190-4D08-BA4C-3019B171FDC0}"/>
              </a:ext>
            </a:extLst>
          </p:cNvPr>
          <p:cNvSpPr txBox="1"/>
          <p:nvPr/>
        </p:nvSpPr>
        <p:spPr>
          <a:xfrm>
            <a:off x="2253779" y="1970642"/>
            <a:ext cx="1562100" cy="461963"/>
          </a:xfrm>
          <a:prstGeom prst="rect">
            <a:avLst/>
          </a:prstGeom>
          <a:noFill/>
        </p:spPr>
        <p:txBody>
          <a:bodyPr wrap="none">
            <a:spAutoFit/>
          </a:bodyPr>
          <a:lstStyle/>
          <a:p>
            <a:pPr>
              <a:defRPr/>
            </a:pPr>
            <a:r>
              <a:rPr lang="it-IT" b="1" dirty="0">
                <a:latin typeface="+mj-lt"/>
              </a:rPr>
              <a:t>2015/2016</a:t>
            </a:r>
          </a:p>
        </p:txBody>
      </p:sp>
      <p:sp>
        <p:nvSpPr>
          <p:cNvPr id="42" name="CasellaDiTesto 41">
            <a:extLst>
              <a:ext uri="{FF2B5EF4-FFF2-40B4-BE49-F238E27FC236}">
                <a16:creationId xmlns:a16="http://schemas.microsoft.com/office/drawing/2014/main" id="{5C7B2D2D-6419-4261-88E6-1F188A9794E8}"/>
              </a:ext>
            </a:extLst>
          </p:cNvPr>
          <p:cNvSpPr txBox="1"/>
          <p:nvPr/>
        </p:nvSpPr>
        <p:spPr>
          <a:xfrm>
            <a:off x="6014980" y="3553772"/>
            <a:ext cx="1561646" cy="461665"/>
          </a:xfrm>
          <a:prstGeom prst="rect">
            <a:avLst/>
          </a:prstGeom>
          <a:noFill/>
        </p:spPr>
        <p:txBody>
          <a:bodyPr wrap="none">
            <a:spAutoFit/>
          </a:bodyPr>
          <a:lstStyle/>
          <a:p>
            <a:pPr>
              <a:defRPr/>
            </a:pPr>
            <a:r>
              <a:rPr lang="it-IT" b="1" dirty="0">
                <a:latin typeface="+mj-lt"/>
              </a:rPr>
              <a:t>2019/2024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5BD99E64-7927-4AAD-96D4-A59CD84CEE14}"/>
              </a:ext>
            </a:extLst>
          </p:cNvPr>
          <p:cNvSpPr txBox="1"/>
          <p:nvPr/>
        </p:nvSpPr>
        <p:spPr>
          <a:xfrm>
            <a:off x="539552" y="980728"/>
            <a:ext cx="8280400" cy="4903907"/>
          </a:xfrm>
          <a:prstGeom prst="rect">
            <a:avLst/>
          </a:prstGeom>
          <a:noFill/>
        </p:spPr>
        <p:txBody>
          <a:bodyPr>
            <a:spAutoFit/>
          </a:bodyPr>
          <a:lstStyle/>
          <a:p>
            <a:pPr algn="just">
              <a:lnSpc>
                <a:spcPct val="150000"/>
              </a:lnSpc>
              <a:spcAft>
                <a:spcPts val="0"/>
              </a:spcAft>
              <a:defRPr/>
            </a:pPr>
            <a:r>
              <a:rPr lang="it-IT" sz="2000" b="1" i="1" dirty="0" err="1">
                <a:solidFill>
                  <a:srgbClr val="000000"/>
                </a:solidFill>
                <a:ea typeface="DejaVu Sans"/>
              </a:rPr>
              <a:t>Apis</a:t>
            </a:r>
            <a:r>
              <a:rPr lang="it-IT" sz="2000" b="1" i="1" dirty="0">
                <a:solidFill>
                  <a:srgbClr val="000000"/>
                </a:solidFill>
                <a:ea typeface="DejaVu Sans"/>
              </a:rPr>
              <a:t> mellifera</a:t>
            </a:r>
            <a:r>
              <a:rPr lang="it-IT" sz="2000" b="1" dirty="0">
                <a:solidFill>
                  <a:srgbClr val="000000"/>
                </a:solidFill>
                <a:ea typeface="DejaVu Sans"/>
              </a:rPr>
              <a:t> quale animale sentinella per la rilevazione dell’inquinamento agro-ambientale</a:t>
            </a:r>
            <a:endParaRPr lang="it-IT" sz="2000" dirty="0"/>
          </a:p>
          <a:p>
            <a:pPr algn="just">
              <a:lnSpc>
                <a:spcPct val="150000"/>
              </a:lnSpc>
              <a:spcAft>
                <a:spcPts val="0"/>
              </a:spcAft>
              <a:defRPr/>
            </a:pPr>
            <a:endParaRPr lang="it-IT" sz="2000" dirty="0">
              <a:latin typeface="+mj-lt"/>
              <a:ea typeface="SimSun" panose="02010600030101010101" pitchFamily="2" charset="-122"/>
            </a:endParaRPr>
          </a:p>
          <a:p>
            <a:pPr algn="just">
              <a:lnSpc>
                <a:spcPct val="150000"/>
              </a:lnSpc>
              <a:spcAft>
                <a:spcPts val="0"/>
              </a:spcAft>
              <a:defRPr/>
            </a:pPr>
            <a:r>
              <a:rPr lang="it-IT" sz="2000" dirty="0">
                <a:latin typeface="+mj-lt"/>
                <a:ea typeface="SimSun" panose="02010600030101010101" pitchFamily="2" charset="-122"/>
              </a:rPr>
              <a:t>Predisporre delle </a:t>
            </a:r>
            <a:r>
              <a:rPr lang="it-IT" b="1" dirty="0">
                <a:solidFill>
                  <a:srgbClr val="00B050"/>
                </a:solidFill>
                <a:latin typeface="+mj-lt"/>
                <a:ea typeface="SimSun" panose="02010600030101010101" pitchFamily="2" charset="-122"/>
              </a:rPr>
              <a:t>linee guida </a:t>
            </a:r>
            <a:r>
              <a:rPr lang="it-IT" sz="2000" dirty="0">
                <a:latin typeface="+mj-lt"/>
                <a:ea typeface="SimSun" panose="02010600030101010101" pitchFamily="2" charset="-122"/>
              </a:rPr>
              <a:t>per la </a:t>
            </a:r>
            <a:r>
              <a:rPr lang="it-IT" sz="2000" dirty="0">
                <a:solidFill>
                  <a:srgbClr val="00B050"/>
                </a:solidFill>
                <a:latin typeface="+mj-lt"/>
                <a:ea typeface="SimSun" panose="02010600030101010101" pitchFamily="2" charset="-122"/>
              </a:rPr>
              <a:t>rilevazione della contaminazione ambientale tramite le api ed i prodotti dell’alveare</a:t>
            </a:r>
            <a:r>
              <a:rPr lang="it-IT" sz="2000" dirty="0">
                <a:latin typeface="+mj-lt"/>
                <a:ea typeface="SimSun" panose="02010600030101010101" pitchFamily="2" charset="-122"/>
              </a:rPr>
              <a:t>: </a:t>
            </a:r>
          </a:p>
          <a:p>
            <a:pPr marL="342900" indent="-342900" algn="just">
              <a:lnSpc>
                <a:spcPct val="150000"/>
              </a:lnSpc>
              <a:spcAft>
                <a:spcPts val="0"/>
              </a:spcAft>
              <a:buFont typeface="Symbol" panose="05050102010706020507" pitchFamily="18" charset="2"/>
              <a:buChar char=""/>
              <a:defRPr/>
            </a:pPr>
            <a:r>
              <a:rPr lang="it-IT" sz="2000" dirty="0">
                <a:latin typeface="+mj-lt"/>
                <a:ea typeface="SimSun" panose="02010600030101010101" pitchFamily="2" charset="-122"/>
              </a:rPr>
              <a:t>modalità di gestione degli alveari impiegati;</a:t>
            </a:r>
          </a:p>
          <a:p>
            <a:pPr marL="342900" indent="-342900" algn="just">
              <a:lnSpc>
                <a:spcPct val="150000"/>
              </a:lnSpc>
              <a:spcAft>
                <a:spcPts val="0"/>
              </a:spcAft>
              <a:buFont typeface="Symbol" panose="05050102010706020507" pitchFamily="18" charset="2"/>
              <a:buChar char=""/>
              <a:defRPr/>
            </a:pPr>
            <a:r>
              <a:rPr lang="it-IT" sz="2000" dirty="0">
                <a:latin typeface="+mj-lt"/>
                <a:ea typeface="SimSun" panose="02010600030101010101" pitchFamily="2" charset="-122"/>
              </a:rPr>
              <a:t>scelta della matrice più appropriata in base al tipo di inquinante;</a:t>
            </a:r>
          </a:p>
          <a:p>
            <a:pPr marL="342900" indent="-342900" algn="just">
              <a:lnSpc>
                <a:spcPct val="150000"/>
              </a:lnSpc>
              <a:spcAft>
                <a:spcPts val="0"/>
              </a:spcAft>
              <a:buFont typeface="Symbol" panose="05050102010706020507" pitchFamily="18" charset="2"/>
              <a:buChar char=""/>
              <a:defRPr/>
            </a:pPr>
            <a:r>
              <a:rPr lang="it-IT" sz="2000" dirty="0">
                <a:latin typeface="+mj-lt"/>
                <a:ea typeface="SimSun" panose="02010600030101010101" pitchFamily="2" charset="-122"/>
              </a:rPr>
              <a:t>modalità di prelievo dei campioni;</a:t>
            </a:r>
          </a:p>
          <a:p>
            <a:pPr marL="342900" indent="-342900" algn="just">
              <a:lnSpc>
                <a:spcPct val="150000"/>
              </a:lnSpc>
              <a:spcAft>
                <a:spcPts val="800"/>
              </a:spcAft>
              <a:buFont typeface="Symbol" panose="05050102010706020507" pitchFamily="18" charset="2"/>
              <a:buChar char=""/>
              <a:defRPr/>
            </a:pPr>
            <a:r>
              <a:rPr lang="it-IT" sz="2000" dirty="0">
                <a:latin typeface="+mj-lt"/>
                <a:ea typeface="SimSun" panose="02010600030101010101" pitchFamily="2" charset="-122"/>
              </a:rPr>
              <a:t>gestione dei campioni;</a:t>
            </a:r>
          </a:p>
          <a:p>
            <a:pPr marL="342900" indent="-342900" algn="just">
              <a:lnSpc>
                <a:spcPct val="150000"/>
              </a:lnSpc>
              <a:spcAft>
                <a:spcPts val="800"/>
              </a:spcAft>
              <a:buFont typeface="Symbol" panose="05050102010706020507" pitchFamily="18" charset="2"/>
              <a:buChar char=""/>
              <a:defRPr/>
            </a:pPr>
            <a:r>
              <a:rPr lang="it-IT" sz="2000" dirty="0">
                <a:latin typeface="+mj-lt"/>
                <a:ea typeface="SimSun" panose="02010600030101010101" pitchFamily="2" charset="-122"/>
              </a:rPr>
              <a:t>metodiche di laboratorio da impiegare.</a:t>
            </a:r>
            <a:endParaRPr lang="it-IT" sz="20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ustomShape 2">
            <a:extLst>
              <a:ext uri="{FF2B5EF4-FFF2-40B4-BE49-F238E27FC236}">
                <a16:creationId xmlns:a16="http://schemas.microsoft.com/office/drawing/2014/main" id="{F45E6F35-D6DA-45DD-A99C-38FEDD4C8F81}"/>
              </a:ext>
            </a:extLst>
          </p:cNvPr>
          <p:cNvSpPr/>
          <p:nvPr/>
        </p:nvSpPr>
        <p:spPr>
          <a:xfrm>
            <a:off x="314325" y="1341438"/>
            <a:ext cx="8512175" cy="47799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it-IT" sz="2800" dirty="0">
                <a:solidFill>
                  <a:srgbClr val="000000"/>
                </a:solidFill>
                <a:latin typeface="Arial"/>
                <a:ea typeface="DejaVu Sans"/>
              </a:rPr>
              <a:t>Area Industriale - AR</a:t>
            </a:r>
            <a:endParaRPr dirty="0"/>
          </a:p>
          <a:p>
            <a:pPr>
              <a:defRPr/>
            </a:pPr>
            <a:r>
              <a:rPr lang="it-IT" sz="2800" dirty="0">
                <a:solidFill>
                  <a:srgbClr val="FF0000"/>
                </a:solidFill>
                <a:latin typeface="Arial"/>
                <a:ea typeface="DejaVu Sans"/>
              </a:rPr>
              <a:t>Metalli pesanti (Pb, </a:t>
            </a:r>
            <a:r>
              <a:rPr lang="it-IT" sz="2800" dirty="0" err="1">
                <a:solidFill>
                  <a:srgbClr val="FF0000"/>
                </a:solidFill>
                <a:latin typeface="Arial"/>
                <a:ea typeface="DejaVu Sans"/>
              </a:rPr>
              <a:t>Cd</a:t>
            </a:r>
            <a:r>
              <a:rPr lang="it-IT" sz="2800" dirty="0">
                <a:solidFill>
                  <a:srgbClr val="FF0000"/>
                </a:solidFill>
                <a:latin typeface="Arial"/>
                <a:ea typeface="DejaVu Sans"/>
              </a:rPr>
              <a:t>, Ni, Cr)</a:t>
            </a:r>
            <a:endParaRPr dirty="0"/>
          </a:p>
          <a:p>
            <a:pPr>
              <a:defRPr/>
            </a:pPr>
            <a:endParaRPr dirty="0"/>
          </a:p>
          <a:p>
            <a:pPr>
              <a:defRPr/>
            </a:pPr>
            <a:r>
              <a:rPr lang="it-IT" sz="2800" dirty="0">
                <a:solidFill>
                  <a:srgbClr val="000000"/>
                </a:solidFill>
                <a:latin typeface="Arial"/>
                <a:ea typeface="DejaVu Sans"/>
              </a:rPr>
              <a:t>Fiume Sacco - RM</a:t>
            </a:r>
            <a:endParaRPr dirty="0"/>
          </a:p>
          <a:p>
            <a:pPr>
              <a:defRPr/>
            </a:pPr>
            <a:r>
              <a:rPr lang="it-IT" sz="2800" dirty="0">
                <a:solidFill>
                  <a:srgbClr val="FF0000"/>
                </a:solidFill>
                <a:latin typeface="Arial"/>
                <a:ea typeface="DejaVu Sans"/>
              </a:rPr>
              <a:t>Β-HCH</a:t>
            </a:r>
            <a:endParaRPr dirty="0"/>
          </a:p>
          <a:p>
            <a:pPr>
              <a:defRPr/>
            </a:pPr>
            <a:endParaRPr dirty="0"/>
          </a:p>
          <a:p>
            <a:pPr>
              <a:defRPr/>
            </a:pPr>
            <a:r>
              <a:rPr lang="it-IT" sz="2800" dirty="0">
                <a:solidFill>
                  <a:srgbClr val="000000"/>
                </a:solidFill>
                <a:latin typeface="Arial"/>
                <a:ea typeface="DejaVu Sans"/>
              </a:rPr>
              <a:t>RM</a:t>
            </a:r>
            <a:endParaRPr dirty="0"/>
          </a:p>
          <a:p>
            <a:pPr>
              <a:defRPr/>
            </a:pPr>
            <a:r>
              <a:rPr lang="it-IT" sz="2800" dirty="0">
                <a:solidFill>
                  <a:srgbClr val="FF0000"/>
                </a:solidFill>
                <a:latin typeface="Arial"/>
                <a:ea typeface="DejaVu Sans"/>
              </a:rPr>
              <a:t>IPA</a:t>
            </a:r>
            <a:endParaRPr dirty="0"/>
          </a:p>
          <a:p>
            <a:pPr>
              <a:defRPr/>
            </a:pPr>
            <a:endParaRPr dirty="0"/>
          </a:p>
          <a:p>
            <a:pPr>
              <a:defRPr/>
            </a:pPr>
            <a:r>
              <a:rPr lang="it-IT" sz="2800" dirty="0">
                <a:solidFill>
                  <a:srgbClr val="000000"/>
                </a:solidFill>
                <a:latin typeface="Arial"/>
                <a:ea typeface="DejaVu Sans"/>
              </a:rPr>
              <a:t>Maccarese - RM</a:t>
            </a:r>
            <a:endParaRPr dirty="0"/>
          </a:p>
          <a:p>
            <a:pPr>
              <a:defRPr/>
            </a:pPr>
            <a:r>
              <a:rPr lang="it-IT" sz="2800" dirty="0" err="1">
                <a:solidFill>
                  <a:srgbClr val="FF0000"/>
                </a:solidFill>
                <a:latin typeface="Arial"/>
                <a:ea typeface="DejaVu Sans"/>
              </a:rPr>
              <a:t>Agrofarmaci</a:t>
            </a:r>
            <a:endParaRPr dirty="0"/>
          </a:p>
        </p:txBody>
      </p:sp>
      <p:pic>
        <p:nvPicPr>
          <p:cNvPr id="10243" name="Picture 35" descr="PosterCelle">
            <a:extLst>
              <a:ext uri="{FF2B5EF4-FFF2-40B4-BE49-F238E27FC236}">
                <a16:creationId xmlns:a16="http://schemas.microsoft.com/office/drawing/2014/main" id="{96B364B2-3563-40D5-AB96-03BDCE4BA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565400"/>
            <a:ext cx="4787900" cy="3430588"/>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CC3B6C1-29FE-4957-94D1-1C7355C85D84}"/>
              </a:ext>
            </a:extLst>
          </p:cNvPr>
          <p:cNvSpPr txBox="1"/>
          <p:nvPr/>
        </p:nvSpPr>
        <p:spPr>
          <a:xfrm>
            <a:off x="4263761" y="509677"/>
            <a:ext cx="4683654" cy="461665"/>
          </a:xfrm>
          <a:prstGeom prst="rect">
            <a:avLst/>
          </a:prstGeom>
          <a:noFill/>
        </p:spPr>
        <p:txBody>
          <a:bodyPr wrap="none">
            <a:spAutoFit/>
          </a:bodyPr>
          <a:lstStyle/>
          <a:p>
            <a:pPr>
              <a:defRPr/>
            </a:pPr>
            <a:r>
              <a:rPr lang="it-IT" dirty="0">
                <a:solidFill>
                  <a:schemeClr val="accent2"/>
                </a:solidFill>
                <a:latin typeface="+mj-lt"/>
              </a:rPr>
              <a:t>Aree individuate per il monitoraggio</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Shape 1">
            <a:extLst>
              <a:ext uri="{FF2B5EF4-FFF2-40B4-BE49-F238E27FC236}">
                <a16:creationId xmlns:a16="http://schemas.microsoft.com/office/drawing/2014/main" id="{A51861B5-4554-492B-979D-374EC15F008C}"/>
              </a:ext>
            </a:extLst>
          </p:cNvPr>
          <p:cNvSpPr txBox="1">
            <a:spLocks noChangeArrowheads="1"/>
          </p:cNvSpPr>
          <p:nvPr/>
        </p:nvSpPr>
        <p:spPr bwMode="auto">
          <a:xfrm>
            <a:off x="457200" y="9191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4000" b="1" dirty="0">
                <a:solidFill>
                  <a:srgbClr val="000000"/>
                </a:solidFill>
                <a:ea typeface="DejaVu Sans"/>
                <a:cs typeface="DejaVu Sans"/>
              </a:rPr>
              <a:t>Campionamenti</a:t>
            </a:r>
            <a:endParaRPr lang="it-IT" altLang="it-IT" sz="1600" dirty="0">
              <a:latin typeface="Arial" panose="020B0604020202020204" pitchFamily="34" charset="0"/>
              <a:ea typeface="DejaVu Sans"/>
              <a:cs typeface="DejaVu Sans"/>
            </a:endParaRPr>
          </a:p>
        </p:txBody>
      </p:sp>
      <p:graphicFrame>
        <p:nvGraphicFramePr>
          <p:cNvPr id="4" name="Tabella 3">
            <a:extLst>
              <a:ext uri="{FF2B5EF4-FFF2-40B4-BE49-F238E27FC236}">
                <a16:creationId xmlns:a16="http://schemas.microsoft.com/office/drawing/2014/main" id="{8533420F-E37B-4AA5-8F91-168A9870C2A1}"/>
              </a:ext>
            </a:extLst>
          </p:cNvPr>
          <p:cNvGraphicFramePr>
            <a:graphicFrameLocks noGrp="1"/>
          </p:cNvGraphicFramePr>
          <p:nvPr/>
        </p:nvGraphicFramePr>
        <p:xfrm>
          <a:off x="441325" y="2070100"/>
          <a:ext cx="8505825" cy="2735264"/>
        </p:xfrm>
        <a:graphic>
          <a:graphicData uri="http://schemas.openxmlformats.org/drawingml/2006/table">
            <a:tbl>
              <a:tblPr firstRow="1" bandRow="1">
                <a:tableStyleId>{5C22544A-7EE6-4342-B048-85BDC9FD1C3A}</a:tableStyleId>
              </a:tblPr>
              <a:tblGrid>
                <a:gridCol w="3440356">
                  <a:extLst>
                    <a:ext uri="{9D8B030D-6E8A-4147-A177-3AD203B41FA5}">
                      <a16:colId xmlns:a16="http://schemas.microsoft.com/office/drawing/2014/main" val="20000"/>
                    </a:ext>
                  </a:extLst>
                </a:gridCol>
                <a:gridCol w="2230194">
                  <a:extLst>
                    <a:ext uri="{9D8B030D-6E8A-4147-A177-3AD203B41FA5}">
                      <a16:colId xmlns:a16="http://schemas.microsoft.com/office/drawing/2014/main" val="20001"/>
                    </a:ext>
                  </a:extLst>
                </a:gridCol>
                <a:gridCol w="2835275">
                  <a:extLst>
                    <a:ext uri="{9D8B030D-6E8A-4147-A177-3AD203B41FA5}">
                      <a16:colId xmlns:a16="http://schemas.microsoft.com/office/drawing/2014/main" val="20002"/>
                    </a:ext>
                  </a:extLst>
                </a:gridCol>
              </a:tblGrid>
              <a:tr h="764176">
                <a:tc>
                  <a:txBody>
                    <a:bodyPr/>
                    <a:lstStyle/>
                    <a:p>
                      <a:pPr algn="ctr"/>
                      <a:r>
                        <a:rPr lang="it-IT" sz="1800" dirty="0"/>
                        <a:t>Periodo</a:t>
                      </a:r>
                    </a:p>
                  </a:txBody>
                  <a:tcPr marL="91441" marR="91441" marT="45695" marB="45695"/>
                </a:tc>
                <a:tc>
                  <a:txBody>
                    <a:bodyPr/>
                    <a:lstStyle/>
                    <a:p>
                      <a:pPr algn="ctr"/>
                      <a:r>
                        <a:rPr lang="it-IT" sz="1800" dirty="0"/>
                        <a:t>Cadenza di campionamento</a:t>
                      </a:r>
                    </a:p>
                  </a:txBody>
                  <a:tcPr marL="91441" marR="91441" marT="45695" marB="45695"/>
                </a:tc>
                <a:tc>
                  <a:txBody>
                    <a:bodyPr/>
                    <a:lstStyle/>
                    <a:p>
                      <a:pPr algn="ctr"/>
                      <a:r>
                        <a:rPr lang="it-IT" sz="1800" dirty="0"/>
                        <a:t>Numero di campionamenti</a:t>
                      </a:r>
                    </a:p>
                  </a:txBody>
                  <a:tcPr marL="91441" marR="91441" marT="45695" marB="45695"/>
                </a:tc>
                <a:extLst>
                  <a:ext uri="{0D108BD9-81ED-4DB2-BD59-A6C34878D82A}">
                    <a16:rowId xmlns:a16="http://schemas.microsoft.com/office/drawing/2014/main" val="10000"/>
                  </a:ext>
                </a:extLst>
              </a:tr>
              <a:tr h="764176">
                <a:tc>
                  <a:txBody>
                    <a:bodyPr/>
                    <a:lstStyle/>
                    <a:p>
                      <a:pPr algn="ctr"/>
                      <a:r>
                        <a:rPr lang="it-IT" sz="1800" b="1" dirty="0"/>
                        <a:t>aprile</a:t>
                      </a:r>
                      <a:r>
                        <a:rPr lang="it-IT" sz="1800" dirty="0"/>
                        <a:t> 2015 – settembre 2015</a:t>
                      </a:r>
                    </a:p>
                  </a:txBody>
                  <a:tcPr marL="91441" marR="91441" marT="45695" marB="45695"/>
                </a:tc>
                <a:tc>
                  <a:txBody>
                    <a:bodyPr/>
                    <a:lstStyle/>
                    <a:p>
                      <a:pPr algn="ctr"/>
                      <a:r>
                        <a:rPr lang="it-IT" sz="1800" dirty="0"/>
                        <a:t>Mensile</a:t>
                      </a:r>
                    </a:p>
                  </a:txBody>
                  <a:tcPr marL="91441" marR="91441" marT="45695" marB="45695"/>
                </a:tc>
                <a:tc>
                  <a:txBody>
                    <a:bodyPr/>
                    <a:lstStyle/>
                    <a:p>
                      <a:pPr algn="ctr"/>
                      <a:r>
                        <a:rPr lang="it-IT" sz="1800" dirty="0"/>
                        <a:t>6</a:t>
                      </a:r>
                    </a:p>
                  </a:txBody>
                  <a:tcPr marL="91441" marR="91441" marT="45695" marB="45695"/>
                </a:tc>
                <a:extLst>
                  <a:ext uri="{0D108BD9-81ED-4DB2-BD59-A6C34878D82A}">
                    <a16:rowId xmlns:a16="http://schemas.microsoft.com/office/drawing/2014/main" val="10001"/>
                  </a:ext>
                </a:extLst>
              </a:tr>
              <a:tr h="764176">
                <a:tc>
                  <a:txBody>
                    <a:bodyPr/>
                    <a:lstStyle/>
                    <a:p>
                      <a:pPr algn="ctr"/>
                      <a:r>
                        <a:rPr lang="it-IT" sz="1800" dirty="0"/>
                        <a:t>ottobre 2015-</a:t>
                      </a:r>
                      <a:r>
                        <a:rPr lang="it-IT" sz="1800" b="1" dirty="0"/>
                        <a:t>novembre</a:t>
                      </a:r>
                      <a:r>
                        <a:rPr lang="it-IT" sz="1800" dirty="0"/>
                        <a:t> 2015</a:t>
                      </a:r>
                    </a:p>
                  </a:txBody>
                  <a:tcPr marL="91441" marR="91441" marT="45695" marB="45695"/>
                </a:tc>
                <a:tc>
                  <a:txBody>
                    <a:bodyPr/>
                    <a:lstStyle/>
                    <a:p>
                      <a:pPr algn="ctr"/>
                      <a:r>
                        <a:rPr lang="it-IT" sz="1800" dirty="0"/>
                        <a:t>Bimensile</a:t>
                      </a:r>
                    </a:p>
                  </a:txBody>
                  <a:tcPr marL="91441" marR="91441" marT="45695" marB="45695"/>
                </a:tc>
                <a:tc>
                  <a:txBody>
                    <a:bodyPr/>
                    <a:lstStyle/>
                    <a:p>
                      <a:pPr algn="ctr"/>
                      <a:r>
                        <a:rPr lang="it-IT" sz="1800" dirty="0"/>
                        <a:t>1</a:t>
                      </a:r>
                    </a:p>
                  </a:txBody>
                  <a:tcPr marL="91441" marR="91441" marT="45695" marB="45695"/>
                </a:tc>
                <a:extLst>
                  <a:ext uri="{0D108BD9-81ED-4DB2-BD59-A6C34878D82A}">
                    <a16:rowId xmlns:a16="http://schemas.microsoft.com/office/drawing/2014/main" val="10002"/>
                  </a:ext>
                </a:extLst>
              </a:tr>
              <a:tr h="442736">
                <a:tc gridSpan="2">
                  <a:txBody>
                    <a:bodyPr/>
                    <a:lstStyle/>
                    <a:p>
                      <a:pPr algn="ctr"/>
                      <a:r>
                        <a:rPr lang="it-IT" sz="1800" dirty="0"/>
                        <a:t>Totale</a:t>
                      </a:r>
                    </a:p>
                  </a:txBody>
                  <a:tcPr marL="91441" marR="91441" marT="45695" marB="45695"/>
                </a:tc>
                <a:tc hMerge="1">
                  <a:txBody>
                    <a:bodyPr/>
                    <a:lstStyle/>
                    <a:p>
                      <a:endParaRPr lang="it-IT" dirty="0"/>
                    </a:p>
                  </a:txBody>
                  <a:tcPr/>
                </a:tc>
                <a:tc>
                  <a:txBody>
                    <a:bodyPr/>
                    <a:lstStyle/>
                    <a:p>
                      <a:pPr algn="ctr"/>
                      <a:r>
                        <a:rPr lang="it-IT" sz="1800" b="1" dirty="0"/>
                        <a:t>7</a:t>
                      </a:r>
                    </a:p>
                  </a:txBody>
                  <a:tcPr marL="91441" marR="91441" marT="45695" marB="45695"/>
                </a:tc>
                <a:extLst>
                  <a:ext uri="{0D108BD9-81ED-4DB2-BD59-A6C34878D82A}">
                    <a16:rowId xmlns:a16="http://schemas.microsoft.com/office/drawing/2014/main" val="10003"/>
                  </a:ext>
                </a:extLst>
              </a:tr>
            </a:tbl>
          </a:graphicData>
        </a:graphic>
      </p:graphicFrame>
      <p:sp>
        <p:nvSpPr>
          <p:cNvPr id="12312" name="CasellaDiTesto 1">
            <a:extLst>
              <a:ext uri="{FF2B5EF4-FFF2-40B4-BE49-F238E27FC236}">
                <a16:creationId xmlns:a16="http://schemas.microsoft.com/office/drawing/2014/main" id="{0B8D1C36-613A-4359-9BE7-8BBEE7D2C0B0}"/>
              </a:ext>
            </a:extLst>
          </p:cNvPr>
          <p:cNvSpPr txBox="1">
            <a:spLocks noChangeArrowheads="1"/>
          </p:cNvSpPr>
          <p:nvPr/>
        </p:nvSpPr>
        <p:spPr bwMode="auto">
          <a:xfrm>
            <a:off x="1103313" y="4813300"/>
            <a:ext cx="7378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sz="2000">
                <a:solidFill>
                  <a:srgbClr val="000000"/>
                </a:solidFill>
              </a:rPr>
              <a:t>Cadenza di campionamento </a:t>
            </a:r>
            <a:endParaRPr lang="it-IT" altLang="it-IT" sz="2000">
              <a:latin typeface="Times New Roman" panose="02020603050405020304" pitchFamily="18" charset="0"/>
            </a:endParaRPr>
          </a:p>
          <a:p>
            <a:pPr algn="ctr">
              <a:spcBef>
                <a:spcPct val="0"/>
              </a:spcBef>
              <a:buFontTx/>
              <a:buNone/>
            </a:pPr>
            <a:r>
              <a:rPr lang="it-IT" altLang="it-IT" sz="2000" b="1" u="sng">
                <a:solidFill>
                  <a:srgbClr val="000000"/>
                </a:solidFill>
              </a:rPr>
              <a:t>a coprire tutto il periodo di produzione delle api: </a:t>
            </a:r>
          </a:p>
          <a:p>
            <a:pPr algn="ctr">
              <a:spcBef>
                <a:spcPct val="0"/>
              </a:spcBef>
              <a:buFontTx/>
              <a:buNone/>
            </a:pPr>
            <a:r>
              <a:rPr lang="it-IT" altLang="it-IT" sz="2000">
                <a:solidFill>
                  <a:srgbClr val="000000"/>
                </a:solidFill>
              </a:rPr>
              <a:t>da aprile 2015 a ottobre 2015 e da febbraio 2016 ad aprile 2016</a:t>
            </a:r>
            <a:endParaRPr lang="it-IT" altLang="it-IT" sz="2000">
              <a:latin typeface="Times New Roman" panose="02020603050405020304" pitchFamily="18" charset="0"/>
            </a:endParaRPr>
          </a:p>
          <a:p>
            <a:pPr>
              <a:spcBef>
                <a:spcPct val="0"/>
              </a:spcBef>
              <a:buFontTx/>
              <a:buNone/>
            </a:pPr>
            <a:endParaRPr lang="it-IT" altLang="it-IT" sz="2000">
              <a:latin typeface="Times New Roman" panose="02020603050405020304" pitchFamily="18"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Shape 1">
            <a:extLst>
              <a:ext uri="{FF2B5EF4-FFF2-40B4-BE49-F238E27FC236}">
                <a16:creationId xmlns:a16="http://schemas.microsoft.com/office/drawing/2014/main" id="{55A4F246-9699-4D0C-B0C4-C68C60CC2029}"/>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r">
              <a:spcBef>
                <a:spcPct val="0"/>
              </a:spcBef>
              <a:buFontTx/>
              <a:buNone/>
            </a:pPr>
            <a:r>
              <a:rPr lang="it-IT" altLang="it-IT" sz="3600" b="1">
                <a:solidFill>
                  <a:srgbClr val="000000"/>
                </a:solidFill>
              </a:rPr>
              <a:t>Protocollo operativo</a:t>
            </a:r>
            <a:endParaRPr lang="it-IT" altLang="it-IT" sz="1800" b="1">
              <a:latin typeface="Times New Roman" panose="02020603050405020304" pitchFamily="18" charset="0"/>
            </a:endParaRPr>
          </a:p>
        </p:txBody>
      </p:sp>
      <p:sp>
        <p:nvSpPr>
          <p:cNvPr id="13315" name="TextShape 2">
            <a:extLst>
              <a:ext uri="{FF2B5EF4-FFF2-40B4-BE49-F238E27FC236}">
                <a16:creationId xmlns:a16="http://schemas.microsoft.com/office/drawing/2014/main" id="{23B32B4F-3865-41DC-8568-8CFD4F4FBEDB}"/>
              </a:ext>
            </a:extLst>
          </p:cNvPr>
          <p:cNvSpPr txBox="1">
            <a:spLocks noChangeArrowheads="1"/>
          </p:cNvSpPr>
          <p:nvPr/>
        </p:nvSpPr>
        <p:spPr bwMode="auto">
          <a:xfrm>
            <a:off x="457200" y="12684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it-IT" altLang="it-IT">
                <a:solidFill>
                  <a:srgbClr val="000000"/>
                </a:solidFill>
              </a:rPr>
              <a:t>Realizzazione di pacchi d’ape</a:t>
            </a:r>
            <a:endParaRPr lang="it-IT" altLang="it-IT" sz="2400">
              <a:latin typeface="Times New Roman" panose="02020603050405020304" pitchFamily="18" charset="0"/>
            </a:endParaRPr>
          </a:p>
          <a:p>
            <a:pPr algn="ctr">
              <a:spcBef>
                <a:spcPct val="0"/>
              </a:spcBef>
              <a:buFontTx/>
              <a:buNone/>
            </a:pPr>
            <a:r>
              <a:rPr lang="it-IT" altLang="it-IT">
                <a:solidFill>
                  <a:srgbClr val="000000"/>
                </a:solidFill>
              </a:rPr>
              <a:t>esenti da contaminazione pregressa</a:t>
            </a:r>
            <a:endParaRPr lang="it-IT" altLang="it-IT" sz="2400">
              <a:latin typeface="Times New Roman" panose="02020603050405020304" pitchFamily="18" charset="0"/>
            </a:endParaRPr>
          </a:p>
        </p:txBody>
      </p:sp>
      <p:pic>
        <p:nvPicPr>
          <p:cNvPr id="13316" name="Immagine 6">
            <a:extLst>
              <a:ext uri="{FF2B5EF4-FFF2-40B4-BE49-F238E27FC236}">
                <a16:creationId xmlns:a16="http://schemas.microsoft.com/office/drawing/2014/main" id="{018DF899-3BB4-49D1-BA35-4CD5DDBE7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3289300"/>
            <a:ext cx="300672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magine 7">
            <a:extLst>
              <a:ext uri="{FF2B5EF4-FFF2-40B4-BE49-F238E27FC236}">
                <a16:creationId xmlns:a16="http://schemas.microsoft.com/office/drawing/2014/main" id="{62BA1B89-310C-4A3E-B926-7591EEAE7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952750"/>
            <a:ext cx="3995738"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1750</TotalTime>
  <Words>1506</Words>
  <Application>Microsoft Office PowerPoint</Application>
  <PresentationFormat>Presentazione su schermo (4:3)</PresentationFormat>
  <Paragraphs>273</Paragraphs>
  <Slides>49</Slides>
  <Notes>3</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49</vt:i4>
      </vt:variant>
    </vt:vector>
  </HeadingPairs>
  <TitlesOfParts>
    <vt:vector size="57" baseType="lpstr">
      <vt:lpstr>Arial</vt:lpstr>
      <vt:lpstr>Calibri</vt:lpstr>
      <vt:lpstr>Microsoft New Tai Lue</vt:lpstr>
      <vt:lpstr>NexusSerif</vt:lpstr>
      <vt:lpstr>Open Sans</vt:lpstr>
      <vt:lpstr>Symbol</vt:lpstr>
      <vt:lpstr>Times New Roman</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Linee Guida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Apistrips una/alveare (2x)/15 gg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Campionamenti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Siemens Inf. - CONSIP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Miconi</dc:creator>
  <cp:lastModifiedBy>CARMINE GARRITANO</cp:lastModifiedBy>
  <cp:revision>168</cp:revision>
  <cp:lastPrinted>2018-02-28T12:03:28Z</cp:lastPrinted>
  <dcterms:created xsi:type="dcterms:W3CDTF">2014-02-25T09:48:00Z</dcterms:created>
  <dcterms:modified xsi:type="dcterms:W3CDTF">2024-03-29T17:28:02Z</dcterms:modified>
</cp:coreProperties>
</file>